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2"/>
  </p:handoutMasterIdLst>
  <p:sldIdLst>
    <p:sldId id="656" r:id="rId3"/>
    <p:sldId id="264" r:id="rId4"/>
    <p:sldId id="290" r:id="rId5"/>
    <p:sldId id="276" r:id="rId7"/>
    <p:sldId id="292" r:id="rId8"/>
    <p:sldId id="293" r:id="rId9"/>
    <p:sldId id="296" r:id="rId10"/>
    <p:sldId id="649" r:id="rId11"/>
    <p:sldId id="659" r:id="rId12"/>
    <p:sldId id="305" r:id="rId13"/>
    <p:sldId id="306" r:id="rId14"/>
    <p:sldId id="307" r:id="rId15"/>
    <p:sldId id="308" r:id="rId16"/>
    <p:sldId id="309" r:id="rId17"/>
    <p:sldId id="310" r:id="rId18"/>
    <p:sldId id="303" r:id="rId19"/>
    <p:sldId id="653" r:id="rId20"/>
    <p:sldId id="65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2" autoAdjust="0"/>
    <p:restoredTop sz="94660"/>
  </p:normalViewPr>
  <p:slideViewPr>
    <p:cSldViewPr showGuides="1">
      <p:cViewPr varScale="1">
        <p:scale>
          <a:sx n="55" d="100"/>
          <a:sy n="55" d="100"/>
        </p:scale>
        <p:origin x="16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B5032EB8-0236-4F1B-91DA-B4BDF8A60535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noProof="0"/>
              <a:t>Click to edit Master text styles</a:t>
            </a:r>
            <a:endParaRPr lang="en-US" altLang="en-US" noProof="0"/>
          </a:p>
          <a:p>
            <a:pPr lvl="1"/>
            <a:r>
              <a:rPr lang="en-US" altLang="en-US" noProof="0"/>
              <a:t>Second level</a:t>
            </a:r>
            <a:endParaRPr lang="en-US" altLang="en-US" noProof="0"/>
          </a:p>
          <a:p>
            <a:pPr lvl="2"/>
            <a:r>
              <a:rPr lang="en-US" altLang="en-US" noProof="0"/>
              <a:t>Third level</a:t>
            </a:r>
            <a:endParaRPr lang="en-US" altLang="en-US" noProof="0"/>
          </a:p>
          <a:p>
            <a:pPr lvl="3"/>
            <a:r>
              <a:rPr lang="en-US" altLang="en-US" noProof="0"/>
              <a:t>Fourth level</a:t>
            </a:r>
            <a:endParaRPr lang="en-US" altLang="en-US" noProof="0"/>
          </a:p>
          <a:p>
            <a:pPr lvl="4"/>
            <a:r>
              <a:rPr lang="en-US" altLang="en-US" noProof="0"/>
              <a:t>Fifth level</a:t>
            </a:r>
            <a:endParaRPr lang="en-US" altLang="en-US" noProof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2BD8CCA8-68BF-4EB4-B04E-EA775F1BE3C7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71CC4C-DD57-4ABC-8519-FCFC159F474F}" type="slidenum">
              <a:rPr lang="en-US" altLang="en-US"/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AutoNum type="arabicPeriod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4" name="Picture 4" descr="He Has Risen Happy Easter GIF - HeHasRisen HappyEaster EasterSunday ...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/>
          <p:nvPr/>
        </p:nvSpPr>
        <p:spPr bwMode="auto">
          <a:xfrm>
            <a:off x="4800600" y="34290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Tx/>
              <a:buNone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Tx/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70363" y="3276600"/>
            <a:ext cx="4953000" cy="350520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marL="609600" indent="-609600" eaLnBrk="1" hangingPunct="1"/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Power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 eaLnBrk="1" hangingPunct="1"/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#3- </a:t>
            </a:r>
            <a:r>
              <a:rPr lang="en-US" alt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Moved Beyond Fear</a:t>
            </a: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alt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“…Peace..” </a:t>
            </a:r>
            <a:endParaRPr lang="en-US" altLang="en-US" sz="3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Needed Calming</a:t>
            </a:r>
            <a:endParaRPr lang="en-US" alt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l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Peace (</a:t>
            </a:r>
            <a:r>
              <a:rPr lang="en-US" alt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bind together, </a:t>
            </a:r>
            <a:endParaRPr lang="en-US" altLang="en-US" sz="2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algn="l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set a break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alt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algn="l" eaLnBrk="1" hangingPunct="1">
              <a:spcBef>
                <a:spcPct val="15000"/>
              </a:spcBef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Positive Impact</a:t>
            </a: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0"/>
            <a:ext cx="9296400" cy="990600"/>
          </a:xfrm>
          <a:solidFill>
            <a:schemeClr val="bg1">
              <a:alpha val="55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Wounds Propel Our Message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(19)</a:t>
            </a:r>
            <a:endParaRPr lang="en-US" altLang="en-US" sz="2800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52400"/>
            <a:ext cx="7924800" cy="685800"/>
          </a:xfrm>
          <a:solidFill>
            <a:schemeClr val="bg1">
              <a:alpha val="54901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…Potential to Bless Others 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(20)</a:t>
            </a:r>
            <a:endParaRPr lang="en-US" alt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91063" y="5237163"/>
            <a:ext cx="4419600" cy="1598612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Ø"/>
            </a:pPr>
            <a:r>
              <a:rPr lang="en-US" alt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Illuminate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 eaLnBrk="1" hangingPunct="1">
              <a:buFontTx/>
              <a:buChar char="•"/>
            </a:pPr>
            <a:r>
              <a:rPr lang="en-US" alt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Wounds Left Scars</a:t>
            </a:r>
            <a:endParaRPr lang="en-US" altLang="en-US" sz="2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algn="l" eaLnBrk="1" hangingPunct="1">
              <a:lnSpc>
                <a:spcPct val="85000"/>
              </a:lnSpc>
              <a:spcBef>
                <a:spcPct val="15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Validates Message</a:t>
            </a:r>
            <a:endParaRPr lang="en-US" alt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 eaLnBrk="1" hangingPunct="1"/>
            <a:endParaRPr lang="en-US" altLang="en-US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14300" y="1981200"/>
            <a:ext cx="4648200" cy="20574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l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12:11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“they overcame by the Blood, testimony...”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60419" grpId="0" animBg="1" uiExpand="1" build="p"/>
      <p:bldP spid="5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7924800" cy="762000"/>
          </a:xfrm>
          <a:solidFill>
            <a:schemeClr val="bg1">
              <a:alpha val="54901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…Potential to Bless Others 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(20)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95400"/>
            <a:ext cx="4953000" cy="16002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Accumulate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lnSpc>
                <a:spcPct val="85000"/>
              </a:lnSpc>
              <a:spcBef>
                <a:spcPct val="150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“When they saw, glad…”</a:t>
            </a:r>
            <a:endParaRPr lang="en-US" alt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24000" lvl="2" indent="-609600" algn="l" eaLnBrk="1" hangingPunct="1">
              <a:lnSpc>
                <a:spcPct val="85000"/>
              </a:lnSpc>
              <a:spcBef>
                <a:spcPct val="15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Caught it!</a:t>
            </a:r>
            <a:endParaRPr lang="en-US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05000" y="4648200"/>
            <a:ext cx="5943600" cy="2057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Compares to =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533400" algn="l" eaLnBrk="1" hangingPunct="1">
              <a:spcBef>
                <a:spcPts val="0"/>
              </a:spcBef>
              <a:defRPr/>
            </a:pPr>
            <a:r>
              <a:rPr lang="en-US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Childbirth” </a:t>
            </a: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16:20-22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Childbirth = Travail  (Process)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= Joy  (Product)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 uiExpand="1" build="p"/>
      <p:bldP spid="5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87875" y="1981200"/>
            <a:ext cx="4572000" cy="487680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marL="457200" indent="-457200" algn="l"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</a:t>
            </a:r>
            <a:endParaRPr lang="en-US" alt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eaLnBrk="1" hangingPunct="1">
              <a:spcBef>
                <a:spcPts val="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 - He Spoke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eaLnBrk="1" hangingPunct="1">
              <a:spcBef>
                <a:spcPts val="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 - They Saw/ Heard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eaLnBrk="1" hangingPunct="1">
              <a:spcBef>
                <a:spcPts val="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3rd - They Were Glad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</a:t>
            </a:r>
            <a:endParaRPr lang="en-US" alt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algn="l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of Pain 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Healing Begins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algn="l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Productive Pain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Bounty</a:t>
            </a:r>
            <a:endParaRPr lang="en-US" alt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algn="l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Possibility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76200"/>
            <a:ext cx="8001000" cy="762000"/>
          </a:xfrm>
          <a:solidFill>
            <a:schemeClr val="bg1">
              <a:alpha val="54901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…Potential to Bless Others 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(20)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067800" cy="1219200"/>
          </a:xfrm>
          <a:solidFill>
            <a:schemeClr val="bg1">
              <a:alpha val="54901"/>
            </a:schemeClr>
          </a:solidFill>
          <a:effectLst>
            <a:softEdge rad="3175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Shows the Power of God to… </a:t>
            </a:r>
            <a:b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…Turn Around Any Situation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(21-22)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5875" y="3276600"/>
            <a:ext cx="4953000" cy="3810000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  <a:endParaRPr lang="en-US" alt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l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l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Confirmation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hangingPunct="1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Push</a:t>
            </a:r>
            <a:endParaRPr lang="en-US" alt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My Father hath sent me, so I send You!!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–be a witness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467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905000"/>
            <a:ext cx="4953000" cy="3048000"/>
          </a:xfrm>
          <a:solidFill>
            <a:schemeClr val="bg1"/>
          </a:solidFill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v"/>
            </a:pPr>
            <a:r>
              <a:rPr lang="en-US" alt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Personal Impact</a:t>
            </a:r>
            <a:endParaRPr lang="en-US" altLang="en-US" sz="32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 eaLnBrk="1" hangingPunct="1">
              <a:buFontTx/>
              <a:buChar char="•"/>
            </a:pPr>
            <a:r>
              <a:rPr lang="en-US" alt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Breathed on Them…   …receive Holy Ghost</a:t>
            </a:r>
            <a:endParaRPr lang="en-US" altLang="en-US" sz="2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 eaLnBrk="1" hangingPunct="1">
              <a:buFontTx/>
              <a:buChar char="•"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God is Raising Up Generation Able to Breathe Fresh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Annt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en-US" alt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067800" cy="1219200"/>
          </a:xfrm>
          <a:solidFill>
            <a:schemeClr val="bg1">
              <a:alpha val="54901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Shows the Power of God to… </a:t>
            </a:r>
            <a:b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…Turn Around Any Situation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(21-22)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124200"/>
            <a:ext cx="6858000" cy="3352800"/>
          </a:xfrm>
          <a:solidFill>
            <a:schemeClr val="bg1">
              <a:alpha val="60000"/>
            </a:schemeClr>
          </a:solidFill>
          <a:effectLst>
            <a:softEdge rad="127000"/>
          </a:effectLst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All the Walls We Build…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…All the Doors We Lock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…Can’t Lock Out the Pain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KEEP JESUS OUT!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676400"/>
            <a:ext cx="6858000" cy="3581400"/>
          </a:xfrm>
          <a:solidFill>
            <a:schemeClr val="bg1">
              <a:alpha val="70000"/>
            </a:schemeClr>
          </a:solidFill>
          <a:effectLst>
            <a:softEdge rad="38100"/>
          </a:effectLst>
        </p:spPr>
        <p:txBody>
          <a:bodyPr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Sympathized…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38200" lvl="1" indent="-457200" algn="ctr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Came Down From Heaven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Emphasized…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38200" lvl="1" indent="-457200" algn="ctr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Carried a Cross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Gave Greatest Hope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38200" lvl="1" indent="-457200" algn="ctr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Arose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7" name="Rectangle 153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195918" y="4577975"/>
            <a:ext cx="5654511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6" name="Picture 6" descr="&quot;What Happens When You Die?&quot; — Heartlight®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r="18341" b="2"/>
          <a:stretch>
            <a:fillRect/>
          </a:stretch>
        </p:blipFill>
        <p:spPr bwMode="auto">
          <a:xfrm>
            <a:off x="238227" y="321734"/>
            <a:ext cx="2848177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Bible Videos | Mormon Chann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9" b="2"/>
          <a:stretch>
            <a:fillRect/>
          </a:stretch>
        </p:blipFill>
        <p:spPr bwMode="auto">
          <a:xfrm>
            <a:off x="3209110" y="380198"/>
            <a:ext cx="2848488" cy="39632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372" name="Picture 12" descr="Pin by Unbroken ByGrace on Jesus Is The Way | Good good father, Quote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4" r="-2" b="11030"/>
          <a:stretch>
            <a:fillRect/>
          </a:stretch>
        </p:blipFill>
        <p:spPr bwMode="auto">
          <a:xfrm>
            <a:off x="238225" y="2422096"/>
            <a:ext cx="2846070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is scars, jesus scars, crucified, sacrifice, son of god, messia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r="8669" b="-7"/>
          <a:stretch>
            <a:fillRect/>
          </a:stretch>
        </p:blipFill>
        <p:spPr bwMode="auto">
          <a:xfrm>
            <a:off x="6062214" y="380198"/>
            <a:ext cx="2848487" cy="61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JESUS FEEL THE SCA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r="-3" b="-3"/>
          <a:stretch>
            <a:fillRect/>
          </a:stretch>
        </p:blipFill>
        <p:spPr bwMode="auto">
          <a:xfrm>
            <a:off x="3177103" y="4541150"/>
            <a:ext cx="28460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379" name="Straight Connector 1537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539950" y="5694097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0" y="1828800"/>
            <a:ext cx="7315200" cy="707886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 He Can Defeat the Grave…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709" y="3752802"/>
            <a:ext cx="7315200" cy="1323439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 Can Help You Defeat the Gravestones in You Life…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lus/>
      </p:transition>
    </mc:Choice>
    <mc:Fallback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A picture containing person, man, clothing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95250"/>
            <a:ext cx="82931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2693988"/>
            <a:ext cx="6781800" cy="1470025"/>
          </a:xfrm>
          <a:solidFill>
            <a:schemeClr val="bg1">
              <a:alpha val="64999"/>
            </a:schemeClr>
          </a:solidFill>
          <a:effectLst>
            <a:softEdge rad="50800"/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Power of Our Wounds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Part 2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876800" y="4684711"/>
            <a:ext cx="3124200" cy="519113"/>
          </a:xfrm>
          <a:prstGeom prst="rect">
            <a:avLst/>
          </a:prstGeom>
          <a:solidFill>
            <a:schemeClr val="bg1">
              <a:alpha val="64999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20:19-22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27000" y="6362700"/>
            <a:ext cx="4038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191375" y="6362700"/>
            <a:ext cx="1981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16, 2023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2441" y="535323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Easter 2023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8" grpId="0"/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95800" y="228600"/>
            <a:ext cx="4267200" cy="762000"/>
          </a:xfrm>
          <a:solidFill>
            <a:schemeClr val="bg1">
              <a:alpha val="55000"/>
            </a:schemeClr>
          </a:solidFill>
          <a:effectLst>
            <a:softEdge rad="3175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Time of Crisis</a:t>
            </a:r>
            <a:endParaRPr lang="en-US" alt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2286000"/>
            <a:ext cx="5410200" cy="4495800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pPr marL="609600" indent="-609600" algn="l" eaLnBrk="1" hangingPunct="1"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Soon After the Cross …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Crisis Was Still… 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0"/>
              </a:spcBef>
              <a:defRPr/>
            </a:pP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…Fresh In Their Minds 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Played Over / Over Again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Terror Was Still Real 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Hope Shattered 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 Many Questions Left …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ct val="150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…Unanswered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7239000" cy="754063"/>
          </a:xfrm>
          <a:solidFill>
            <a:schemeClr val="bg1">
              <a:alpha val="72000"/>
            </a:schemeClr>
          </a:solidFill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Hiding Behind Locked Doors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5410200" cy="51816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609600" indent="-609600" algn="l" eaLnBrk="1" hangingPunct="1"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Motivating Factor…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…</a:t>
            </a: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Phobia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Fear is Actually a Reaction…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ct val="150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…to What?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Confusion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0"/>
              </a:spcBef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…Misunderstood His Words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0"/>
              </a:spcBef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…Unmet Expectations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Desperation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0"/>
              </a:spcBef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…Needed Answers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87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7800" y="228600"/>
            <a:ext cx="7315200" cy="762000"/>
          </a:xfrm>
          <a:solidFill>
            <a:schemeClr val="bg1">
              <a:alpha val="70000"/>
            </a:schemeClr>
          </a:solidFill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Hiding Behind Locked Doors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1600200"/>
            <a:ext cx="5486400" cy="49911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609600" indent="-609600"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Has to Be Active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0"/>
              </a:spcBef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in Order to Be Effective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1800"/>
              </a:spcBef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Moved from Faith…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ct val="15000"/>
              </a:spcBef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…Attacking the Situation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1200"/>
              </a:spcBef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…to the Situation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ct val="15000"/>
              </a:spcBef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…Attacking Their Faith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1800"/>
              </a:spcBef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Was About to Teach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ct val="15000"/>
              </a:spcBef>
              <a:defRPr/>
            </a:pPr>
            <a:r>
              <a:rPr lang="en-US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“Valuable Lesson”</a:t>
            </a:r>
            <a:endParaRPr lang="en-US" alt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86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685800"/>
            <a:ext cx="8534400" cy="784225"/>
          </a:xfrm>
          <a:solidFill>
            <a:schemeClr val="bg1">
              <a:alpha val="55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Our Wounds are Very Powerful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644650"/>
            <a:ext cx="6400800" cy="361315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609600" indent="-609600"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Let Them Consume Us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 of Help to No One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Or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Overcome…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Power of God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And Help Many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6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  <p:bldP spid="71684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86356">
            <a:off x="952500" y="1600200"/>
            <a:ext cx="7239000" cy="3459162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A=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Experience it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I=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with Others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Wasted by God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514600"/>
            <a:ext cx="6248400" cy="434340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lnSpc>
                <a:spcPct val="80000"/>
              </a:lnSpc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#1- </a:t>
            </a: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Moved Beyond Barriers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lnSpc>
                <a:spcPct val="80000"/>
              </a:lnSpc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“locked doors”</a:t>
            </a:r>
            <a:endParaRPr lang="en-US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–let no one in</a:t>
            </a:r>
            <a:endParaRPr lang="en-US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</a:t>
            </a: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–not able to stop</a:t>
            </a:r>
            <a:endParaRPr lang="en-US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#2- </a:t>
            </a: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Moved Beyond Confusion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0"/>
              </a:spcBef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“stood in midst”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24000" lvl="2" indent="-609600" algn="l" eaLnBrk="1" hangingPunct="1">
              <a:lnSpc>
                <a:spcPct val="85000"/>
              </a:lnSpc>
              <a:spcBef>
                <a:spcPct val="15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Stood(</a:t>
            </a:r>
            <a:r>
              <a:rPr lang="en-US" alt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 covenant</a:t>
            </a: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24000" lvl="2" indent="-609600" algn="l" eaLnBrk="1" hangingPunct="1">
              <a:lnSpc>
                <a:spcPct val="85000"/>
              </a:lnSpc>
              <a:spcBef>
                <a:spcPct val="15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Message</a:t>
            </a:r>
            <a:endParaRPr lang="en-US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0"/>
            <a:ext cx="9296400" cy="914400"/>
          </a:xfrm>
          <a:solidFill>
            <a:schemeClr val="bg1">
              <a:alpha val="55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Wounds Propel Our Message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(19)</a:t>
            </a:r>
            <a:endParaRPr lang="en-US" altLang="en-US" sz="2800" i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2000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 uiExpand="1" build="p"/>
      <p:bldP spid="8" grpId="0" animBg="1" autoUpdateAnimBg="0"/>
    </p:bldLst>
  </p:timing>
</p:sld>
</file>

<file path=ppt/theme/theme1.xml><?xml version="1.0" encoding="utf-8"?>
<a:theme xmlns:a="http://schemas.openxmlformats.org/drawingml/2006/main" name="Excellence in His Service -pt2">
  <a:themeElements>
    <a:clrScheme name="Excellence in His Service -p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cellence in His Service -pt2">
      <a:majorFont>
        <a:latin typeface="Arial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Excellence in His Service -p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cellence in His Service -p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cellence in His Service -p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cellence in His Service -p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cellence in His Service -p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cellence in His Service -p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cellence in His Service -p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cellence in His Service -p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cellence in His Service -p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cellence in His Service -p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cellence in His Service -p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cellence in His Service -p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Excellence in His Service -pt2</Template>
  <TotalTime>0</TotalTime>
  <Words>2536</Words>
  <Application>WPS Presentation</Application>
  <PresentationFormat>On-screen Show (4:3)</PresentationFormat>
  <Paragraphs>152</Paragraphs>
  <Slides>18</Slides>
  <Notes>1</Notes>
  <HiddenSlides>2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SimSun</vt:lpstr>
      <vt:lpstr>Wingdings</vt:lpstr>
      <vt:lpstr>Arial Rounded MT Bold</vt:lpstr>
      <vt:lpstr>Calibri</vt:lpstr>
      <vt:lpstr>Times New Roman</vt:lpstr>
      <vt:lpstr>Microsoft YaHei</vt:lpstr>
      <vt:lpstr>Arial Unicode MS</vt:lpstr>
      <vt:lpstr>Amasis MT Pro Black</vt:lpstr>
      <vt:lpstr>Courier New</vt:lpstr>
      <vt:lpstr>Calibri</vt:lpstr>
      <vt:lpstr>Lapsus Pro (theguybrush.com)</vt:lpstr>
      <vt:lpstr>Excellence in His Service -pt2</vt:lpstr>
      <vt:lpstr>PowerPoint 演示文稿</vt:lpstr>
      <vt:lpstr>PowerPoint 演示文稿</vt:lpstr>
      <vt:lpstr>The Power of Our Wounds Part 2</vt:lpstr>
      <vt:lpstr>Time of Crisis</vt:lpstr>
      <vt:lpstr>Hiding Behind Locked Doors</vt:lpstr>
      <vt:lpstr>Hiding Behind Locked Doors</vt:lpstr>
      <vt:lpstr>Our Wounds are Very Powerful</vt:lpstr>
      <vt:lpstr>PowerPoint 演示文稿</vt:lpstr>
      <vt:lpstr>Our Wounds Propel Our Message (19)</vt:lpstr>
      <vt:lpstr>Our Wounds Propel Our Message (19)</vt:lpstr>
      <vt:lpstr>…Potential to Bless Others (20)</vt:lpstr>
      <vt:lpstr>…Potential to Bless Others (20)</vt:lpstr>
      <vt:lpstr>…Potential to Bless Others (20)</vt:lpstr>
      <vt:lpstr>Shows the Power of God to…    …Turn Around Any Situation (21-22)</vt:lpstr>
      <vt:lpstr>Shows the Power of God to…    …Turn Around Any Situation (21-22)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edwar</cp:lastModifiedBy>
  <cp:revision>180</cp:revision>
  <dcterms:created xsi:type="dcterms:W3CDTF">2007-04-21T19:04:00Z</dcterms:created>
  <dcterms:modified xsi:type="dcterms:W3CDTF">2023-04-16T20:25:59Z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496B9460758B4774A69E6918537D36DF</vt:lpwstr>
  </property>
  <property fmtid="{D5CDD505-2E9C-101B-9397-08002B2CF9AE}" pid="3" name="KSOProductBuildVer">
    <vt:lpwstr>1033-11.2.0.11516</vt:lpwstr>
  </property>
</Properties>
</file>