
<file path=[Content_Types].xml><?xml version="1.0" encoding="utf-8"?>
<Types xmlns="http://schemas.openxmlformats.org/package/2006/content-types">
  <Default Extension="jpeg" ContentType="image/jpeg"/>
  <Default Extension="JPG" ContentType="image/.jp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handoutMasterIdLst>
    <p:handoutMasterId r:id="rId20"/>
  </p:handoutMasterIdLst>
  <p:sldIdLst>
    <p:sldId id="256" r:id="rId3"/>
    <p:sldId id="265" r:id="rId4"/>
    <p:sldId id="260" r:id="rId5"/>
    <p:sldId id="670" r:id="rId6"/>
    <p:sldId id="285" r:id="rId7"/>
    <p:sldId id="287" r:id="rId8"/>
    <p:sldId id="258" r:id="rId9"/>
    <p:sldId id="266" r:id="rId10"/>
    <p:sldId id="665" r:id="rId11"/>
    <p:sldId id="666" r:id="rId12"/>
    <p:sldId id="711" r:id="rId13"/>
    <p:sldId id="292" r:id="rId14"/>
    <p:sldId id="667" r:id="rId15"/>
    <p:sldId id="668" r:id="rId16"/>
    <p:sldId id="669" r:id="rId17"/>
    <p:sldId id="664" r:id="rId18"/>
  </p:sldIdLst>
  <p:sldSz cx="12192000" cy="6858000"/>
  <p:notesSz cx="7086600" cy="902462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9" d="100"/>
          <a:sy n="59" d="100"/>
        </p:scale>
        <p:origin x="400"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handoutMaster" Target="handoutMasters/handoutMaster1.xml"/><Relationship Id="rId2" Type="http://schemas.openxmlformats.org/officeDocument/2006/relationships/theme" Target="theme/theme1.xml"/><Relationship Id="rId19" Type="http://schemas.openxmlformats.org/officeDocument/2006/relationships/notesMaster" Target="notesMasters/notesMaster1.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225" cy="4524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4014788" y="0"/>
            <a:ext cx="3070225" cy="452438"/>
          </a:xfrm>
          <a:prstGeom prst="rect">
            <a:avLst/>
          </a:prstGeom>
        </p:spPr>
        <p:txBody>
          <a:bodyPr vert="horz" lIns="91440" tIns="45720" rIns="91440" bIns="45720" rtlCol="0"/>
          <a:lstStyle>
            <a:lvl1pPr algn="r">
              <a:defRPr sz="1200"/>
            </a:lvl1pPr>
          </a:lstStyle>
          <a:p>
            <a:fld id="{51F00EB1-F793-454C-B4FE-3715C3EE0F75}" type="datetimeFigureOut">
              <a:rPr lang="en-US" smtClean="0"/>
            </a:fld>
            <a:endParaRPr lang="en-US" dirty="0"/>
          </a:p>
        </p:txBody>
      </p:sp>
      <p:sp>
        <p:nvSpPr>
          <p:cNvPr id="4" name="Footer Placeholder 3"/>
          <p:cNvSpPr>
            <a:spLocks noGrp="1"/>
          </p:cNvSpPr>
          <p:nvPr>
            <p:ph type="ftr" sz="quarter" idx="2"/>
          </p:nvPr>
        </p:nvSpPr>
        <p:spPr>
          <a:xfrm>
            <a:off x="0" y="8572500"/>
            <a:ext cx="3070225" cy="4524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14788" y="8572500"/>
            <a:ext cx="3070225" cy="452438"/>
          </a:xfrm>
          <a:prstGeom prst="rect">
            <a:avLst/>
          </a:prstGeom>
        </p:spPr>
        <p:txBody>
          <a:bodyPr vert="horz" lIns="91440" tIns="45720" rIns="91440" bIns="45720" rtlCol="0" anchor="b"/>
          <a:lstStyle>
            <a:lvl1pPr algn="r">
              <a:defRPr sz="1200"/>
            </a:lvl1pPr>
          </a:lstStyle>
          <a:p>
            <a:fld id="{9EEFD8FD-E125-470E-AD6F-3CFC75078D4B}" type="slidenum">
              <a:rPr lang="en-US" smtClean="0"/>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225" cy="4524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14788" y="0"/>
            <a:ext cx="3070225" cy="452438"/>
          </a:xfrm>
          <a:prstGeom prst="rect">
            <a:avLst/>
          </a:prstGeom>
        </p:spPr>
        <p:txBody>
          <a:bodyPr vert="horz" lIns="91440" tIns="45720" rIns="91440" bIns="45720" rtlCol="0"/>
          <a:lstStyle>
            <a:lvl1pPr algn="r">
              <a:defRPr sz="1200"/>
            </a:lvl1pPr>
          </a:lstStyle>
          <a:p>
            <a:fld id="{7CCBB4CB-355D-453C-9A99-C39A4420F843}" type="datetimeFigureOut">
              <a:rPr lang="en-US" smtClean="0"/>
            </a:fld>
            <a:endParaRPr lang="en-US"/>
          </a:p>
        </p:txBody>
      </p:sp>
      <p:sp>
        <p:nvSpPr>
          <p:cNvPr id="4" name="Slide Image Placeholder 3"/>
          <p:cNvSpPr>
            <a:spLocks noGrp="1" noRot="1" noChangeAspect="1"/>
          </p:cNvSpPr>
          <p:nvPr>
            <p:ph type="sldImg" idx="2"/>
          </p:nvPr>
        </p:nvSpPr>
        <p:spPr>
          <a:xfrm>
            <a:off x="836613" y="1128713"/>
            <a:ext cx="5413375" cy="30448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8025" y="4343400"/>
            <a:ext cx="5670550" cy="3552825"/>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572500"/>
            <a:ext cx="3070225" cy="4524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14788" y="8572500"/>
            <a:ext cx="3070225" cy="452438"/>
          </a:xfrm>
          <a:prstGeom prst="rect">
            <a:avLst/>
          </a:prstGeom>
        </p:spPr>
        <p:txBody>
          <a:bodyPr vert="horz" lIns="91440" tIns="45720" rIns="91440" bIns="45720" rtlCol="0" anchor="b"/>
          <a:lstStyle>
            <a:lvl1pPr algn="r">
              <a:defRPr sz="1200"/>
            </a:lvl1pPr>
          </a:lstStyle>
          <a:p>
            <a:fld id="{D73CCE17-3DF1-46C8-983B-68D17B90ADB7}"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EEAF5B07-2B2D-405E-9CD4-5A307ECB0603}"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D56AF4-7177-4A97-A5CC-4A14B73AF78F}" type="slidenum">
              <a:rPr lang="en-US" smtClean="0"/>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EEAF5B07-2B2D-405E-9CD4-5A307ECB0603}"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D56AF4-7177-4A97-A5CC-4A14B73AF78F}" type="slidenum">
              <a:rPr lang="en-US" smtClean="0"/>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EEAF5B07-2B2D-405E-9CD4-5A307ECB0603}"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D56AF4-7177-4A97-A5CC-4A14B73AF78F}" type="slidenum">
              <a:rPr lang="en-US" smtClean="0"/>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EEAF5B07-2B2D-405E-9CD4-5A307ECB0603}"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D56AF4-7177-4A97-A5CC-4A14B73AF78F}" type="slidenum">
              <a:rPr lang="en-US" smtClean="0"/>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EEAF5B07-2B2D-405E-9CD4-5A307ECB0603}"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D56AF4-7177-4A97-A5CC-4A14B73AF78F}" type="slidenum">
              <a:rPr lang="en-US" smtClean="0"/>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EEAF5B07-2B2D-405E-9CD4-5A307ECB0603}"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D56AF4-7177-4A97-A5CC-4A14B73AF78F}" type="slidenum">
              <a:rPr lang="en-US" smtClean="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EEAF5B07-2B2D-405E-9CD4-5A307ECB0603}" type="datetimeFigureOut">
              <a:rPr lang="en-US" smtClean="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0D56AF4-7177-4A97-A5CC-4A14B73AF78F}" type="slidenum">
              <a:rPr lang="en-US" smtClean="0"/>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EEAF5B07-2B2D-405E-9CD4-5A307ECB0603}" type="datetimeFigureOut">
              <a:rPr lang="en-US" smtClean="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0D56AF4-7177-4A97-A5CC-4A14B73AF78F}" type="slidenum">
              <a:rPr lang="en-US" smtClean="0"/>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AF5B07-2B2D-405E-9CD4-5A307ECB0603}" type="datetimeFigureOut">
              <a:rPr lang="en-US" smtClean="0"/>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0D56AF4-7177-4A97-A5CC-4A14B73AF78F}" type="slidenum">
              <a:rPr lang="en-US" smtClean="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EEAF5B07-2B2D-405E-9CD4-5A307ECB0603}"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D56AF4-7177-4A97-A5CC-4A14B73AF78F}" type="slidenum">
              <a:rPr lang="en-US" smtClean="0"/>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EEAF5B07-2B2D-405E-9CD4-5A307ECB0603}"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D56AF4-7177-4A97-A5CC-4A14B73AF78F}" type="slidenum">
              <a:rPr lang="en-US" smtClean="0"/>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AF5B07-2B2D-405E-9CD4-5A307ECB0603}" type="datetimeFigureOut">
              <a:rPr lang="en-US" smtClean="0"/>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D56AF4-7177-4A97-A5CC-4A14B73AF78F}" type="slidenum">
              <a:rPr lang="en-US" smtClean="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GIF"/><Relationship Id="rId1" Type="http://schemas.openxmlformats.org/officeDocument/2006/relationships/image" Target="../media/image1.GIF"/></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jpeg"/><Relationship Id="rId1" Type="http://schemas.openxmlformats.org/officeDocument/2006/relationships/image" Target="../media/image2.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GIF"/><Relationship Id="rId1" Type="http://schemas.openxmlformats.org/officeDocument/2006/relationships/image" Target="../media/image1.GIF"/></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GIF"/></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GIF"/></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GIF"/></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jpeg"/><Relationship Id="rId2" Type="http://schemas.openxmlformats.org/officeDocument/2006/relationships/image" Target="../media/image2.GIF"/><Relationship Id="rId1"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GIF"/></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jpeg"/><Relationship Id="rId1" Type="http://schemas.openxmlformats.org/officeDocument/2006/relationships/image" Target="../media/image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506" y="340660"/>
            <a:ext cx="5683624" cy="2133600"/>
          </a:xfrm>
        </p:spPr>
        <p:txBody>
          <a:bodyPr>
            <a:normAutofit/>
          </a:bodyPr>
          <a:lstStyle/>
          <a:p>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Somebody’s Feet Stink!</a:t>
            </a:r>
            <a:endPar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p:txBody>
      </p:sp>
      <p:sp>
        <p:nvSpPr>
          <p:cNvPr id="3" name="Subtitle 2"/>
          <p:cNvSpPr>
            <a:spLocks noGrp="1"/>
          </p:cNvSpPr>
          <p:nvPr>
            <p:ph type="subTitle" idx="1"/>
          </p:nvPr>
        </p:nvSpPr>
        <p:spPr>
          <a:xfrm>
            <a:off x="3119718" y="5143968"/>
            <a:ext cx="6775396" cy="1655762"/>
          </a:xfrm>
        </p:spPr>
        <p:txBody>
          <a:bodyPr>
            <a:normAutofit/>
          </a:bodyPr>
          <a:lstStyle/>
          <a:p>
            <a:r>
              <a:rPr lang="en-US" sz="40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Stepped in What? –</a:t>
            </a:r>
            <a:r>
              <a:rPr lang="en-US" sz="4000" b="1" dirty="0" err="1">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pt1</a:t>
            </a:r>
            <a:endParaRPr lang="en-US" sz="40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r>
              <a:rPr lang="en-US" sz="40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John 13 –Luke 22</a:t>
            </a:r>
            <a:endParaRPr lang="en-US" sz="40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p:txBody>
      </p:sp>
      <p:pic>
        <p:nvPicPr>
          <p:cNvPr id="4" name="Content Placeholder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185647" y="340660"/>
            <a:ext cx="5791201" cy="4177552"/>
          </a:xfrm>
          <a:prstGeom prst="rect">
            <a:avLst/>
          </a:prstGeom>
        </p:spPr>
      </p:pic>
      <p:pic>
        <p:nvPicPr>
          <p:cNvPr id="6" name="Picture 2" descr="Gas Mask GIF - Weed Marijuana Smoking - Discover &amp; Share GIF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068" y="2618489"/>
            <a:ext cx="4762500" cy="2381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outVertical)">
                                      <p:cBhvr>
                                        <p:cTn id="10" dur="500"/>
                                        <p:tgtEl>
                                          <p:spTgt spid="3">
                                            <p:txEl>
                                              <p:pRg st="0" end="0"/>
                                            </p:txEl>
                                          </p:spTgt>
                                        </p:tgtEl>
                                      </p:cBhvr>
                                    </p:animEffect>
                                  </p:childTnLst>
                                </p:cTn>
                              </p:par>
                              <p:par>
                                <p:cTn id="11" presetID="42"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500"/>
                            </p:stCondLst>
                            <p:childTnLst>
                              <p:par>
                                <p:cTn id="17" presetID="16" presetClass="entr" presetSubtype="37"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outVertical)">
                                      <p:cBhvr>
                                        <p:cTn id="1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Gas Mask GIF - Weed Marijuana Smoking - Discover &amp; Share GIFs"/>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4428" y="1219200"/>
            <a:ext cx="5943602" cy="5512254"/>
          </a:xfrm>
          <a:prstGeom prst="rect">
            <a:avLst/>
          </a:prstGeom>
          <a:noFill/>
          <a:effectLst>
            <a:softEdge rad="38100"/>
          </a:effectLst>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737759" y="-10886"/>
            <a:ext cx="6520542" cy="1143003"/>
          </a:xfrm>
          <a:solidFill>
            <a:schemeClr val="bg1">
              <a:lumMod val="85000"/>
              <a:alpha val="81000"/>
            </a:schemeClr>
          </a:solidFill>
        </p:spPr>
        <p:txBody>
          <a:bodyPr>
            <a:noAutofit/>
          </a:bodyPr>
          <a:lstStyle/>
          <a:p>
            <a:pPr marL="0" indent="0" algn="ctr">
              <a:lnSpc>
                <a:spcPct val="100000"/>
              </a:lnSpc>
              <a:buNone/>
            </a:pPr>
            <a:r>
              <a:rPr lang="en-US" b="1" i="0" dirty="0">
                <a:effectLst>
                  <a:outerShdw blurRad="38100" dist="38100" dir="2700000" algn="tl">
                    <a:srgbClr val="000000">
                      <a:alpha val="43137"/>
                    </a:srgbClr>
                  </a:outerShdw>
                </a:effectLst>
                <a:latin typeface="Arial Rounded MT Bold" panose="020F0704030504030204" pitchFamily="34" charset="0"/>
              </a:rPr>
              <a:t>We Have a Choice</a:t>
            </a:r>
            <a:endParaRPr lang="en-US" b="1" i="0"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Choose Wisely</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pic>
        <p:nvPicPr>
          <p:cNvPr id="1026" name="Picture 2" descr="Bible Verses That Show Why God's Not a Sociali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3971" y="1219200"/>
            <a:ext cx="5878285" cy="555478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par>
                                <p:cTn id="13" presetID="13" presetClass="entr" presetSubtype="16"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plus(in)">
                                      <p:cBhvr>
                                        <p:cTn id="15" dur="2000"/>
                                        <p:tgtEl>
                                          <p:spTgt spid="1026"/>
                                        </p:tgtEl>
                                      </p:cBhvr>
                                    </p:animEffect>
                                  </p:childTnLst>
                                </p:cTn>
                              </p:par>
                            </p:childTnLst>
                          </p:cTn>
                        </p:par>
                        <p:par>
                          <p:cTn id="16" fill="hold">
                            <p:stCondLst>
                              <p:cond delay="2000"/>
                            </p:stCondLst>
                            <p:childTnLst>
                              <p:par>
                                <p:cTn id="17" presetID="6" presetClass="entr" presetSubtype="16" fill="hold"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circle(in)">
                                      <p:cBhvr>
                                        <p:cTn id="19"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fontScale="90000"/>
          </a:bodyPr>
          <a:p>
            <a:r>
              <a:rPr lang="en-US"/>
              <a:t>Somebodies-feet-stink_</a:t>
            </a:r>
            <a:br>
              <a:rPr lang="en-US"/>
            </a:br>
            <a:r>
              <a:rPr lang="en-US"/>
              <a:t>whats-that-smell?</a:t>
            </a:r>
            <a:endParaRPr lang="en-US"/>
          </a:p>
        </p:txBody>
      </p:sp>
      <p:sp>
        <p:nvSpPr>
          <p:cNvPr id="3" name="Content Placeholder 2"/>
          <p:cNvSpPr>
            <a:spLocks noGrp="1"/>
          </p:cNvSpPr>
          <p:nvPr>
            <p:ph idx="1"/>
          </p:nvPr>
        </p:nvSpPr>
        <p:spPr/>
        <p:txBody>
          <a:bodyPr/>
          <a:p>
            <a:r>
              <a:rPr lang="en-US"/>
              <a:t>Stepped in What?</a:t>
            </a:r>
            <a:endParaRPr lang="en-US"/>
          </a:p>
          <a:p>
            <a:endParaRPr lang="en-US"/>
          </a:p>
          <a:p>
            <a:r>
              <a:rPr lang="en-US"/>
              <a:t>Notes follow:</a:t>
            </a: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1256" y="337457"/>
            <a:ext cx="11636829" cy="6259286"/>
          </a:xfrm>
        </p:spPr>
        <p:txBody>
          <a:bodyPr>
            <a:normAutofit fontScale="92500" lnSpcReduction="20000"/>
          </a:bodyPr>
          <a:lstStyle/>
          <a:p>
            <a:pPr marL="0" indent="0">
              <a:lnSpc>
                <a:spcPct val="110000"/>
              </a:lnSpc>
              <a:buNone/>
            </a:pPr>
            <a:r>
              <a:rPr lang="en-US" sz="3200" b="1" dirty="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rPr>
              <a:t>George Washington that I felt was a strong example of servant leadership in practice. One rainy day during the American Revolutionary War, George Washington rode up to a group of soldiers attempting to raise a wooden beam to a high position. The corporal in charge was shouting encouragement, but the soldiers couldn’t get the beam in position. After watching their lack of success, Washington asked the corporal why he didn’t join in and help, to which the corporal replied, “don’t you realize that I am the corporal?” Very politely, General Washington replied ” I beg your pardon, Mr. Corporal, I did”. Washington dismounted his horse and went to work with the soldiers to get the oak beam in position.  As they finished, General Washington was wiped perspiration from his face, and said “If you should need help again, call on Washington, your commander-in-chief, and I will come”</a:t>
            </a:r>
            <a:endParaRPr lang="en-US" sz="3200" dirty="0">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8343" y="359229"/>
            <a:ext cx="11582400" cy="6085114"/>
          </a:xfrm>
        </p:spPr>
        <p:txBody>
          <a:bodyPr/>
          <a:lstStyle/>
          <a:p>
            <a:r>
              <a:rPr lang="en-US" sz="1800" b="1" dirty="0">
                <a:effectLst/>
                <a:latin typeface="Verdana" panose="020B0604030504040204" pitchFamily="34" charset="0"/>
                <a:ea typeface="Calibri" panose="020F0502020204030204" charset="0"/>
                <a:cs typeface="Times New Roman" panose="02020603050405020304" pitchFamily="18" charset="0"/>
              </a:rPr>
              <a:t>Seven Attitudes Developed Through </a:t>
            </a:r>
            <a:r>
              <a:rPr lang="en-US" sz="1800" b="1" dirty="0" err="1">
                <a:effectLst/>
                <a:latin typeface="Verdana" panose="020B0604030504040204" pitchFamily="34" charset="0"/>
                <a:ea typeface="Calibri" panose="020F0502020204030204" charset="0"/>
                <a:cs typeface="Times New Roman" panose="02020603050405020304" pitchFamily="18" charset="0"/>
              </a:rPr>
              <a:t>Feetwashing</a:t>
            </a:r>
            <a:r>
              <a:rPr lang="en-US" sz="1800" b="1" dirty="0">
                <a:effectLst/>
                <a:latin typeface="Verdana" panose="020B0604030504040204" pitchFamily="34" charset="0"/>
                <a:ea typeface="Calibri" panose="020F0502020204030204" charset="0"/>
                <a:cs typeface="Times New Roman" panose="02020603050405020304" pitchFamily="18" charset="0"/>
              </a:rPr>
              <a:t> and Communion</a:t>
            </a:r>
            <a:r>
              <a:rPr lang="en-US" sz="1800" dirty="0">
                <a:effectLst/>
                <a:latin typeface="Verdana" panose="020B0604030504040204" pitchFamily="34" charset="0"/>
                <a:ea typeface="Calibri" panose="020F0502020204030204" charset="0"/>
                <a:cs typeface="Times New Roman" panose="02020603050405020304" pitchFamily="18" charset="0"/>
              </a:rPr>
              <a:t>  </a:t>
            </a:r>
            <a:br>
              <a:rPr lang="en-US" sz="1800" dirty="0">
                <a:effectLst/>
                <a:latin typeface="Verdana" panose="020B0604030504040204" pitchFamily="34" charset="0"/>
                <a:ea typeface="Calibri" panose="020F0502020204030204" charset="0"/>
                <a:cs typeface="Times New Roman" panose="02020603050405020304" pitchFamily="18" charset="0"/>
              </a:rPr>
            </a:br>
            <a:br>
              <a:rPr lang="en-US" sz="1800" dirty="0">
                <a:effectLst/>
                <a:latin typeface="Verdana" panose="020B0604030504040204" pitchFamily="34" charset="0"/>
                <a:ea typeface="Calibri" panose="020F0502020204030204" charset="0"/>
                <a:cs typeface="Times New Roman" panose="02020603050405020304" pitchFamily="18" charset="0"/>
              </a:rPr>
            </a:br>
            <a:r>
              <a:rPr lang="en-US" sz="1800" dirty="0">
                <a:effectLst/>
                <a:latin typeface="Verdana" panose="020B0604030504040204" pitchFamily="34" charset="0"/>
                <a:ea typeface="Calibri" panose="020F0502020204030204" charset="0"/>
                <a:cs typeface="Times New Roman" panose="02020603050405020304" pitchFamily="18" charset="0"/>
              </a:rPr>
              <a:t>1 Corinthians 11:20-11:34 </a:t>
            </a:r>
            <a:br>
              <a:rPr lang="en-US" sz="1800" dirty="0">
                <a:effectLst/>
                <a:latin typeface="Verdana" panose="020B0604030504040204" pitchFamily="34" charset="0"/>
                <a:ea typeface="Calibri" panose="020F0502020204030204" charset="0"/>
                <a:cs typeface="Times New Roman" panose="02020603050405020304" pitchFamily="18" charset="0"/>
              </a:rPr>
            </a:br>
            <a:br>
              <a:rPr lang="en-US" sz="1800" dirty="0">
                <a:effectLst/>
                <a:latin typeface="Verdana" panose="020B0604030504040204" pitchFamily="34" charset="0"/>
                <a:ea typeface="Calibri" panose="020F0502020204030204" charset="0"/>
                <a:cs typeface="Times New Roman" panose="02020603050405020304" pitchFamily="18" charset="0"/>
              </a:rPr>
            </a:br>
            <a:r>
              <a:rPr lang="en-US" sz="1800" dirty="0">
                <a:effectLst/>
                <a:latin typeface="Verdana" panose="020B0604030504040204" pitchFamily="34" charset="0"/>
                <a:ea typeface="Calibri" panose="020F0502020204030204" charset="0"/>
                <a:cs typeface="Times New Roman" panose="02020603050405020304" pitchFamily="18" charset="0"/>
              </a:rPr>
              <a:t>Seven attitudes that are developed through </a:t>
            </a:r>
            <a:r>
              <a:rPr lang="en-US" sz="1800" dirty="0" err="1">
                <a:effectLst/>
                <a:latin typeface="Verdana" panose="020B0604030504040204" pitchFamily="34" charset="0"/>
                <a:ea typeface="Calibri" panose="020F0502020204030204" charset="0"/>
                <a:cs typeface="Times New Roman" panose="02020603050405020304" pitchFamily="18" charset="0"/>
              </a:rPr>
              <a:t>feetwashing</a:t>
            </a:r>
            <a:r>
              <a:rPr lang="en-US" sz="1800" dirty="0">
                <a:effectLst/>
                <a:latin typeface="Verdana" panose="020B0604030504040204" pitchFamily="34" charset="0"/>
                <a:ea typeface="Calibri" panose="020F0502020204030204" charset="0"/>
                <a:cs typeface="Times New Roman" panose="02020603050405020304" pitchFamily="18" charset="0"/>
              </a:rPr>
              <a:t> and communion:</a:t>
            </a:r>
            <a:br>
              <a:rPr lang="en-US" sz="1800" dirty="0">
                <a:effectLst/>
                <a:latin typeface="Verdana" panose="020B0604030504040204" pitchFamily="34" charset="0"/>
                <a:ea typeface="Calibri" panose="020F0502020204030204" charset="0"/>
                <a:cs typeface="Times New Roman" panose="02020603050405020304" pitchFamily="18" charset="0"/>
              </a:rPr>
            </a:br>
            <a:br>
              <a:rPr lang="en-US" sz="1800" dirty="0">
                <a:effectLst/>
                <a:latin typeface="Verdana" panose="020B0604030504040204" pitchFamily="34" charset="0"/>
                <a:ea typeface="Calibri" panose="020F0502020204030204" charset="0"/>
                <a:cs typeface="Times New Roman" panose="02020603050405020304" pitchFamily="18" charset="0"/>
              </a:rPr>
            </a:br>
            <a:r>
              <a:rPr lang="en-US" sz="1800" dirty="0">
                <a:effectLst/>
                <a:latin typeface="Verdana" panose="020B0604030504040204" pitchFamily="34" charset="0"/>
                <a:ea typeface="Calibri" panose="020F0502020204030204" charset="0"/>
                <a:cs typeface="Times New Roman" panose="02020603050405020304" pitchFamily="18" charset="0"/>
              </a:rPr>
              <a:t>1. </a:t>
            </a:r>
            <a:r>
              <a:rPr lang="en-US" sz="1800" dirty="0" err="1">
                <a:effectLst/>
                <a:latin typeface="Verdana" panose="020B0604030504040204" pitchFamily="34" charset="0"/>
                <a:ea typeface="Calibri" panose="020F0502020204030204" charset="0"/>
                <a:cs typeface="Times New Roman" panose="02020603050405020304" pitchFamily="18" charset="0"/>
              </a:rPr>
              <a:t>Feetwashing</a:t>
            </a:r>
            <a:r>
              <a:rPr lang="en-US" sz="1800" dirty="0">
                <a:effectLst/>
                <a:latin typeface="Verdana" panose="020B0604030504040204" pitchFamily="34" charset="0"/>
                <a:ea typeface="Calibri" panose="020F0502020204030204" charset="0"/>
                <a:cs typeface="Times New Roman" panose="02020603050405020304" pitchFamily="18" charset="0"/>
              </a:rPr>
              <a:t>. (John 13:1-17)</a:t>
            </a:r>
            <a:br>
              <a:rPr lang="en-US" sz="1800" dirty="0">
                <a:effectLst/>
                <a:latin typeface="Verdana" panose="020B0604030504040204" pitchFamily="34" charset="0"/>
                <a:ea typeface="Calibri" panose="020F0502020204030204" charset="0"/>
                <a:cs typeface="Times New Roman" panose="02020603050405020304" pitchFamily="18" charset="0"/>
              </a:rPr>
            </a:br>
            <a:r>
              <a:rPr lang="en-US" sz="1800" dirty="0">
                <a:effectLst/>
                <a:latin typeface="Verdana" panose="020B0604030504040204" pitchFamily="34" charset="0"/>
                <a:ea typeface="Calibri" panose="020F0502020204030204" charset="0"/>
                <a:cs typeface="Times New Roman" panose="02020603050405020304" pitchFamily="18" charset="0"/>
              </a:rPr>
              <a:t>a. Service. (John 13:5; Matthew 20:25-28)</a:t>
            </a:r>
            <a:br>
              <a:rPr lang="en-US" sz="1800" dirty="0">
                <a:effectLst/>
                <a:latin typeface="Verdana" panose="020B0604030504040204" pitchFamily="34" charset="0"/>
                <a:ea typeface="Calibri" panose="020F0502020204030204" charset="0"/>
                <a:cs typeface="Times New Roman" panose="02020603050405020304" pitchFamily="18" charset="0"/>
              </a:rPr>
            </a:br>
            <a:r>
              <a:rPr lang="en-US" sz="1800" dirty="0">
                <a:effectLst/>
                <a:latin typeface="Verdana" panose="020B0604030504040204" pitchFamily="34" charset="0"/>
                <a:ea typeface="Calibri" panose="020F0502020204030204" charset="0"/>
                <a:cs typeface="Times New Roman" panose="02020603050405020304" pitchFamily="18" charset="0"/>
              </a:rPr>
              <a:t>b. Humility. (John 13:6-8; Philippians 2:1-11)</a:t>
            </a:r>
            <a:br>
              <a:rPr lang="en-US" sz="1800" dirty="0">
                <a:effectLst/>
                <a:latin typeface="Verdana" panose="020B0604030504040204" pitchFamily="34" charset="0"/>
                <a:ea typeface="Calibri" panose="020F0502020204030204" charset="0"/>
                <a:cs typeface="Times New Roman" panose="02020603050405020304" pitchFamily="18" charset="0"/>
              </a:rPr>
            </a:br>
            <a:r>
              <a:rPr lang="en-US" sz="1800" dirty="0">
                <a:effectLst/>
                <a:latin typeface="Verdana" panose="020B0604030504040204" pitchFamily="34" charset="0"/>
                <a:ea typeface="Calibri" panose="020F0502020204030204" charset="0"/>
                <a:cs typeface="Times New Roman" panose="02020603050405020304" pitchFamily="18" charset="0"/>
              </a:rPr>
              <a:t>c. Obedience. (John 13:12-17; Luke 5:1-11)</a:t>
            </a:r>
            <a:br>
              <a:rPr lang="en-US" sz="1800" dirty="0">
                <a:effectLst/>
                <a:latin typeface="Verdana" panose="020B0604030504040204" pitchFamily="34" charset="0"/>
                <a:ea typeface="Calibri" panose="020F0502020204030204" charset="0"/>
                <a:cs typeface="Times New Roman" panose="02020603050405020304" pitchFamily="18" charset="0"/>
              </a:rPr>
            </a:br>
            <a:br>
              <a:rPr lang="en-US" sz="1800" dirty="0">
                <a:effectLst/>
                <a:latin typeface="Verdana" panose="020B0604030504040204" pitchFamily="34" charset="0"/>
                <a:ea typeface="Calibri" panose="020F0502020204030204" charset="0"/>
                <a:cs typeface="Times New Roman" panose="02020603050405020304" pitchFamily="18" charset="0"/>
              </a:rPr>
            </a:br>
            <a:r>
              <a:rPr lang="en-US" sz="1800" dirty="0">
                <a:effectLst/>
                <a:latin typeface="Verdana" panose="020B0604030504040204" pitchFamily="34" charset="0"/>
                <a:ea typeface="Calibri" panose="020F0502020204030204" charset="0"/>
                <a:cs typeface="Times New Roman" panose="02020603050405020304" pitchFamily="18" charset="0"/>
              </a:rPr>
              <a:t>2. Communion. (1 Corinthians 11:20-34)</a:t>
            </a:r>
            <a:br>
              <a:rPr lang="en-US" sz="1800" dirty="0">
                <a:effectLst/>
                <a:latin typeface="Verdana" panose="020B0604030504040204" pitchFamily="34" charset="0"/>
                <a:ea typeface="Calibri" panose="020F0502020204030204" charset="0"/>
                <a:cs typeface="Times New Roman" panose="02020603050405020304" pitchFamily="18" charset="0"/>
              </a:rPr>
            </a:br>
            <a:r>
              <a:rPr lang="en-US" sz="1800" dirty="0">
                <a:effectLst/>
                <a:latin typeface="Verdana" panose="020B0604030504040204" pitchFamily="34" charset="0"/>
                <a:ea typeface="Calibri" panose="020F0502020204030204" charset="0"/>
                <a:cs typeface="Times New Roman" panose="02020603050405020304" pitchFamily="18" charset="0"/>
              </a:rPr>
              <a:t>a. Love. (1 Corinthians 11:20-22,33; 1 John 4:7-12,19-21)</a:t>
            </a:r>
            <a:br>
              <a:rPr lang="en-US" sz="1800" dirty="0">
                <a:effectLst/>
                <a:latin typeface="Verdana" panose="020B0604030504040204" pitchFamily="34" charset="0"/>
                <a:ea typeface="Calibri" panose="020F0502020204030204" charset="0"/>
                <a:cs typeface="Times New Roman" panose="02020603050405020304" pitchFamily="18" charset="0"/>
              </a:rPr>
            </a:br>
            <a:r>
              <a:rPr lang="en-US" sz="1800" dirty="0">
                <a:effectLst/>
                <a:latin typeface="Verdana" panose="020B0604030504040204" pitchFamily="34" charset="0"/>
                <a:ea typeface="Calibri" panose="020F0502020204030204" charset="0"/>
                <a:cs typeface="Times New Roman" panose="02020603050405020304" pitchFamily="18" charset="0"/>
              </a:rPr>
              <a:t>b. Thankfulness. (1 Corinthians 11:23-26; 2 Corinthians 9:15)</a:t>
            </a:r>
            <a:br>
              <a:rPr lang="en-US" sz="1800" dirty="0">
                <a:effectLst/>
                <a:latin typeface="Verdana" panose="020B0604030504040204" pitchFamily="34" charset="0"/>
                <a:ea typeface="Calibri" panose="020F0502020204030204" charset="0"/>
                <a:cs typeface="Times New Roman" panose="02020603050405020304" pitchFamily="18" charset="0"/>
              </a:rPr>
            </a:br>
            <a:r>
              <a:rPr lang="en-US" sz="1800" dirty="0">
                <a:effectLst/>
                <a:latin typeface="Verdana" panose="020B0604030504040204" pitchFamily="34" charset="0"/>
                <a:ea typeface="Calibri" panose="020F0502020204030204" charset="0"/>
                <a:cs typeface="Times New Roman" panose="02020603050405020304" pitchFamily="18" charset="0"/>
              </a:rPr>
              <a:t>c. Self-examination. (1 Corinthians 11:27,28; Lamentations 3:40)</a:t>
            </a:r>
            <a:br>
              <a:rPr lang="en-US" sz="1800" dirty="0">
                <a:effectLst/>
                <a:latin typeface="Verdana" panose="020B0604030504040204" pitchFamily="34" charset="0"/>
                <a:ea typeface="Calibri" panose="020F0502020204030204" charset="0"/>
                <a:cs typeface="Times New Roman" panose="02020603050405020304" pitchFamily="18" charset="0"/>
              </a:rPr>
            </a:br>
            <a:r>
              <a:rPr lang="en-US" sz="1800" dirty="0">
                <a:effectLst/>
                <a:latin typeface="Verdana" panose="020B0604030504040204" pitchFamily="34" charset="0"/>
                <a:ea typeface="Calibri" panose="020F0502020204030204" charset="0"/>
                <a:cs typeface="Times New Roman" panose="02020603050405020304" pitchFamily="18" charset="0"/>
              </a:rPr>
              <a:t>d. Authenticity. (1 Corinthians 11:29-32; James 1:21-27)</a:t>
            </a:r>
            <a:br>
              <a:rPr lang="en-US" sz="1800" dirty="0">
                <a:effectLst/>
                <a:latin typeface="Verdana" panose="020B0604030504040204" pitchFamily="34" charset="0"/>
                <a:ea typeface="Calibri" panose="020F0502020204030204" charset="0"/>
                <a:cs typeface="Times New Roman" panose="02020603050405020304" pitchFamily="18" charset="0"/>
              </a:rPr>
            </a:br>
            <a:br>
              <a:rPr lang="en-US" sz="1800" dirty="0">
                <a:effectLst/>
                <a:latin typeface="Verdana" panose="020B0604030504040204" pitchFamily="34" charset="0"/>
                <a:ea typeface="Calibri" panose="020F0502020204030204" charset="0"/>
                <a:cs typeface="Times New Roman" panose="02020603050405020304" pitchFamily="18" charset="0"/>
              </a:rPr>
            </a:br>
            <a:r>
              <a:rPr lang="en-US" sz="1800" dirty="0">
                <a:effectLst/>
                <a:latin typeface="Verdana" panose="020B0604030504040204" pitchFamily="34" charset="0"/>
                <a:ea typeface="Calibri" panose="020F0502020204030204" charset="0"/>
                <a:cs typeface="Times New Roman" panose="02020603050405020304" pitchFamily="18" charset="0"/>
              </a:rPr>
              <a:t>Close: John 13:17</a:t>
            </a:r>
            <a:endParaRPr lang="en-US" sz="1800" dirty="0">
              <a:effectLst/>
              <a:latin typeface="Calibri" panose="020F0502020204030204" charset="0"/>
              <a:ea typeface="Calibri" panose="020F0502020204030204" charset="0"/>
              <a:cs typeface="Times New Roman" panose="02020603050405020304" pitchFamily="18" charset="0"/>
            </a:endParaRPr>
          </a:p>
          <a:p>
            <a:pPr marL="0" indent="0">
              <a:buNone/>
            </a:pP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3286" y="185057"/>
            <a:ext cx="11767457" cy="6259286"/>
          </a:xfrm>
        </p:spPr>
        <p:txBody>
          <a:bodyPr/>
          <a:lstStyle/>
          <a:p>
            <a:pPr marL="0" marR="0" indent="0">
              <a:buNone/>
            </a:pPr>
            <a:r>
              <a:rPr lang="en-US" sz="1800" b="1">
                <a:effectLst>
                  <a:outerShdw blurRad="38100" dist="38100" dir="2700000" algn="tl">
                    <a:srgbClr val="000000">
                      <a:alpha val="43137"/>
                    </a:srgbClr>
                  </a:outerShdw>
                </a:effectLst>
                <a:latin typeface="Amasis MT Pro Black" panose="02040A04050005020304" pitchFamily="18" charset="0"/>
                <a:ea typeface="Times New Roman" panose="02020603050405020304" pitchFamily="18" charset="0"/>
              </a:rPr>
              <a:t>                       John </a:t>
            </a:r>
            <a:r>
              <a:rPr lang="en-US" sz="1800" b="1" dirty="0">
                <a:effectLst>
                  <a:outerShdw blurRad="38100" dist="38100" dir="2700000" algn="tl">
                    <a:srgbClr val="000000">
                      <a:alpha val="43137"/>
                    </a:srgbClr>
                  </a:outerShdw>
                </a:effectLst>
                <a:latin typeface="Amasis MT Pro Black" panose="02040A04050005020304" pitchFamily="18" charset="0"/>
                <a:ea typeface="Times New Roman" panose="02020603050405020304" pitchFamily="18" charset="0"/>
              </a:rPr>
              <a:t>13:34-35 </a:t>
            </a:r>
            <a:endParaRPr lang="en-US" sz="1600" b="1" dirty="0">
              <a:effectLst>
                <a:outerShdw blurRad="38100" dist="38100" dir="2700000" algn="tl">
                  <a:srgbClr val="000000">
                    <a:alpha val="43137"/>
                  </a:srgbClr>
                </a:outerShdw>
              </a:effectLst>
              <a:latin typeface="Amasis MT Pro Black" panose="02040A04050005020304" pitchFamily="18" charset="0"/>
              <a:ea typeface="Times New Roman" panose="02020603050405020304" pitchFamily="18" charset="0"/>
            </a:endParaRPr>
          </a:p>
          <a:p>
            <a:pPr marL="342900" marR="0" indent="-342900">
              <a:buAutoNum type="arabicPeriod"/>
            </a:pPr>
            <a:r>
              <a:rPr lang="en-US" sz="1600" b="1" dirty="0">
                <a:effectLst/>
                <a:latin typeface="Arial" panose="020B0604020202020204" pitchFamily="34" charset="0"/>
                <a:ea typeface="Times New Roman" panose="02020603050405020304" pitchFamily="18" charset="0"/>
              </a:rPr>
              <a:t>LOVE IS NOT AN OPTION, IT IS A REQUIREMENT</a:t>
            </a:r>
            <a:br>
              <a:rPr lang="en-US" sz="1600" dirty="0">
                <a:effectLst/>
                <a:latin typeface="Arial" panose="020B0604020202020204" pitchFamily="34" charset="0"/>
                <a:ea typeface="Times New Roman" panose="02020603050405020304" pitchFamily="18" charset="0"/>
              </a:rPr>
            </a:br>
            <a:r>
              <a:rPr lang="en-US" sz="1600" b="1" dirty="0">
                <a:effectLst/>
                <a:latin typeface="Arial" panose="020B0604020202020204" pitchFamily="34" charset="0"/>
                <a:ea typeface="Times New Roman" panose="02020603050405020304" pitchFamily="18" charset="0"/>
              </a:rPr>
              <a:t>(v. 34) A new command I give you: Love one another.</a:t>
            </a:r>
            <a:endParaRPr lang="en-US" sz="1600" b="1" dirty="0">
              <a:effectLst/>
              <a:latin typeface="Arial" panose="020B0604020202020204" pitchFamily="34" charset="0"/>
              <a:ea typeface="Times New Roman" panose="02020603050405020304" pitchFamily="18" charset="0"/>
            </a:endParaRPr>
          </a:p>
          <a:p>
            <a:pPr marL="342900" indent="-342900">
              <a:buFont typeface="Arial" panose="020B0604020202020204" pitchFamily="34" charset="0"/>
              <a:buAutoNum type="arabicPeriod"/>
            </a:pPr>
            <a:r>
              <a:rPr lang="en-US" sz="1600" b="1" dirty="0">
                <a:effectLst/>
                <a:latin typeface="Arial" panose="020B0604020202020204" pitchFamily="34" charset="0"/>
                <a:ea typeface="Times New Roman" panose="02020603050405020304" pitchFamily="18" charset="0"/>
              </a:rPr>
              <a:t>LOVE IS NOT AN ABSTRACT IDEA, IT IS A MATTER OF FOLLOWING HIS EXAMPLE</a:t>
            </a:r>
            <a:br>
              <a:rPr lang="en-US" sz="1600" b="1" i="1" dirty="0">
                <a:effectLst/>
                <a:latin typeface="Arial" panose="020B0604020202020204" pitchFamily="34" charset="0"/>
                <a:ea typeface="Times New Roman" panose="02020603050405020304" pitchFamily="18" charset="0"/>
              </a:rPr>
            </a:br>
            <a:r>
              <a:rPr lang="en-US" sz="1600" b="1" dirty="0">
                <a:effectLst/>
                <a:latin typeface="Arial" panose="020B0604020202020204" pitchFamily="34" charset="0"/>
                <a:ea typeface="Times New Roman" panose="02020603050405020304" pitchFamily="18" charset="0"/>
              </a:rPr>
              <a:t>(v. 34) As I have loved you, so you must love one another.</a:t>
            </a:r>
            <a:endParaRPr lang="en-US" sz="1600" b="1" dirty="0">
              <a:effectLst/>
              <a:latin typeface="Arial" panose="020B0604020202020204" pitchFamily="34" charset="0"/>
              <a:ea typeface="Times New Roman" panose="02020603050405020304" pitchFamily="18" charset="0"/>
            </a:endParaRPr>
          </a:p>
          <a:p>
            <a:pPr marL="0" marR="0" indent="0">
              <a:buNone/>
            </a:pPr>
            <a:r>
              <a:rPr lang="en-US" sz="1600" b="1" dirty="0">
                <a:effectLst/>
                <a:latin typeface="Arial" panose="020B0604020202020204" pitchFamily="34" charset="0"/>
                <a:ea typeface="Times New Roman" panose="02020603050405020304" pitchFamily="18" charset="0"/>
              </a:rPr>
              <a:t>a. His love is sacrificial</a:t>
            </a:r>
            <a:r>
              <a:rPr lang="en-US" sz="1600" dirty="0">
                <a:effectLst/>
                <a:latin typeface="Arial" panose="020B0604020202020204" pitchFamily="34" charset="0"/>
                <a:ea typeface="Times New Roman" panose="02020603050405020304" pitchFamily="18" charset="0"/>
              </a:rPr>
              <a:t>. Jesus was willing to lay down His life for us. In the same way, we must be willing to lay down our lives, not only for Him, but for His people.</a:t>
            </a:r>
            <a:endParaRPr lang="en-US" sz="1600" dirty="0">
              <a:effectLst/>
              <a:latin typeface="Times New Roman" panose="02020603050405020304" pitchFamily="18" charset="0"/>
              <a:ea typeface="Times New Roman" panose="02020603050405020304" pitchFamily="18" charset="0"/>
            </a:endParaRPr>
          </a:p>
          <a:p>
            <a:pPr marL="0" marR="0" indent="0">
              <a:buNone/>
            </a:pPr>
            <a:r>
              <a:rPr lang="en-US" sz="1600" b="1" dirty="0">
                <a:effectLst/>
                <a:latin typeface="Arial" panose="020B0604020202020204" pitchFamily="34" charset="0"/>
                <a:ea typeface="Times New Roman" panose="02020603050405020304" pitchFamily="18" charset="0"/>
              </a:rPr>
              <a:t>b. His love is merciful.</a:t>
            </a:r>
            <a:r>
              <a:rPr lang="en-US" sz="1600" dirty="0">
                <a:effectLst/>
                <a:latin typeface="Arial" panose="020B0604020202020204" pitchFamily="34" charset="0"/>
                <a:ea typeface="Times New Roman" panose="02020603050405020304" pitchFamily="18" charset="0"/>
              </a:rPr>
              <a:t> Even though He is perfect, He knows that we are not. When we fail He is faithful to forgive us our sins, even though we don't deserve His mercy. Therefore, we must be willing to forgive others even when we don't think they deserve it.</a:t>
            </a:r>
            <a:endParaRPr lang="en-US" sz="1600" dirty="0">
              <a:effectLst/>
              <a:latin typeface="Times New Roman" panose="02020603050405020304" pitchFamily="18" charset="0"/>
              <a:ea typeface="Times New Roman" panose="02020603050405020304" pitchFamily="18" charset="0"/>
            </a:endParaRPr>
          </a:p>
          <a:p>
            <a:pPr marL="0" marR="0"/>
            <a:r>
              <a:rPr lang="en-US" sz="1600" dirty="0" err="1">
                <a:effectLst/>
                <a:latin typeface="Arial" panose="020B0604020202020204" pitchFamily="34" charset="0"/>
                <a:ea typeface="Times New Roman" panose="02020603050405020304" pitchFamily="18" charset="0"/>
              </a:rPr>
              <a:t>C.S</a:t>
            </a:r>
            <a:r>
              <a:rPr lang="en-US" sz="1600" dirty="0">
                <a:effectLst/>
                <a:latin typeface="Arial" panose="020B0604020202020204" pitchFamily="34" charset="0"/>
                <a:ea typeface="Times New Roman" panose="02020603050405020304" pitchFamily="18" charset="0"/>
              </a:rPr>
              <a:t>. Lewis said, "He loved us not because we were lovable, but because He is Love."</a:t>
            </a:r>
            <a:endParaRPr lang="en-US" sz="1600" dirty="0">
              <a:effectLst/>
              <a:latin typeface="Times New Roman" panose="02020603050405020304" pitchFamily="18" charset="0"/>
              <a:ea typeface="Times New Roman" panose="02020603050405020304" pitchFamily="18" charset="0"/>
            </a:endParaRPr>
          </a:p>
          <a:p>
            <a:pPr marL="0" marR="0" indent="0">
              <a:buNone/>
            </a:pPr>
            <a:r>
              <a:rPr lang="en-US" sz="1600" b="1" dirty="0">
                <a:effectLst/>
                <a:latin typeface="Arial" panose="020B0604020202020204" pitchFamily="34" charset="0"/>
                <a:ea typeface="Times New Roman" panose="02020603050405020304" pitchFamily="18" charset="0"/>
              </a:rPr>
              <a:t>c. His love is unconditional.</a:t>
            </a:r>
            <a:r>
              <a:rPr lang="en-US" sz="1600" dirty="0">
                <a:effectLst/>
                <a:latin typeface="Arial" panose="020B0604020202020204" pitchFamily="34" charset="0"/>
                <a:ea typeface="Times New Roman" panose="02020603050405020304" pitchFamily="18" charset="0"/>
              </a:rPr>
              <a:t> Jesus never put conditions of His love for us. He said unequivocally, "As the Father has loved me, so have I loved you." (John 15:9) There is nothing we can do to change that love. We are commanded to love others in the very same way.</a:t>
            </a:r>
            <a:endParaRPr lang="en-US" sz="1600" dirty="0">
              <a:effectLst/>
              <a:latin typeface="Times New Roman" panose="02020603050405020304" pitchFamily="18" charset="0"/>
              <a:ea typeface="Times New Roman" panose="02020603050405020304" pitchFamily="18" charset="0"/>
            </a:endParaRPr>
          </a:p>
          <a:p>
            <a:pPr marL="0" marR="0" indent="0">
              <a:buNone/>
            </a:pPr>
            <a:r>
              <a:rPr lang="en-US" sz="1600" b="1" dirty="0">
                <a:effectLst/>
                <a:latin typeface="Arial" panose="020B0604020202020204" pitchFamily="34" charset="0"/>
                <a:ea typeface="Times New Roman" panose="02020603050405020304" pitchFamily="18" charset="0"/>
              </a:rPr>
              <a:t>d. His love is full of positive expectations for us</a:t>
            </a:r>
            <a:r>
              <a:rPr lang="en-US" sz="1600" dirty="0">
                <a:effectLst/>
                <a:latin typeface="Arial" panose="020B0604020202020204" pitchFamily="34" charset="0"/>
                <a:ea typeface="Times New Roman" panose="02020603050405020304" pitchFamily="18" charset="0"/>
              </a:rPr>
              <a:t>. Because Jesus loves us, He wants the best for us. The only way we can experience God's best is to love and follow Jesus Christ. So throughout the 13th, 14th, and 15th chapters of John, when Jesus reminds of His great love toward us, He also challenges to show our love for Him through obedience.</a:t>
            </a:r>
            <a:endParaRPr lang="en-US" sz="1600" dirty="0">
              <a:effectLst/>
              <a:latin typeface="Arial" panose="020B0604020202020204" pitchFamily="34" charset="0"/>
              <a:ea typeface="Times New Roman" panose="02020603050405020304" pitchFamily="18" charset="0"/>
            </a:endParaRPr>
          </a:p>
          <a:p>
            <a:pPr marL="0" marR="0" indent="0">
              <a:buNone/>
            </a:pPr>
            <a:r>
              <a:rPr lang="en-US" sz="1800" b="1" dirty="0">
                <a:effectLst/>
                <a:latin typeface="Arial" panose="020B0604020202020204" pitchFamily="34" charset="0"/>
                <a:ea typeface="Times New Roman" panose="02020603050405020304" pitchFamily="18" charset="0"/>
              </a:rPr>
              <a:t>3.   LOVE IS NOT INVISIBLE; IT TELLS THE WORLD WHO WE ARE</a:t>
            </a:r>
            <a:endParaRPr lang="en-US" sz="1800" dirty="0">
              <a:effectLst/>
              <a:latin typeface="Times New Roman" panose="02020603050405020304" pitchFamily="18" charset="0"/>
              <a:ea typeface="Times New Roman" panose="02020603050405020304" pitchFamily="18" charset="0"/>
            </a:endParaRPr>
          </a:p>
          <a:p>
            <a:pPr marL="0" marR="0" indent="0">
              <a:buNone/>
            </a:pPr>
            <a:r>
              <a:rPr lang="en-US" sz="1800" b="1" dirty="0">
                <a:effectLst/>
                <a:latin typeface="Arial" panose="020B0604020202020204" pitchFamily="34" charset="0"/>
                <a:ea typeface="Times New Roman" panose="02020603050405020304" pitchFamily="18" charset="0"/>
              </a:rPr>
              <a:t>     (v. 35) By this all men will know that you are my disciples, if you love one another.</a:t>
            </a:r>
            <a:endParaRPr lang="en-US" sz="1800" dirty="0">
              <a:effectLst/>
              <a:latin typeface="Times New Roman" panose="02020603050405020304" pitchFamily="18" charset="0"/>
              <a:ea typeface="Times New Roman" panose="02020603050405020304" pitchFamily="18" charset="0"/>
            </a:endParaRPr>
          </a:p>
          <a:p>
            <a:pPr marL="0" marR="0" indent="0">
              <a:buNone/>
            </a:pPr>
            <a:endParaRPr lang="en-US" sz="1600" dirty="0">
              <a:effectLst/>
              <a:latin typeface="Arial" panose="020B0604020202020204" pitchFamily="34" charset="0"/>
              <a:ea typeface="Times New Roman" panose="02020603050405020304" pitchFamily="18" charset="0"/>
            </a:endParaRPr>
          </a:p>
          <a:p>
            <a:pPr marL="0" marR="0" indent="0">
              <a:buNone/>
            </a:pPr>
            <a:endParaRPr lang="en-US" sz="1800" dirty="0">
              <a:effectLst/>
              <a:latin typeface="Times New Roman" panose="02020603050405020304" pitchFamily="18" charset="0"/>
              <a:ea typeface="Times New Roman" panose="02020603050405020304" pitchFamily="18" charset="0"/>
            </a:endParaRPr>
          </a:p>
          <a:p>
            <a:pPr marL="342900" indent="-342900">
              <a:buFont typeface="Arial" panose="020B0604020202020204" pitchFamily="34" charset="0"/>
              <a:buAutoNum type="arabicPeriod"/>
            </a:pPr>
            <a:endParaRPr lang="en-US" sz="1800" dirty="0">
              <a:effectLst/>
              <a:latin typeface="Times New Roman" panose="02020603050405020304" pitchFamily="18" charset="0"/>
              <a:ea typeface="Times New Roman" panose="02020603050405020304" pitchFamily="18" charset="0"/>
            </a:endParaRPr>
          </a:p>
          <a:p>
            <a:pPr marL="342900" marR="0" indent="-342900">
              <a:buAutoNum type="arabicPeriod"/>
            </a:pPr>
            <a:endParaRPr lang="en-US" sz="1800" dirty="0">
              <a:effectLst/>
              <a:latin typeface="Times New Roman" panose="02020603050405020304" pitchFamily="18" charset="0"/>
              <a:ea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8343" y="359229"/>
            <a:ext cx="11582400" cy="6085114"/>
          </a:xfrm>
        </p:spPr>
        <p:txBody>
          <a:bodyPr/>
          <a:lstStyle/>
          <a:p>
            <a:pPr marL="0" marR="0" indent="0">
              <a:lnSpc>
                <a:spcPct val="100000"/>
              </a:lnSpc>
              <a:spcBef>
                <a:spcPts val="0"/>
              </a:spcBef>
              <a:spcAft>
                <a:spcPts val="0"/>
              </a:spcAft>
              <a:buNone/>
            </a:pPr>
            <a:r>
              <a:rPr lang="en-US" sz="1800" b="1" dirty="0">
                <a:solidFill>
                  <a:srgbClr val="000000"/>
                </a:solidFill>
                <a:effectLst/>
                <a:latin typeface="Cambria" panose="02040503050406030204" pitchFamily="18" charset="0"/>
                <a:ea typeface="Times New Roman" panose="02020603050405020304" pitchFamily="18" charset="0"/>
                <a:cs typeface="Segoe UI" panose="020B0502040204020203" pitchFamily="34" charset="0"/>
              </a:rPr>
              <a:t>We must take up the towel; the example of Jesus.  (vv. 1-17)</a:t>
            </a:r>
            <a:endParaRPr lang="en-US" sz="1800" dirty="0">
              <a:effectLst/>
              <a:latin typeface="Times New Roman" panose="02020603050405020304" pitchFamily="18" charset="0"/>
              <a:ea typeface="Calibri" panose="020F0502020204030204" charset="0"/>
              <a:cs typeface="Times New Roman" panose="02020603050405020304" pitchFamily="18" charset="0"/>
            </a:endParaRPr>
          </a:p>
          <a:p>
            <a:pPr marL="0" marR="0" indent="0">
              <a:lnSpc>
                <a:spcPct val="100000"/>
              </a:lnSpc>
              <a:spcBef>
                <a:spcPts val="0"/>
              </a:spcBef>
              <a:spcAft>
                <a:spcPts val="0"/>
              </a:spcAft>
              <a:buNone/>
            </a:pPr>
            <a:r>
              <a:rPr lang="en-US" sz="1800" b="1" dirty="0">
                <a:solidFill>
                  <a:srgbClr val="000000"/>
                </a:solidFill>
                <a:effectLst/>
                <a:latin typeface="Cambria" panose="02040503050406030204" pitchFamily="18" charset="0"/>
                <a:ea typeface="Times New Roman" panose="02020603050405020304" pitchFamily="18" charset="0"/>
                <a:cs typeface="Segoe UI" panose="020B0502040204020203" pitchFamily="34" charset="0"/>
              </a:rPr>
              <a:t>          ( He dressed himself to serve.)</a:t>
            </a:r>
            <a:endParaRPr lang="en-US" sz="1800" dirty="0">
              <a:effectLst/>
              <a:latin typeface="Times New Roman" panose="02020603050405020304" pitchFamily="18" charset="0"/>
              <a:ea typeface="Calibri" panose="020F0502020204030204" charset="0"/>
              <a:cs typeface="Times New Roman" panose="02020603050405020304" pitchFamily="18" charset="0"/>
            </a:endParaRPr>
          </a:p>
          <a:p>
            <a:pPr marL="0" marR="0" indent="0">
              <a:lnSpc>
                <a:spcPct val="100000"/>
              </a:lnSpc>
              <a:spcBef>
                <a:spcPts val="0"/>
              </a:spcBef>
              <a:spcAft>
                <a:spcPts val="0"/>
              </a:spcAft>
              <a:buNone/>
            </a:pPr>
            <a:r>
              <a:rPr lang="en-US" sz="1800" b="1" dirty="0">
                <a:solidFill>
                  <a:srgbClr val="000000"/>
                </a:solidFill>
                <a:effectLst/>
                <a:latin typeface="Cambria" panose="02040503050406030204" pitchFamily="18" charset="0"/>
                <a:ea typeface="Times New Roman" panose="02020603050405020304" pitchFamily="18" charset="0"/>
                <a:cs typeface="Segoe UI" panose="020B0502040204020203" pitchFamily="34" charset="0"/>
              </a:rPr>
              <a:t>          A.      Fullness  (v. 1)</a:t>
            </a:r>
            <a:endParaRPr lang="en-US" sz="1800" dirty="0">
              <a:effectLst/>
              <a:latin typeface="Times New Roman" panose="02020603050405020304" pitchFamily="18" charset="0"/>
              <a:ea typeface="Calibri" panose="020F0502020204030204" charset="0"/>
              <a:cs typeface="Times New Roman" panose="02020603050405020304" pitchFamily="18" charset="0"/>
            </a:endParaRPr>
          </a:p>
          <a:p>
            <a:pPr marL="0" marR="0" indent="0">
              <a:lnSpc>
                <a:spcPct val="100000"/>
              </a:lnSpc>
              <a:spcBef>
                <a:spcPts val="0"/>
              </a:spcBef>
              <a:spcAft>
                <a:spcPts val="0"/>
              </a:spcAft>
              <a:buNone/>
            </a:pPr>
            <a:r>
              <a:rPr lang="en-US" sz="1800" b="1" dirty="0">
                <a:solidFill>
                  <a:srgbClr val="000000"/>
                </a:solidFill>
                <a:effectLst/>
                <a:latin typeface="Cambria" panose="02040503050406030204" pitchFamily="18" charset="0"/>
                <a:ea typeface="Times New Roman" panose="02020603050405020304" pitchFamily="18" charset="0"/>
                <a:cs typeface="Segoe UI" panose="020B0502040204020203" pitchFamily="34" charset="0"/>
              </a:rPr>
              <a:t>                   1.       The fullness of time.</a:t>
            </a:r>
            <a:endParaRPr lang="en-US" sz="1800" dirty="0">
              <a:effectLst/>
              <a:latin typeface="Times New Roman" panose="02020603050405020304" pitchFamily="18" charset="0"/>
              <a:ea typeface="Calibri" panose="020F0502020204030204" charset="0"/>
              <a:cs typeface="Times New Roman" panose="02020603050405020304" pitchFamily="18" charset="0"/>
            </a:endParaRPr>
          </a:p>
          <a:p>
            <a:pPr marL="0" marR="0" indent="0">
              <a:lnSpc>
                <a:spcPct val="100000"/>
              </a:lnSpc>
              <a:spcBef>
                <a:spcPts val="0"/>
              </a:spcBef>
              <a:spcAft>
                <a:spcPts val="0"/>
              </a:spcAft>
              <a:buNone/>
            </a:pPr>
            <a:r>
              <a:rPr lang="en-US" sz="1800" b="1" dirty="0">
                <a:solidFill>
                  <a:srgbClr val="000000"/>
                </a:solidFill>
                <a:effectLst/>
                <a:latin typeface="Cambria" panose="02040503050406030204" pitchFamily="18" charset="0"/>
                <a:ea typeface="Times New Roman" panose="02020603050405020304" pitchFamily="18" charset="0"/>
                <a:cs typeface="Segoe UI" panose="020B0502040204020203" pitchFamily="34" charset="0"/>
              </a:rPr>
              <a:t>                   2.       The fullness of destiny.</a:t>
            </a:r>
            <a:endParaRPr lang="en-US" sz="1800" dirty="0">
              <a:effectLst/>
              <a:latin typeface="Times New Roman" panose="02020603050405020304" pitchFamily="18" charset="0"/>
              <a:ea typeface="Calibri" panose="020F0502020204030204" charset="0"/>
              <a:cs typeface="Times New Roman" panose="02020603050405020304" pitchFamily="18" charset="0"/>
            </a:endParaRPr>
          </a:p>
          <a:p>
            <a:pPr marL="0" marR="0" indent="0">
              <a:lnSpc>
                <a:spcPct val="100000"/>
              </a:lnSpc>
              <a:spcBef>
                <a:spcPts val="0"/>
              </a:spcBef>
              <a:spcAft>
                <a:spcPts val="0"/>
              </a:spcAft>
              <a:buNone/>
            </a:pPr>
            <a:r>
              <a:rPr lang="en-US" sz="1800" b="1" dirty="0">
                <a:solidFill>
                  <a:srgbClr val="000000"/>
                </a:solidFill>
                <a:effectLst/>
                <a:latin typeface="Cambria" panose="02040503050406030204" pitchFamily="18" charset="0"/>
                <a:ea typeface="Times New Roman" panose="02020603050405020304" pitchFamily="18" charset="0"/>
                <a:cs typeface="Segoe UI" panose="020B0502040204020203" pitchFamily="34" charset="0"/>
              </a:rPr>
              <a:t>                                      The only way to get out of this world is to die.</a:t>
            </a:r>
            <a:endParaRPr lang="en-US" sz="1800" dirty="0">
              <a:effectLst/>
              <a:latin typeface="Times New Roman" panose="02020603050405020304" pitchFamily="18" charset="0"/>
              <a:ea typeface="Calibri" panose="020F0502020204030204" charset="0"/>
              <a:cs typeface="Times New Roman" panose="02020603050405020304" pitchFamily="18" charset="0"/>
            </a:endParaRPr>
          </a:p>
          <a:p>
            <a:pPr marL="0" marR="0" indent="0">
              <a:lnSpc>
                <a:spcPct val="100000"/>
              </a:lnSpc>
              <a:spcBef>
                <a:spcPts val="0"/>
              </a:spcBef>
              <a:spcAft>
                <a:spcPts val="0"/>
              </a:spcAft>
              <a:buNone/>
            </a:pPr>
            <a:r>
              <a:rPr lang="en-US" sz="1800" b="1" dirty="0">
                <a:solidFill>
                  <a:srgbClr val="000000"/>
                </a:solidFill>
                <a:effectLst/>
                <a:latin typeface="Cambria" panose="02040503050406030204" pitchFamily="18" charset="0"/>
                <a:ea typeface="Times New Roman" panose="02020603050405020304" pitchFamily="18" charset="0"/>
                <a:cs typeface="Segoe UI" panose="020B0502040204020203" pitchFamily="34" charset="0"/>
              </a:rPr>
              <a:t>                   3.       The fullness of accomplishment.</a:t>
            </a:r>
            <a:endParaRPr lang="en-US" sz="1800" dirty="0">
              <a:effectLst/>
              <a:latin typeface="Times New Roman" panose="02020603050405020304" pitchFamily="18" charset="0"/>
              <a:ea typeface="Calibri" panose="020F0502020204030204" charset="0"/>
              <a:cs typeface="Times New Roman" panose="02020603050405020304" pitchFamily="18" charset="0"/>
            </a:endParaRPr>
          </a:p>
          <a:p>
            <a:pPr marL="0" marR="0" indent="0">
              <a:lnSpc>
                <a:spcPct val="100000"/>
              </a:lnSpc>
              <a:spcBef>
                <a:spcPts val="0"/>
              </a:spcBef>
              <a:spcAft>
                <a:spcPts val="0"/>
              </a:spcAft>
              <a:buNone/>
            </a:pPr>
            <a:r>
              <a:rPr lang="en-US" sz="1800" b="1" dirty="0">
                <a:solidFill>
                  <a:srgbClr val="000000"/>
                </a:solidFill>
                <a:effectLst/>
                <a:latin typeface="Cambria" panose="02040503050406030204" pitchFamily="18" charset="0"/>
                <a:ea typeface="Times New Roman" panose="02020603050405020304" pitchFamily="18" charset="0"/>
                <a:cs typeface="Segoe UI" panose="020B0502040204020203" pitchFamily="34" charset="0"/>
              </a:rPr>
              <a:t>                   4.       The fullness of example.</a:t>
            </a:r>
            <a:endParaRPr lang="en-US" sz="1800" dirty="0">
              <a:effectLst/>
              <a:latin typeface="Times New Roman" panose="02020603050405020304" pitchFamily="18" charset="0"/>
              <a:ea typeface="Calibri" panose="020F0502020204030204" charset="0"/>
              <a:cs typeface="Times New Roman" panose="02020603050405020304" pitchFamily="18" charset="0"/>
            </a:endParaRPr>
          </a:p>
          <a:p>
            <a:pPr marL="0" marR="0" indent="0">
              <a:lnSpc>
                <a:spcPct val="100000"/>
              </a:lnSpc>
              <a:spcBef>
                <a:spcPts val="0"/>
              </a:spcBef>
              <a:spcAft>
                <a:spcPts val="0"/>
              </a:spcAft>
              <a:buNone/>
            </a:pPr>
            <a:r>
              <a:rPr lang="en-US" sz="1800" b="1" dirty="0">
                <a:solidFill>
                  <a:srgbClr val="000000"/>
                </a:solidFill>
                <a:effectLst/>
                <a:latin typeface="Cambria" panose="02040503050406030204" pitchFamily="18" charset="0"/>
                <a:ea typeface="Times New Roman" panose="02020603050405020304" pitchFamily="18" charset="0"/>
                <a:cs typeface="Segoe UI" panose="020B0502040204020203" pitchFamily="34" charset="0"/>
              </a:rPr>
              <a:t>                                      The full extent of love is to serve.</a:t>
            </a:r>
            <a:endParaRPr lang="en-US" sz="1800" dirty="0">
              <a:effectLst/>
              <a:latin typeface="Times New Roman" panose="02020603050405020304" pitchFamily="18" charset="0"/>
              <a:ea typeface="Calibri" panose="020F0502020204030204" charset="0"/>
              <a:cs typeface="Times New Roman" panose="02020603050405020304" pitchFamily="18" charset="0"/>
            </a:endParaRP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2540" y="1967023"/>
            <a:ext cx="3955311" cy="707886"/>
          </a:xfrm>
          <a:prstGeom prst="rect">
            <a:avLst/>
          </a:prstGeom>
          <a:noFill/>
        </p:spPr>
        <p:txBody>
          <a:bodyPr wrap="square" rtlCol="0">
            <a:spAutoFit/>
          </a:bodyPr>
          <a:lstStyle/>
          <a:p>
            <a:r>
              <a:rPr lang="en-US" sz="4000" b="1" dirty="0">
                <a:effectLst>
                  <a:outerShdw blurRad="38100" dist="38100" dir="2700000" algn="tl">
                    <a:srgbClr val="000000">
                      <a:alpha val="43137"/>
                    </a:srgbClr>
                  </a:outerShdw>
                </a:effectLst>
              </a:rPr>
              <a:t>End of Part 1</a:t>
            </a:r>
            <a:endParaRPr lang="en-US" sz="4000" b="1" dirty="0">
              <a:effectLst>
                <a:outerShdw blurRad="38100" dist="38100" dir="2700000" algn="tl">
                  <a:srgbClr val="000000">
                    <a:alpha val="43137"/>
                  </a:srgbClr>
                </a:out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514" y="321583"/>
            <a:ext cx="9437914" cy="908504"/>
          </a:xfrm>
        </p:spPr>
        <p:txBody>
          <a:bodyPr>
            <a:normAutofit/>
          </a:bodyPr>
          <a:lstStyle/>
          <a:p>
            <a:r>
              <a:rPr lang="en-US" sz="48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Somebody’s Feet was Stinking</a:t>
            </a:r>
            <a:endParaRPr lang="en-US" sz="48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6" name="Content Placeholder 5"/>
          <p:cNvSpPr>
            <a:spLocks noGrp="1"/>
          </p:cNvSpPr>
          <p:nvPr>
            <p:ph idx="1"/>
          </p:nvPr>
        </p:nvSpPr>
        <p:spPr>
          <a:xfrm>
            <a:off x="82633" y="1825625"/>
            <a:ext cx="9326411" cy="4351338"/>
          </a:xfrm>
        </p:spPr>
        <p:txBody>
          <a:bodyPr/>
          <a:lstStyle/>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It was the Eve of the Passion </a:t>
            </a:r>
            <a:endPar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a:lnSpc>
                <a:spcPct val="100000"/>
              </a:lnSpc>
              <a:buFont typeface="Wingdings" panose="05000000000000000000" pitchFamily="2" charset="2"/>
              <a:buChar char="§"/>
            </a:pPr>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The Disciples had been with Jesus over 3 Years</a:t>
            </a:r>
            <a:endPar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a:lnSpc>
                <a:spcPct val="100000"/>
              </a:lnSpc>
              <a:buFont typeface="Wingdings" panose="05000000000000000000" pitchFamily="2" charset="2"/>
              <a:buChar char="§"/>
            </a:pPr>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Jesus Knew He didn’t Have Much Time Left</a:t>
            </a:r>
            <a:endPar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The Night Jesus Really Needed:</a:t>
            </a:r>
            <a:endPar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lvl="1">
              <a:lnSpc>
                <a:spcPct val="100000"/>
              </a:lnSpc>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Support of His Friends</a:t>
            </a:r>
            <a:endPar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lvl="1">
              <a:lnSpc>
                <a:spcPct val="100000"/>
              </a:lnSpc>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They were Arguing</a:t>
            </a:r>
            <a:endPar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lvl="1">
              <a:lnSpc>
                <a:spcPct val="100000"/>
              </a:lnSpc>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Wrong Attitudes were Stinking Up the Room</a:t>
            </a:r>
            <a:endPar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lvl="1">
              <a:lnSpc>
                <a:spcPct val="100000"/>
              </a:lnSpc>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He Knew that He Needed to Drive a Hard Lesson</a:t>
            </a:r>
            <a:endPar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marL="457200" lvl="1" indent="0">
              <a:buNone/>
            </a:pPr>
            <a:endParaRPr lang="en-US" sz="28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7" name="Content Placeholder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285513" y="2305879"/>
            <a:ext cx="2912285" cy="4552122"/>
          </a:xfrm>
          <a:prstGeom prst="rect">
            <a:avLst/>
          </a:prstGeom>
          <a:effectLst>
            <a:softEdge rad="38100"/>
          </a:effectLst>
        </p:spPr>
      </p:pic>
      <p:pic>
        <p:nvPicPr>
          <p:cNvPr id="3" name="Picture 2" descr="Gas Mask GIF - Weed Marijuana Smoking - Discover &amp; Share GIF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47278" y="2305879"/>
            <a:ext cx="2912286" cy="4552121"/>
          </a:xfrm>
          <a:prstGeom prst="rect">
            <a:avLst/>
          </a:prstGeom>
          <a:noFill/>
          <a:effectLst>
            <a:softEdge rad="3810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barn(inVertical)">
                                      <p:cBhvr>
                                        <p:cTn id="11" dur="500"/>
                                        <p:tgtEl>
                                          <p:spTgt spid="6">
                                            <p:txEl>
                                              <p:pRg st="1" end="1"/>
                                            </p:txEl>
                                          </p:spTgt>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barn(inVertical)">
                                      <p:cBhvr>
                                        <p:cTn id="15" dur="500"/>
                                        <p:tgtEl>
                                          <p:spTgt spid="6">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barn(inVertical)">
                                      <p:cBhvr>
                                        <p:cTn id="20" dur="500"/>
                                        <p:tgtEl>
                                          <p:spTgt spid="6">
                                            <p:txEl>
                                              <p:pRg st="3" end="3"/>
                                            </p:txEl>
                                          </p:spTgt>
                                        </p:tgtEl>
                                      </p:cBhvr>
                                    </p:animEffect>
                                  </p:childTnLst>
                                </p:cTn>
                              </p:par>
                            </p:childTnLst>
                          </p:cTn>
                        </p:par>
                        <p:par>
                          <p:cTn id="21" fill="hold">
                            <p:stCondLst>
                              <p:cond delay="500"/>
                            </p:stCondLst>
                            <p:childTnLst>
                              <p:par>
                                <p:cTn id="22" presetID="16" presetClass="entr" presetSubtype="21" fill="hold" grpId="0" nodeType="afterEffect">
                                  <p:stCondLst>
                                    <p:cond delay="0"/>
                                  </p:stCondLst>
                                  <p:childTnLst>
                                    <p:set>
                                      <p:cBhvr>
                                        <p:cTn id="23" dur="1" fill="hold">
                                          <p:stCondLst>
                                            <p:cond delay="0"/>
                                          </p:stCondLst>
                                        </p:cTn>
                                        <p:tgtEl>
                                          <p:spTgt spid="6">
                                            <p:txEl>
                                              <p:pRg st="4" end="4"/>
                                            </p:txEl>
                                          </p:spTgt>
                                        </p:tgtEl>
                                        <p:attrNameLst>
                                          <p:attrName>style.visibility</p:attrName>
                                        </p:attrNameLst>
                                      </p:cBhvr>
                                      <p:to>
                                        <p:strVal val="visible"/>
                                      </p:to>
                                    </p:set>
                                    <p:animEffect transition="in" filter="barn(inVertical)">
                                      <p:cBhvr>
                                        <p:cTn id="24" dur="500"/>
                                        <p:tgtEl>
                                          <p:spTgt spid="6">
                                            <p:txEl>
                                              <p:pRg st="4" end="4"/>
                                            </p:txEl>
                                          </p:spTgt>
                                        </p:tgtEl>
                                      </p:cBhvr>
                                    </p:animEffect>
                                  </p:childTnLst>
                                </p:cTn>
                              </p:par>
                            </p:childTnLst>
                          </p:cTn>
                        </p:par>
                        <p:par>
                          <p:cTn id="25" fill="hold">
                            <p:stCondLst>
                              <p:cond delay="1000"/>
                            </p:stCondLst>
                            <p:childTnLst>
                              <p:par>
                                <p:cTn id="26" presetID="16" presetClass="entr" presetSubtype="21" fill="hold" grpId="0" nodeType="afterEffect">
                                  <p:stCondLst>
                                    <p:cond delay="0"/>
                                  </p:stCondLst>
                                  <p:childTnLst>
                                    <p:set>
                                      <p:cBhvr>
                                        <p:cTn id="27" dur="1" fill="hold">
                                          <p:stCondLst>
                                            <p:cond delay="0"/>
                                          </p:stCondLst>
                                        </p:cTn>
                                        <p:tgtEl>
                                          <p:spTgt spid="6">
                                            <p:txEl>
                                              <p:pRg st="5" end="5"/>
                                            </p:txEl>
                                          </p:spTgt>
                                        </p:tgtEl>
                                        <p:attrNameLst>
                                          <p:attrName>style.visibility</p:attrName>
                                        </p:attrNameLst>
                                      </p:cBhvr>
                                      <p:to>
                                        <p:strVal val="visible"/>
                                      </p:to>
                                    </p:set>
                                    <p:animEffect transition="in" filter="barn(inVertical)">
                                      <p:cBhvr>
                                        <p:cTn id="28" dur="500"/>
                                        <p:tgtEl>
                                          <p:spTgt spid="6">
                                            <p:txEl>
                                              <p:pRg st="5" end="5"/>
                                            </p:txEl>
                                          </p:spTgt>
                                        </p:tgtEl>
                                      </p:cBhvr>
                                    </p:animEffect>
                                  </p:childTnLst>
                                </p:cTn>
                              </p:par>
                            </p:childTnLst>
                          </p:cTn>
                        </p:par>
                        <p:par>
                          <p:cTn id="29" fill="hold">
                            <p:stCondLst>
                              <p:cond delay="1500"/>
                            </p:stCondLst>
                            <p:childTnLst>
                              <p:par>
                                <p:cTn id="30" presetID="16" presetClass="entr" presetSubtype="21" fill="hold" grpId="0" nodeType="after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barn(inVertical)">
                                      <p:cBhvr>
                                        <p:cTn id="32" dur="500"/>
                                        <p:tgtEl>
                                          <p:spTgt spid="6">
                                            <p:txEl>
                                              <p:pRg st="6" end="6"/>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3000"/>
                                        <p:tgtEl>
                                          <p:spTgt spid="2"/>
                                        </p:tgtEl>
                                      </p:cBhvr>
                                    </p:animEffect>
                                  </p:childTnLst>
                                </p:cTn>
                              </p:par>
                              <p:par>
                                <p:cTn id="36" presetID="6" presetClass="entr" presetSubtype="16" fill="hold"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circle(in)">
                                      <p:cBhvr>
                                        <p:cTn id="38" dur="20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heel(1)">
                                      <p:cBhvr>
                                        <p:cTn id="43" dur="2000"/>
                                        <p:tgtEl>
                                          <p:spTgt spid="3"/>
                                        </p:tgtEl>
                                      </p:cBhvr>
                                    </p:animEffect>
                                  </p:childTnLst>
                                </p:cTn>
                              </p:par>
                            </p:childTnLst>
                          </p:cTn>
                        </p:par>
                        <p:par>
                          <p:cTn id="44" fill="hold">
                            <p:stCondLst>
                              <p:cond delay="2000"/>
                            </p:stCondLst>
                            <p:childTnLst>
                              <p:par>
                                <p:cTn id="45" presetID="16" presetClass="entr" presetSubtype="21" fill="hold" grpId="0" nodeType="afterEffect">
                                  <p:stCondLst>
                                    <p:cond delay="0"/>
                                  </p:stCondLst>
                                  <p:childTnLst>
                                    <p:set>
                                      <p:cBhvr>
                                        <p:cTn id="46" dur="1" fill="hold">
                                          <p:stCondLst>
                                            <p:cond delay="0"/>
                                          </p:stCondLst>
                                        </p:cTn>
                                        <p:tgtEl>
                                          <p:spTgt spid="6">
                                            <p:txEl>
                                              <p:pRg st="7" end="7"/>
                                            </p:txEl>
                                          </p:spTgt>
                                        </p:tgtEl>
                                        <p:attrNameLst>
                                          <p:attrName>style.visibility</p:attrName>
                                        </p:attrNameLst>
                                      </p:cBhvr>
                                      <p:to>
                                        <p:strVal val="visible"/>
                                      </p:to>
                                    </p:set>
                                    <p:animEffect transition="in" filter="barn(inVertical)">
                                      <p:cBhvr>
                                        <p:cTn id="47"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38200" y="2126977"/>
            <a:ext cx="8414304" cy="4552122"/>
          </a:xfrm>
          <a:prstGeom prst="rect">
            <a:avLst/>
          </a:prstGeom>
        </p:spPr>
      </p:pic>
      <p:sp>
        <p:nvSpPr>
          <p:cNvPr id="2" name="Title 1"/>
          <p:cNvSpPr>
            <a:spLocks noGrp="1"/>
          </p:cNvSpPr>
          <p:nvPr>
            <p:ph type="title"/>
          </p:nvPr>
        </p:nvSpPr>
        <p:spPr>
          <a:xfrm>
            <a:off x="2754085" y="60330"/>
            <a:ext cx="7489371" cy="756100"/>
          </a:xfrm>
        </p:spPr>
        <p:txBody>
          <a:bodyPr>
            <a:normAutofit/>
          </a:bodyPr>
          <a:lstStyle/>
          <a:p>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Towel</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b="1"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“Ultimate Lesson”</a:t>
            </a:r>
            <a:endParaRPr lang="en-US" b="1"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6" name="Content Placeholder 5"/>
          <p:cNvSpPr>
            <a:spLocks noGrp="1"/>
          </p:cNvSpPr>
          <p:nvPr>
            <p:ph idx="1"/>
          </p:nvPr>
        </p:nvSpPr>
        <p:spPr>
          <a:xfrm>
            <a:off x="106016" y="945639"/>
            <a:ext cx="11979967" cy="5733460"/>
          </a:xfrm>
          <a:solidFill>
            <a:schemeClr val="bg1">
              <a:alpha val="80000"/>
            </a:schemeClr>
          </a:solidFill>
        </p:spPr>
        <p:txBody>
          <a:bodyPr>
            <a:noAutofit/>
          </a:bodyPr>
          <a:lstStyle/>
          <a:p>
            <a:pPr marL="0" indent="0" algn="ctr">
              <a:lnSpc>
                <a:spcPct val="100000"/>
              </a:lnSpc>
              <a:buNone/>
            </a:pP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John 13:1-5 (AMP)</a:t>
            </a:r>
            <a:endPar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just">
              <a:lnSpc>
                <a:spcPct val="100000"/>
              </a:lnSpc>
              <a:spcBef>
                <a:spcPts val="0"/>
              </a:spcBef>
              <a:buNone/>
            </a:pPr>
            <a:r>
              <a:rPr lang="en-US" baseline="300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1 </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[NOW] BEFORE the Passover Feast began, </a:t>
            </a: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Jesus knew </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(was fully aware) that the time had come for Him to </a:t>
            </a: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leave this world </a:t>
            </a:r>
            <a:r>
              <a:rPr lang="en-US"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and</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return</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to the Father. And as He had </a:t>
            </a: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loved</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those who were His own in the world, He </a:t>
            </a: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loved them to the last </a:t>
            </a:r>
            <a:r>
              <a:rPr lang="en-US"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and</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to the </a:t>
            </a: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highest degree</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baseline="300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2 </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So [it was] during supper, Satan having already put the thought of betraying Jesus in the heart of Judas Iscariot, Simon's son, </a:t>
            </a:r>
            <a:r>
              <a:rPr lang="en-US" baseline="300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3 </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[That] Jesus, </a:t>
            </a: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knowing</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(fully aware) that the </a:t>
            </a: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Father</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had </a:t>
            </a: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put everything into His hands</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and that He had </a:t>
            </a: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come from God </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and was [now] </a:t>
            </a: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returning to God</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baseline="300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4 </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Got up from supper, took off His garments, and taking a [servant's] towel, He fastened it around His waist. </a:t>
            </a:r>
            <a:r>
              <a:rPr lang="en-US" baseline="300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5 </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Then He poured water into the washbasin and began to wash the disciples' feet and to wipe them with the [servant's] towel with which He was girded.</a:t>
            </a:r>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par>
                          <p:cTn id="8" fill="hold">
                            <p:stCondLst>
                              <p:cond delay="3000"/>
                            </p:stCondLst>
                            <p:childTnLst>
                              <p:par>
                                <p:cTn id="9" presetID="16" presetClass="entr" presetSubtype="21" fill="hold" grpId="0" nodeType="afterEffect">
                                  <p:stCondLst>
                                    <p:cond delay="2000"/>
                                  </p:stCondLst>
                                  <p:childTnLst>
                                    <p:set>
                                      <p:cBhvr>
                                        <p:cTn id="10" dur="1" fill="hold">
                                          <p:stCondLst>
                                            <p:cond delay="0"/>
                                          </p:stCondLst>
                                        </p:cTn>
                                        <p:tgtEl>
                                          <p:spTgt spid="6">
                                            <p:bg/>
                                          </p:spTgt>
                                        </p:tgtEl>
                                        <p:attrNameLst>
                                          <p:attrName>style.visibility</p:attrName>
                                        </p:attrNameLst>
                                      </p:cBhvr>
                                      <p:to>
                                        <p:strVal val="visible"/>
                                      </p:to>
                                    </p:set>
                                    <p:animEffect transition="in" filter="barn(inVertical)">
                                      <p:cBhvr>
                                        <p:cTn id="11" dur="500"/>
                                        <p:tgtEl>
                                          <p:spTgt spid="6">
                                            <p:bg/>
                                          </p:spTgt>
                                        </p:tgtEl>
                                      </p:cBhvr>
                                    </p:animEffect>
                                  </p:childTnLst>
                                </p:cTn>
                              </p:par>
                              <p:par>
                                <p:cTn id="12" presetID="16" presetClass="entr" presetSubtype="21" fill="hold" grpId="0" nodeType="withEffect">
                                  <p:stCondLst>
                                    <p:cond delay="200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barn(inVertical)">
                                      <p:cBhvr>
                                        <p:cTn id="14" dur="500"/>
                                        <p:tgtEl>
                                          <p:spTgt spid="6">
                                            <p:txEl>
                                              <p:pRg st="0" end="0"/>
                                            </p:txEl>
                                          </p:spTgt>
                                        </p:tgtEl>
                                      </p:cBhvr>
                                    </p:animEffect>
                                  </p:childTnLst>
                                </p:cTn>
                              </p:par>
                              <p:par>
                                <p:cTn id="15" presetID="16" presetClass="entr" presetSubtype="21" fill="hold" grpId="0" nodeType="withEffect">
                                  <p:stCondLst>
                                    <p:cond delay="200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arn(inVertical)">
                                      <p:cBhvr>
                                        <p:cTn id="1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122715" y="1491348"/>
            <a:ext cx="9873343" cy="4724400"/>
          </a:xfrm>
          <a:solidFill>
            <a:schemeClr val="bg1">
              <a:lumMod val="85000"/>
              <a:alpha val="86000"/>
            </a:schemeClr>
          </a:solidFill>
          <a:effectLst>
            <a:softEdge rad="38100"/>
          </a:effectLst>
        </p:spPr>
        <p:txBody>
          <a:bodyPr/>
          <a:lstStyle/>
          <a:p>
            <a:pPr marL="0" marR="0" indent="0" algn="ctr">
              <a:lnSpc>
                <a:spcPct val="100000"/>
              </a:lnSpc>
              <a:spcBef>
                <a:spcPts val="600"/>
              </a:spcBef>
              <a:spcAft>
                <a:spcPts val="0"/>
              </a:spcAft>
              <a:buNone/>
            </a:pPr>
            <a:r>
              <a:rPr lang="en-US" sz="3200" b="1" dirty="0">
                <a:solidFill>
                  <a:srgbClr val="000000"/>
                </a:solidFill>
                <a:effectLst/>
                <a:latin typeface="Cambria" panose="02040503050406030204" pitchFamily="18" charset="0"/>
                <a:ea typeface="Times New Roman" panose="02020603050405020304" pitchFamily="18" charset="0"/>
                <a:cs typeface="Segoe UI" panose="020B0502040204020203" pitchFamily="34" charset="0"/>
              </a:rPr>
              <a:t>          </a:t>
            </a: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Towel</a:t>
            </a:r>
            <a:r>
              <a:rPr lang="en-US" sz="3200"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a:t>
            </a:r>
            <a:r>
              <a:rPr lang="en-US" sz="3200" b="1" i="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“Fulness of Lessons” </a:t>
            </a: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(1)</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lvl="1">
              <a:lnSpc>
                <a:spcPct val="100000"/>
              </a:lnSpc>
              <a:spcBef>
                <a:spcPts val="0"/>
              </a:spcBef>
              <a:buSzPct val="115000"/>
              <a:buFont typeface="Wingdings" panose="05000000000000000000" pitchFamily="2" charset="2"/>
              <a:buChar char="q"/>
            </a:pPr>
            <a:r>
              <a:rPr lang="en-US" b="1" dirty="0">
                <a:solidFill>
                  <a:srgbClr val="00000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Segoe UI" panose="020B0502040204020203" pitchFamily="34" charset="0"/>
              </a:rPr>
              <a:t> </a:t>
            </a:r>
            <a:r>
              <a:rPr lang="en-US" sz="32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Segoe UI" panose="020B0502040204020203" pitchFamily="34" charset="0"/>
              </a:rPr>
              <a:t>Fullness of… </a:t>
            </a:r>
            <a:endParaRPr lang="en-US" sz="32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Segoe UI" panose="020B0502040204020203" pitchFamily="34" charset="0"/>
            </a:endParaRPr>
          </a:p>
          <a:p>
            <a:pPr lvl="3">
              <a:lnSpc>
                <a:spcPct val="100000"/>
              </a:lnSpc>
              <a:spcBef>
                <a:spcPts val="0"/>
              </a:spcBef>
            </a:pPr>
            <a:r>
              <a:rPr lang="en-US" sz="32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Segoe UI" panose="020B0502040204020203" pitchFamily="34" charset="0"/>
              </a:rPr>
              <a:t>Time</a:t>
            </a:r>
            <a:endParaRPr lang="en-US" sz="3200" b="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endParaRPr>
          </a:p>
          <a:p>
            <a:pPr lvl="3">
              <a:lnSpc>
                <a:spcPct val="100000"/>
              </a:lnSpc>
              <a:spcBef>
                <a:spcPts val="0"/>
              </a:spcBef>
            </a:pPr>
            <a:r>
              <a:rPr lang="en-US" sz="32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Segoe UI" panose="020B0502040204020203" pitchFamily="34" charset="0"/>
              </a:rPr>
              <a:t>Destiny</a:t>
            </a:r>
            <a:endParaRPr lang="en-US" sz="32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Segoe UI" panose="020B0502040204020203" pitchFamily="34" charset="0"/>
            </a:endParaRPr>
          </a:p>
          <a:p>
            <a:pPr lvl="3">
              <a:lnSpc>
                <a:spcPct val="100000"/>
              </a:lnSpc>
              <a:spcBef>
                <a:spcPts val="0"/>
              </a:spcBef>
            </a:pPr>
            <a:r>
              <a:rPr lang="en-US" sz="32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Segoe UI" panose="020B0502040204020203" pitchFamily="34" charset="0"/>
              </a:rPr>
              <a:t>Accomplishment</a:t>
            </a:r>
            <a:endParaRPr lang="en-US" sz="32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Segoe UI" panose="020B0502040204020203" pitchFamily="34" charset="0"/>
            </a:endParaRPr>
          </a:p>
          <a:p>
            <a:pPr lvl="3">
              <a:lnSpc>
                <a:spcPct val="100000"/>
              </a:lnSpc>
              <a:spcBef>
                <a:spcPts val="0"/>
              </a:spcBef>
            </a:pPr>
            <a:r>
              <a:rPr lang="en-US" sz="32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Segoe UI" panose="020B0502040204020203" pitchFamily="34" charset="0"/>
              </a:rPr>
              <a:t>Example</a:t>
            </a:r>
            <a:endParaRPr lang="en-US" sz="32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Segoe UI" panose="020B0502040204020203" pitchFamily="34" charset="0"/>
            </a:endParaRPr>
          </a:p>
          <a:p>
            <a:pPr marL="914400" lvl="2" indent="0">
              <a:lnSpc>
                <a:spcPct val="100000"/>
              </a:lnSpc>
              <a:spcBef>
                <a:spcPts val="0"/>
              </a:spcBef>
              <a:buNone/>
            </a:pPr>
            <a:endParaRPr lang="en-US" sz="34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Segoe UI" panose="020B0502040204020203" pitchFamily="34" charset="0"/>
            </a:endParaRPr>
          </a:p>
          <a:p>
            <a:pPr marL="914400" lvl="2" indent="0">
              <a:lnSpc>
                <a:spcPct val="100000"/>
              </a:lnSpc>
              <a:spcBef>
                <a:spcPts val="0"/>
              </a:spcBef>
              <a:buNone/>
            </a:pPr>
            <a:r>
              <a:rPr lang="en-US" sz="34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Segoe UI" panose="020B0502040204020203" pitchFamily="34" charset="0"/>
              </a:rPr>
              <a:t>The Full Example of Love is to Serve…</a:t>
            </a:r>
            <a:endParaRPr lang="en-US" sz="34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Segoe UI" panose="020B0502040204020203" pitchFamily="34" charset="0"/>
            </a:endParaRPr>
          </a:p>
          <a:p>
            <a:pPr marL="1371600" lvl="3" indent="0">
              <a:lnSpc>
                <a:spcPct val="100000"/>
              </a:lnSpc>
              <a:spcBef>
                <a:spcPts val="0"/>
              </a:spcBef>
              <a:spcAft>
                <a:spcPts val="600"/>
              </a:spcAft>
              <a:buNone/>
            </a:pPr>
            <a:r>
              <a:rPr lang="en-US" sz="32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Calibri" panose="020F0502020204030204" charset="0"/>
                <a:cs typeface="Segoe UI" panose="020B0502040204020203" pitchFamily="34" charset="0"/>
              </a:rPr>
              <a:t>                       …Not to Be Served</a:t>
            </a:r>
            <a:endParaRPr lang="en-US" sz="3200" b="1" dirty="0">
              <a:effectLst>
                <a:outerShdw blurRad="38100" dist="38100" dir="2700000" algn="tl">
                  <a:srgbClr val="000000">
                    <a:alpha val="43137"/>
                  </a:srgbClr>
                </a:outerShdw>
              </a:effectLst>
              <a:latin typeface="Arial Rounded MT Bold" panose="020F0704030504030204" pitchFamily="34" charset="0"/>
              <a:ea typeface="Calibri" panose="020F0502020204030204" charset="0"/>
              <a:cs typeface="Times New Roman" panose="02020603050405020304" pitchFamily="18" charset="0"/>
            </a:endParaRPr>
          </a:p>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in)">
                                      <p:cBhvr>
                                        <p:cTn id="7" dur="2000"/>
                                        <p:tgtEl>
                                          <p:spTgt spid="3">
                                            <p:bg/>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ircle(in)">
                                      <p:cBhvr>
                                        <p:cTn id="10" dur="2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in)">
                                      <p:cBhvr>
                                        <p:cTn id="15" dur="2000"/>
                                        <p:tgtEl>
                                          <p:spTgt spid="3">
                                            <p:txEl>
                                              <p:pRg st="1" end="1"/>
                                            </p:txEl>
                                          </p:spTgt>
                                        </p:tgtEl>
                                      </p:cBhvr>
                                    </p:animEffect>
                                  </p:childTnLst>
                                </p:cTn>
                              </p:par>
                            </p:childTnLst>
                          </p:cTn>
                        </p:par>
                        <p:par>
                          <p:cTn id="16" fill="hold">
                            <p:stCondLst>
                              <p:cond delay="2000"/>
                            </p:stCondLst>
                            <p:childTnLst>
                              <p:par>
                                <p:cTn id="17" presetID="6" presetClass="entr" presetSubtype="16"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ircle(in)">
                                      <p:cBhvr>
                                        <p:cTn id="19" dur="2000"/>
                                        <p:tgtEl>
                                          <p:spTgt spid="3">
                                            <p:txEl>
                                              <p:pRg st="2" end="2"/>
                                            </p:txEl>
                                          </p:spTgt>
                                        </p:tgtEl>
                                      </p:cBhvr>
                                    </p:animEffect>
                                  </p:childTnLst>
                                </p:cTn>
                              </p:par>
                            </p:childTnLst>
                          </p:cTn>
                        </p:par>
                        <p:par>
                          <p:cTn id="20" fill="hold">
                            <p:stCondLst>
                              <p:cond delay="4000"/>
                            </p:stCondLst>
                            <p:childTnLst>
                              <p:par>
                                <p:cTn id="21" presetID="6" presetClass="entr" presetSubtype="16"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circle(in)">
                                      <p:cBhvr>
                                        <p:cTn id="23" dur="2000"/>
                                        <p:tgtEl>
                                          <p:spTgt spid="3">
                                            <p:txEl>
                                              <p:pRg st="3" end="3"/>
                                            </p:txEl>
                                          </p:spTgt>
                                        </p:tgtEl>
                                      </p:cBhvr>
                                    </p:animEffect>
                                  </p:childTnLst>
                                </p:cTn>
                              </p:par>
                            </p:childTnLst>
                          </p:cTn>
                        </p:par>
                        <p:par>
                          <p:cTn id="24" fill="hold">
                            <p:stCondLst>
                              <p:cond delay="6000"/>
                            </p:stCondLst>
                            <p:childTnLst>
                              <p:par>
                                <p:cTn id="25" presetID="6" presetClass="entr" presetSubtype="16"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par>
                          <p:cTn id="28" fill="hold">
                            <p:stCondLst>
                              <p:cond delay="8000"/>
                            </p:stCondLst>
                            <p:childTnLst>
                              <p:par>
                                <p:cTn id="29" presetID="6" presetClass="entr" presetSubtype="16"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circle(in)">
                                      <p:cBhvr>
                                        <p:cTn id="31" dur="2000"/>
                                        <p:tgtEl>
                                          <p:spTgt spid="3">
                                            <p:txEl>
                                              <p:pRg st="5" end="5"/>
                                            </p:txEl>
                                          </p:spTgt>
                                        </p:tgtEl>
                                      </p:cBhvr>
                                    </p:animEffect>
                                  </p:childTnLst>
                                </p:cTn>
                              </p:par>
                            </p:childTnLst>
                          </p:cTn>
                        </p:par>
                        <p:par>
                          <p:cTn id="32" fill="hold">
                            <p:stCondLst>
                              <p:cond delay="10000"/>
                            </p:stCondLst>
                            <p:childTnLst>
                              <p:par>
                                <p:cTn id="33" presetID="6" presetClass="entr" presetSubtype="16" fill="hold" grpId="0"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circle(in)">
                                      <p:cBhvr>
                                        <p:cTn id="35" dur="2000"/>
                                        <p:tgtEl>
                                          <p:spTgt spid="3">
                                            <p:txEl>
                                              <p:pRg st="7" end="7"/>
                                            </p:txEl>
                                          </p:spTgt>
                                        </p:tgtEl>
                                      </p:cBhvr>
                                    </p:animEffect>
                                  </p:childTnLst>
                                </p:cTn>
                              </p:par>
                              <p:par>
                                <p:cTn id="36" presetID="6" presetClass="entr" presetSubtype="16" fill="hold" grpId="0" nodeType="with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circle(in)">
                                      <p:cBhvr>
                                        <p:cTn id="38"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38200" y="2126977"/>
            <a:ext cx="8414304" cy="4552122"/>
          </a:xfrm>
          <a:prstGeom prst="rect">
            <a:avLst/>
          </a:prstGeom>
        </p:spPr>
      </p:pic>
      <p:sp>
        <p:nvSpPr>
          <p:cNvPr id="2" name="Title 1"/>
          <p:cNvSpPr>
            <a:spLocks noGrp="1"/>
          </p:cNvSpPr>
          <p:nvPr>
            <p:ph type="title"/>
          </p:nvPr>
        </p:nvSpPr>
        <p:spPr>
          <a:xfrm>
            <a:off x="3624941" y="60329"/>
            <a:ext cx="7728857" cy="1325563"/>
          </a:xfrm>
        </p:spPr>
        <p:txBody>
          <a:bodyPr>
            <a:normAutofit/>
          </a:bodyPr>
          <a:lstStyle/>
          <a:p>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Towel</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b="1"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“Ultimate Lesson”</a:t>
            </a:r>
            <a:endParaRPr lang="en-US" b="1"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6" name="Content Placeholder 5"/>
          <p:cNvSpPr>
            <a:spLocks noGrp="1"/>
          </p:cNvSpPr>
          <p:nvPr>
            <p:ph idx="1"/>
          </p:nvPr>
        </p:nvSpPr>
        <p:spPr>
          <a:xfrm>
            <a:off x="106016" y="1674982"/>
            <a:ext cx="11979967" cy="4552123"/>
          </a:xfrm>
          <a:solidFill>
            <a:schemeClr val="bg1">
              <a:alpha val="80000"/>
            </a:schemeClr>
          </a:solidFill>
        </p:spPr>
        <p:txBody>
          <a:bodyPr>
            <a:noAutofit/>
          </a:bodyPr>
          <a:lstStyle/>
          <a:p>
            <a:pPr marL="0" indent="0" algn="ctr">
              <a:lnSpc>
                <a:spcPct val="110000"/>
              </a:lnSpc>
              <a:buNone/>
            </a:pP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John 13:7-11 (AMP) </a:t>
            </a:r>
            <a:endPar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just">
              <a:lnSpc>
                <a:spcPct val="100000"/>
              </a:lnSpc>
              <a:spcBef>
                <a:spcPts val="0"/>
              </a:spcBef>
              <a:buNone/>
            </a:pPr>
            <a:r>
              <a:rPr lang="en-US" baseline="300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7 </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Jesus said to him, You do not understand now what I am doing, but you will understand later on. </a:t>
            </a:r>
            <a:r>
              <a:rPr lang="en-US" baseline="300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8 </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Peter said to Him, You shall never wash my feet! Jesus answered him, Unless I wash you, you have no part with (in) Me [you have no share in companionship with Me]. </a:t>
            </a:r>
            <a:r>
              <a:rPr lang="en-US" baseline="300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9 </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Simon Peter said to Him, Lord, [wash] not only my feet, but my hands and my head too! </a:t>
            </a:r>
            <a:r>
              <a:rPr lang="en-US" baseline="300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10 </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Jesus said to him, Anyone who has bathed needs only to wash his feet, but is clean all over</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And you [My disciples] are clean, but not all of you. </a:t>
            </a:r>
            <a:r>
              <a:rPr lang="en-US" baseline="300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11 </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For He knew who was going to betray Him; that was the reason He   </a:t>
            </a:r>
            <a:endPar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just">
              <a:lnSpc>
                <a:spcPct val="100000"/>
              </a:lnSpc>
              <a:spcBef>
                <a:spcPts val="0"/>
              </a:spcBef>
              <a:buNone/>
            </a:pP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said, Not all of you are clean. </a:t>
            </a:r>
            <a:endPar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after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p:cTn id="7" dur="500" fill="hold"/>
                                        <p:tgtEl>
                                          <p:spTgt spid="6">
                                            <p:bg/>
                                          </p:spTgt>
                                        </p:tgtEl>
                                        <p:attrNameLst>
                                          <p:attrName>ppt_w</p:attrName>
                                        </p:attrNameLst>
                                      </p:cBhvr>
                                      <p:tavLst>
                                        <p:tav tm="0">
                                          <p:val>
                                            <p:fltVal val="0"/>
                                          </p:val>
                                        </p:tav>
                                        <p:tav tm="100000">
                                          <p:val>
                                            <p:strVal val="#ppt_w"/>
                                          </p:val>
                                        </p:tav>
                                      </p:tavLst>
                                    </p:anim>
                                    <p:anim calcmode="lin" valueType="num">
                                      <p:cBhvr>
                                        <p:cTn id="8" dur="500" fill="hold"/>
                                        <p:tgtEl>
                                          <p:spTgt spid="6">
                                            <p:bg/>
                                          </p:spTgt>
                                        </p:tgtEl>
                                        <p:attrNameLst>
                                          <p:attrName>ppt_h</p:attrName>
                                        </p:attrNameLst>
                                      </p:cBhvr>
                                      <p:tavLst>
                                        <p:tav tm="0">
                                          <p:val>
                                            <p:fltVal val="0"/>
                                          </p:val>
                                        </p:tav>
                                        <p:tav tm="100000">
                                          <p:val>
                                            <p:strVal val="#ppt_h"/>
                                          </p:val>
                                        </p:tav>
                                      </p:tavLst>
                                    </p:anim>
                                    <p:animEffect transition="in" filter="fade">
                                      <p:cBhvr>
                                        <p:cTn id="9" dur="500"/>
                                        <p:tgtEl>
                                          <p:spTgt spid="6">
                                            <p:bg/>
                                          </p:spTgt>
                                        </p:tgtEl>
                                      </p:cBhvr>
                                    </p:animEffect>
                                  </p:childTnLst>
                                </p:cTn>
                              </p:par>
                              <p:par>
                                <p:cTn id="10" presetID="53" presetClass="entr" presetSubtype="16" fill="hold" grpId="1" nodeType="with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p:cTn id="12"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6">
                                            <p:txEl>
                                              <p:pRg st="0" end="0"/>
                                            </p:txEl>
                                          </p:spTgt>
                                        </p:tgtEl>
                                      </p:cBhvr>
                                    </p:animEffect>
                                  </p:childTnLst>
                                </p:cTn>
                              </p:par>
                            </p:childTnLst>
                          </p:cTn>
                        </p:par>
                        <p:par>
                          <p:cTn id="15" fill="hold">
                            <p:stCondLst>
                              <p:cond delay="500"/>
                            </p:stCondLst>
                            <p:childTnLst>
                              <p:par>
                                <p:cTn id="16" presetID="53" presetClass="entr" presetSubtype="16" fill="hold" grpId="1" nodeType="after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 calcmode="lin" valueType="num">
                                      <p:cBhvr>
                                        <p:cTn id="18"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20" dur="500"/>
                                        <p:tgtEl>
                                          <p:spTgt spid="6">
                                            <p:txEl>
                                              <p:pRg st="1" end="1"/>
                                            </p:txEl>
                                          </p:spTgt>
                                        </p:tgtEl>
                                      </p:cBhvr>
                                    </p:animEffect>
                                  </p:childTnLst>
                                </p:cTn>
                              </p:par>
                            </p:childTnLst>
                          </p:cTn>
                        </p:par>
                        <p:par>
                          <p:cTn id="21" fill="hold">
                            <p:stCondLst>
                              <p:cond delay="1000"/>
                            </p:stCondLst>
                            <p:childTnLst>
                              <p:par>
                                <p:cTn id="22" presetID="53" presetClass="entr" presetSubtype="16" fill="hold" grpId="1" nodeType="after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 calcmode="lin" valueType="num">
                                      <p:cBhvr>
                                        <p:cTn id="24"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5"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26"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animBg="1"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38200" y="2126977"/>
            <a:ext cx="8414304" cy="4552122"/>
          </a:xfrm>
          <a:prstGeom prst="rect">
            <a:avLst/>
          </a:prstGeom>
        </p:spPr>
      </p:pic>
      <p:sp>
        <p:nvSpPr>
          <p:cNvPr id="2" name="Title 1"/>
          <p:cNvSpPr>
            <a:spLocks noGrp="1"/>
          </p:cNvSpPr>
          <p:nvPr>
            <p:ph type="title"/>
          </p:nvPr>
        </p:nvSpPr>
        <p:spPr>
          <a:xfrm>
            <a:off x="838200" y="60329"/>
            <a:ext cx="10515600" cy="1325563"/>
          </a:xfrm>
        </p:spPr>
        <p:txBody>
          <a:bodyPr>
            <a:normAutofit/>
          </a:bodyPr>
          <a:lstStyle/>
          <a:p>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Towel</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b="1"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“Ultimate Lesson”</a:t>
            </a:r>
            <a:endParaRPr lang="en-US" b="1"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6" name="Content Placeholder 5"/>
          <p:cNvSpPr>
            <a:spLocks noGrp="1"/>
          </p:cNvSpPr>
          <p:nvPr>
            <p:ph idx="1"/>
          </p:nvPr>
        </p:nvSpPr>
        <p:spPr>
          <a:xfrm>
            <a:off x="291074" y="1218503"/>
            <a:ext cx="6741097" cy="5579168"/>
          </a:xfrm>
          <a:solidFill>
            <a:schemeClr val="bg1">
              <a:alpha val="80000"/>
            </a:schemeClr>
          </a:solidFill>
          <a:effectLst>
            <a:softEdge rad="38100"/>
          </a:effectLst>
        </p:spPr>
        <p:txBody>
          <a:bodyPr>
            <a:normAutofit/>
          </a:bodyPr>
          <a:lstStyle/>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Bath Houses…</a:t>
            </a:r>
            <a:endPar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lvl="1">
              <a:lnSpc>
                <a:spcPct val="100000"/>
              </a:lnSpc>
              <a:spcBef>
                <a:spcPts val="0"/>
              </a:spcBef>
              <a:buFont typeface="Courier New" panose="02070309020205020404" pitchFamily="49" charset="0"/>
              <a:buChar char="o"/>
            </a:pPr>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a:t>
            </a:r>
            <a:r>
              <a:rPr lang="en-US" sz="2800"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Come out Clean All Over</a:t>
            </a:r>
            <a:endParaRPr lang="en-US" sz="2800"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lvl="1">
              <a:lnSpc>
                <a:spcPct val="100000"/>
              </a:lnSpc>
              <a:buFont typeface="Courier New" panose="02070309020205020404" pitchFamily="49" charset="0"/>
              <a:buChar char="o"/>
            </a:pPr>
            <a:r>
              <a:rPr lang="en-US" sz="2800"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Walk to House </a:t>
            </a:r>
            <a:endParaRPr lang="en-US" sz="2800"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lvl="1">
              <a:lnSpc>
                <a:spcPct val="100000"/>
              </a:lnSpc>
              <a:buFont typeface="Courier New" panose="02070309020205020404" pitchFamily="49" charset="0"/>
              <a:buChar char="o"/>
            </a:pPr>
            <a:r>
              <a:rPr lang="en-US" sz="2800"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Pick Up Dirt and Debris</a:t>
            </a:r>
            <a:endParaRPr lang="en-US" sz="2800"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lvl="1">
              <a:lnSpc>
                <a:spcPct val="100000"/>
              </a:lnSpc>
              <a:buFont typeface="Courier New" panose="02070309020205020404" pitchFamily="49" charset="0"/>
              <a:buChar char="o"/>
            </a:pPr>
            <a:r>
              <a:rPr lang="en-US" sz="2800"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Only Needed to Wash Feet</a:t>
            </a:r>
            <a:endParaRPr lang="en-US" sz="2800"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Picture of Christian</a:t>
            </a:r>
            <a:endPar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lvl="1">
              <a:lnSpc>
                <a:spcPct val="100000"/>
              </a:lnSpc>
              <a:spcBef>
                <a:spcPts val="0"/>
              </a:spcBef>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a:t>
            </a:r>
            <a:r>
              <a:rPr lang="en-US" sz="2800"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Salvation is the Bath House</a:t>
            </a:r>
            <a:endParaRPr lang="en-US" sz="2800"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lvl="1">
              <a:lnSpc>
                <a:spcPct val="100000"/>
              </a:lnSpc>
              <a:buFont typeface="Courier New" panose="02070309020205020404" pitchFamily="49" charset="0"/>
              <a:buChar char="o"/>
            </a:pPr>
            <a:r>
              <a:rPr lang="en-US" sz="2800"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Come Out Clean </a:t>
            </a:r>
            <a:endParaRPr lang="en-US" sz="2800"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lvl="1">
              <a:lnSpc>
                <a:spcPct val="100000"/>
              </a:lnSpc>
              <a:buFont typeface="Courier New" panose="02070309020205020404" pitchFamily="49" charset="0"/>
              <a:buChar char="o"/>
            </a:pPr>
            <a:r>
              <a:rPr lang="en-US" sz="2800"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Walk Through World</a:t>
            </a:r>
            <a:endParaRPr lang="en-US" sz="2800"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lvl="1">
              <a:lnSpc>
                <a:spcPct val="100000"/>
              </a:lnSpc>
              <a:buFont typeface="Courier New" panose="02070309020205020404" pitchFamily="49" charset="0"/>
              <a:buChar char="o"/>
            </a:pPr>
            <a:r>
              <a:rPr lang="en-US" sz="2800"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Pick up Attitudes and Debris</a:t>
            </a:r>
            <a:endParaRPr lang="en-US" sz="2800"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lvl="1">
              <a:lnSpc>
                <a:spcPct val="100000"/>
              </a:lnSpc>
              <a:buFont typeface="Courier New" panose="02070309020205020404" pitchFamily="49" charset="0"/>
              <a:buChar char="o"/>
            </a:pPr>
            <a:r>
              <a:rPr lang="en-US" sz="2800"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Only Needs to Wash Attitude</a:t>
            </a:r>
            <a:endParaRPr lang="en-US" sz="2800"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p:txBody>
      </p:sp>
    </p:spTree>
  </p:cSld>
  <p:clrMapOvr>
    <a:masterClrMapping/>
  </p:clrMapOvr>
  <mc:AlternateContent xmlns:mc="http://schemas.openxmlformats.org/markup-compatibility/2006">
    <mc:Choice xmlns:p14="http://schemas.microsoft.com/office/powerpoint/2010/main" Requires="p14">
      <p:transition spd="slow" p14:dur="375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1000"/>
                                  </p:stCondLst>
                                  <p:childTnLst>
                                    <p:set>
                                      <p:cBhvr>
                                        <p:cTn id="6" dur="1" fill="hold">
                                          <p:stCondLst>
                                            <p:cond delay="0"/>
                                          </p:stCondLst>
                                        </p:cTn>
                                        <p:tgtEl>
                                          <p:spTgt spid="6">
                                            <p:bg/>
                                          </p:spTgt>
                                        </p:tgtEl>
                                        <p:attrNameLst>
                                          <p:attrName>style.visibility</p:attrName>
                                        </p:attrNameLst>
                                      </p:cBhvr>
                                      <p:to>
                                        <p:strVal val="visible"/>
                                      </p:to>
                                    </p:set>
                                    <p:animEffect transition="in" filter="barn(inVertical)">
                                      <p:cBhvr>
                                        <p:cTn id="7" dur="500"/>
                                        <p:tgtEl>
                                          <p:spTgt spid="6">
                                            <p:bg/>
                                          </p:spTgt>
                                        </p:tgtEl>
                                      </p:cBhvr>
                                    </p:animEffect>
                                  </p:childTnLst>
                                </p:cTn>
                              </p:par>
                              <p:par>
                                <p:cTn id="8" presetID="16" presetClass="entr" presetSubtype="21" fill="hold" grpId="0" nodeType="withEffect">
                                  <p:stCondLst>
                                    <p:cond delay="100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barn(inVertical)">
                                      <p:cBhvr>
                                        <p:cTn id="10" dur="500"/>
                                        <p:tgtEl>
                                          <p:spTgt spid="6">
                                            <p:txEl>
                                              <p:pRg st="0" end="0"/>
                                            </p:txEl>
                                          </p:spTgt>
                                        </p:tgtEl>
                                      </p:cBhvr>
                                    </p:animEffect>
                                  </p:childTnLst>
                                </p:cTn>
                              </p:par>
                            </p:childTnLst>
                          </p:cTn>
                        </p:par>
                        <p:par>
                          <p:cTn id="11" fill="hold">
                            <p:stCondLst>
                              <p:cond delay="1500"/>
                            </p:stCondLst>
                            <p:childTnLst>
                              <p:par>
                                <p:cTn id="12" presetID="16" presetClass="entr" presetSubtype="21" fill="hold" grpId="0" nodeType="after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barn(inVertical)">
                                      <p:cBhvr>
                                        <p:cTn id="14" dur="500"/>
                                        <p:tgtEl>
                                          <p:spTgt spid="6">
                                            <p:txEl>
                                              <p:pRg st="1" end="1"/>
                                            </p:txEl>
                                          </p:spTgt>
                                        </p:tgtEl>
                                      </p:cBhvr>
                                    </p:animEffec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barn(inVertical)">
                                      <p:cBhvr>
                                        <p:cTn id="18" dur="500"/>
                                        <p:tgtEl>
                                          <p:spTgt spid="6">
                                            <p:txEl>
                                              <p:pRg st="2" end="2"/>
                                            </p:txEl>
                                          </p:spTgt>
                                        </p:tgtEl>
                                      </p:cBhvr>
                                    </p:animEffect>
                                  </p:childTnLst>
                                </p:cTn>
                              </p:par>
                            </p:childTnLst>
                          </p:cTn>
                        </p:par>
                        <p:par>
                          <p:cTn id="19" fill="hold">
                            <p:stCondLst>
                              <p:cond delay="2500"/>
                            </p:stCondLst>
                            <p:childTnLst>
                              <p:par>
                                <p:cTn id="20" presetID="16" presetClass="entr" presetSubtype="21" fill="hold" grpId="0" nodeType="after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arn(inVertical)">
                                      <p:cBhvr>
                                        <p:cTn id="22" dur="500"/>
                                        <p:tgtEl>
                                          <p:spTgt spid="6">
                                            <p:txEl>
                                              <p:pRg st="3" end="3"/>
                                            </p:txEl>
                                          </p:spTgt>
                                        </p:tgtEl>
                                      </p:cBhvr>
                                    </p:animEffect>
                                  </p:childTnLst>
                                </p:cTn>
                              </p:par>
                            </p:childTnLst>
                          </p:cTn>
                        </p:par>
                        <p:par>
                          <p:cTn id="23" fill="hold">
                            <p:stCondLst>
                              <p:cond delay="3000"/>
                            </p:stCondLst>
                            <p:childTnLst>
                              <p:par>
                                <p:cTn id="24" presetID="16" presetClass="entr" presetSubtype="21" fill="hold" grpId="0" nodeType="afterEffect">
                                  <p:stCondLst>
                                    <p:cond delay="0"/>
                                  </p:stCondLst>
                                  <p:childTnLst>
                                    <p:set>
                                      <p:cBhvr>
                                        <p:cTn id="25" dur="1" fill="hold">
                                          <p:stCondLst>
                                            <p:cond delay="0"/>
                                          </p:stCondLst>
                                        </p:cTn>
                                        <p:tgtEl>
                                          <p:spTgt spid="6">
                                            <p:txEl>
                                              <p:pRg st="4" end="4"/>
                                            </p:txEl>
                                          </p:spTgt>
                                        </p:tgtEl>
                                        <p:attrNameLst>
                                          <p:attrName>style.visibility</p:attrName>
                                        </p:attrNameLst>
                                      </p:cBhvr>
                                      <p:to>
                                        <p:strVal val="visible"/>
                                      </p:to>
                                    </p:set>
                                    <p:animEffect transition="in" filter="barn(inVertical)">
                                      <p:cBhvr>
                                        <p:cTn id="26" dur="500"/>
                                        <p:tgtEl>
                                          <p:spTgt spid="6">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1000"/>
                                  </p:stCondLst>
                                  <p:childTnLst>
                                    <p:set>
                                      <p:cBhvr>
                                        <p:cTn id="30" dur="1" fill="hold">
                                          <p:stCondLst>
                                            <p:cond delay="0"/>
                                          </p:stCondLst>
                                        </p:cTn>
                                        <p:tgtEl>
                                          <p:spTgt spid="6">
                                            <p:txEl>
                                              <p:pRg st="5" end="5"/>
                                            </p:txEl>
                                          </p:spTgt>
                                        </p:tgtEl>
                                        <p:attrNameLst>
                                          <p:attrName>style.visibility</p:attrName>
                                        </p:attrNameLst>
                                      </p:cBhvr>
                                      <p:to>
                                        <p:strVal val="visible"/>
                                      </p:to>
                                    </p:set>
                                    <p:animEffect transition="in" filter="barn(inVertical)">
                                      <p:cBhvr>
                                        <p:cTn id="31" dur="500"/>
                                        <p:tgtEl>
                                          <p:spTgt spid="6">
                                            <p:txEl>
                                              <p:pRg st="5" end="5"/>
                                            </p:txEl>
                                          </p:spTgt>
                                        </p:tgtEl>
                                      </p:cBhvr>
                                    </p:animEffect>
                                  </p:childTnLst>
                                </p:cTn>
                              </p:par>
                            </p:childTnLst>
                          </p:cTn>
                        </p:par>
                        <p:par>
                          <p:cTn id="32" fill="hold">
                            <p:stCondLst>
                              <p:cond delay="1500"/>
                            </p:stCondLst>
                            <p:childTnLst>
                              <p:par>
                                <p:cTn id="33" presetID="16" presetClass="entr" presetSubtype="21" fill="hold" grpId="0" nodeType="after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animEffect transition="in" filter="barn(inVertical)">
                                      <p:cBhvr>
                                        <p:cTn id="35" dur="500"/>
                                        <p:tgtEl>
                                          <p:spTgt spid="6">
                                            <p:txEl>
                                              <p:pRg st="6" end="6"/>
                                            </p:txEl>
                                          </p:spTgt>
                                        </p:tgtEl>
                                      </p:cBhvr>
                                    </p:animEffect>
                                  </p:childTnLst>
                                </p:cTn>
                              </p:par>
                            </p:childTnLst>
                          </p:cTn>
                        </p:par>
                        <p:par>
                          <p:cTn id="36" fill="hold">
                            <p:stCondLst>
                              <p:cond delay="2000"/>
                            </p:stCondLst>
                            <p:childTnLst>
                              <p:par>
                                <p:cTn id="37" presetID="16" presetClass="entr" presetSubtype="21" fill="hold" grpId="0" nodeType="afterEffect">
                                  <p:stCondLst>
                                    <p:cond delay="0"/>
                                  </p:stCondLst>
                                  <p:childTnLst>
                                    <p:set>
                                      <p:cBhvr>
                                        <p:cTn id="38" dur="1" fill="hold">
                                          <p:stCondLst>
                                            <p:cond delay="0"/>
                                          </p:stCondLst>
                                        </p:cTn>
                                        <p:tgtEl>
                                          <p:spTgt spid="6">
                                            <p:txEl>
                                              <p:pRg st="7" end="7"/>
                                            </p:txEl>
                                          </p:spTgt>
                                        </p:tgtEl>
                                        <p:attrNameLst>
                                          <p:attrName>style.visibility</p:attrName>
                                        </p:attrNameLst>
                                      </p:cBhvr>
                                      <p:to>
                                        <p:strVal val="visible"/>
                                      </p:to>
                                    </p:set>
                                    <p:animEffect transition="in" filter="barn(inVertical)">
                                      <p:cBhvr>
                                        <p:cTn id="39" dur="500"/>
                                        <p:tgtEl>
                                          <p:spTgt spid="6">
                                            <p:txEl>
                                              <p:pRg st="7" end="7"/>
                                            </p:txEl>
                                          </p:spTgt>
                                        </p:tgtEl>
                                      </p:cBhvr>
                                    </p:animEffect>
                                  </p:childTnLst>
                                </p:cTn>
                              </p:par>
                            </p:childTnLst>
                          </p:cTn>
                        </p:par>
                        <p:par>
                          <p:cTn id="40" fill="hold">
                            <p:stCondLst>
                              <p:cond delay="2500"/>
                            </p:stCondLst>
                            <p:childTnLst>
                              <p:par>
                                <p:cTn id="41" presetID="16" presetClass="entr" presetSubtype="21" fill="hold" grpId="0" nodeType="afterEffect">
                                  <p:stCondLst>
                                    <p:cond delay="0"/>
                                  </p:stCondLst>
                                  <p:childTnLst>
                                    <p:set>
                                      <p:cBhvr>
                                        <p:cTn id="42" dur="1" fill="hold">
                                          <p:stCondLst>
                                            <p:cond delay="0"/>
                                          </p:stCondLst>
                                        </p:cTn>
                                        <p:tgtEl>
                                          <p:spTgt spid="6">
                                            <p:txEl>
                                              <p:pRg st="8" end="8"/>
                                            </p:txEl>
                                          </p:spTgt>
                                        </p:tgtEl>
                                        <p:attrNameLst>
                                          <p:attrName>style.visibility</p:attrName>
                                        </p:attrNameLst>
                                      </p:cBhvr>
                                      <p:to>
                                        <p:strVal val="visible"/>
                                      </p:to>
                                    </p:set>
                                    <p:animEffect transition="in" filter="barn(inVertical)">
                                      <p:cBhvr>
                                        <p:cTn id="43" dur="500"/>
                                        <p:tgtEl>
                                          <p:spTgt spid="6">
                                            <p:txEl>
                                              <p:pRg st="8" end="8"/>
                                            </p:txEl>
                                          </p:spTgt>
                                        </p:tgtEl>
                                      </p:cBhvr>
                                    </p:animEffect>
                                  </p:childTnLst>
                                </p:cTn>
                              </p:par>
                            </p:childTnLst>
                          </p:cTn>
                        </p:par>
                        <p:par>
                          <p:cTn id="44" fill="hold">
                            <p:stCondLst>
                              <p:cond delay="3000"/>
                            </p:stCondLst>
                            <p:childTnLst>
                              <p:par>
                                <p:cTn id="45" presetID="16" presetClass="entr" presetSubtype="21" fill="hold" grpId="0" nodeType="afterEffect">
                                  <p:stCondLst>
                                    <p:cond delay="0"/>
                                  </p:stCondLst>
                                  <p:childTnLst>
                                    <p:set>
                                      <p:cBhvr>
                                        <p:cTn id="46" dur="1" fill="hold">
                                          <p:stCondLst>
                                            <p:cond delay="0"/>
                                          </p:stCondLst>
                                        </p:cTn>
                                        <p:tgtEl>
                                          <p:spTgt spid="6">
                                            <p:txEl>
                                              <p:pRg st="9" end="9"/>
                                            </p:txEl>
                                          </p:spTgt>
                                        </p:tgtEl>
                                        <p:attrNameLst>
                                          <p:attrName>style.visibility</p:attrName>
                                        </p:attrNameLst>
                                      </p:cBhvr>
                                      <p:to>
                                        <p:strVal val="visible"/>
                                      </p:to>
                                    </p:set>
                                    <p:animEffect transition="in" filter="barn(inVertical)">
                                      <p:cBhvr>
                                        <p:cTn id="47" dur="500"/>
                                        <p:tgtEl>
                                          <p:spTgt spid="6">
                                            <p:txEl>
                                              <p:pRg st="9" end="9"/>
                                            </p:txEl>
                                          </p:spTgt>
                                        </p:tgtEl>
                                      </p:cBhvr>
                                    </p:animEffect>
                                  </p:childTnLst>
                                </p:cTn>
                              </p:par>
                            </p:childTnLst>
                          </p:cTn>
                        </p:par>
                        <p:par>
                          <p:cTn id="48" fill="hold">
                            <p:stCondLst>
                              <p:cond delay="3500"/>
                            </p:stCondLst>
                            <p:childTnLst>
                              <p:par>
                                <p:cTn id="49" presetID="16" presetClass="entr" presetSubtype="21" fill="hold" grpId="0" nodeType="afterEffect">
                                  <p:stCondLst>
                                    <p:cond delay="0"/>
                                  </p:stCondLst>
                                  <p:childTnLst>
                                    <p:set>
                                      <p:cBhvr>
                                        <p:cTn id="50" dur="1" fill="hold">
                                          <p:stCondLst>
                                            <p:cond delay="0"/>
                                          </p:stCondLst>
                                        </p:cTn>
                                        <p:tgtEl>
                                          <p:spTgt spid="6">
                                            <p:txEl>
                                              <p:pRg st="10" end="10"/>
                                            </p:txEl>
                                          </p:spTgt>
                                        </p:tgtEl>
                                        <p:attrNameLst>
                                          <p:attrName>style.visibility</p:attrName>
                                        </p:attrNameLst>
                                      </p:cBhvr>
                                      <p:to>
                                        <p:strVal val="visible"/>
                                      </p:to>
                                    </p:set>
                                    <p:animEffect transition="in" filter="barn(inVertical)">
                                      <p:cBhvr>
                                        <p:cTn id="51"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8295" y="0"/>
            <a:ext cx="5257800" cy="810532"/>
          </a:xfrm>
        </p:spPr>
        <p:txBody>
          <a:bodyPr/>
          <a:lstStyle/>
          <a:p>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Stepped in </a:t>
            </a:r>
            <a:r>
              <a:rPr lang="en-US"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“Pride”</a:t>
            </a:r>
            <a:endParaRPr lang="en-US"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Content Placeholder 2"/>
          <p:cNvSpPr>
            <a:spLocks noGrp="1"/>
          </p:cNvSpPr>
          <p:nvPr>
            <p:ph idx="1"/>
          </p:nvPr>
        </p:nvSpPr>
        <p:spPr>
          <a:xfrm>
            <a:off x="360169" y="863180"/>
            <a:ext cx="8284354" cy="4351338"/>
          </a:xfrm>
        </p:spPr>
        <p:txBody>
          <a:bodyPr/>
          <a:lstStyle/>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1</a:t>
            </a:r>
            <a:r>
              <a:rPr lang="en-US" b="1" baseline="30000"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st</a:t>
            </a:r>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Luke 22:24 -</a:t>
            </a:r>
            <a:r>
              <a:rPr lang="en-US" b="1" i="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accounted whose best</a:t>
            </a:r>
            <a:endParaRPr lang="en-US" b="1" i="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lvl="1">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Keeping Count on Basis of Merit</a:t>
            </a:r>
            <a:endPar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marL="0" indent="0">
              <a:lnSpc>
                <a:spcPct val="100000"/>
              </a:lnSpc>
              <a:spcBef>
                <a:spcPts val="1200"/>
              </a:spcBef>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2</a:t>
            </a:r>
            <a:r>
              <a:rPr lang="en-US" b="1" baseline="30000"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nd</a:t>
            </a:r>
            <a:r>
              <a:rPr lang="en-US"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a:t>
            </a:r>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Luke 22:31-34  </a:t>
            </a:r>
            <a:r>
              <a:rPr lang="en-US" b="1" i="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I Will Not Deny You!</a:t>
            </a:r>
            <a:endParaRPr lang="en-US" b="1" i="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lvl="1">
              <a:buFont typeface="Courier New" panose="02070309020205020404" pitchFamily="49" charset="0"/>
              <a:buChar char="o"/>
            </a:pPr>
            <a:r>
              <a:rPr lang="en-US" sz="2800" b="1" i="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a:t>
            </a: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Comparing</a:t>
            </a:r>
            <a:endPar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lvl="1">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Overconfident </a:t>
            </a:r>
            <a:endPar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marL="0" indent="0">
              <a:lnSpc>
                <a:spcPct val="100000"/>
              </a:lnSpc>
              <a:spcBef>
                <a:spcPts val="1200"/>
              </a:spcBef>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Proverbs 16:18 (HCSB) </a:t>
            </a:r>
            <a:br>
              <a:rPr lang="en-US"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br>
            <a:r>
              <a:rPr lang="en-US" baseline="30000"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18 </a:t>
            </a:r>
            <a:r>
              <a:rPr lang="en-US"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a:t>
            </a:r>
            <a:r>
              <a:rPr lang="en-US" i="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Pride comes before destruction, and an </a:t>
            </a:r>
            <a:endParaRPr lang="en-US" i="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marL="0" indent="0">
              <a:spcBef>
                <a:spcPts val="0"/>
              </a:spcBef>
              <a:buNone/>
            </a:pPr>
            <a:r>
              <a:rPr lang="en-US" i="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arrogant spirit before a fall. </a:t>
            </a:r>
            <a:br>
              <a:rPr lang="en-US" i="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br>
            <a:endParaRPr lang="en-US" i="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marL="0" indent="0">
              <a:buNone/>
            </a:pPr>
            <a:endPar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6" name="Picture 5"/>
          <p:cNvPicPr>
            <a:picLocks noChangeAspect="1"/>
          </p:cNvPicPr>
          <p:nvPr/>
        </p:nvPicPr>
        <p:blipFill rotWithShape="1">
          <a:blip r:embed="rId1">
            <a:extLst>
              <a:ext uri="{28A0092B-C50C-407E-A947-70E740481C1C}">
                <a14:useLocalDpi xmlns:a14="http://schemas.microsoft.com/office/drawing/2010/main" val="0"/>
              </a:ext>
            </a:extLst>
          </a:blip>
          <a:srcRect b="11297"/>
          <a:stretch>
            <a:fillRect/>
          </a:stretch>
        </p:blipFill>
        <p:spPr>
          <a:xfrm>
            <a:off x="736601" y="4386274"/>
            <a:ext cx="3527036" cy="2281226"/>
          </a:xfrm>
          <a:prstGeom prst="rect">
            <a:avLst/>
          </a:prstGeom>
          <a:effectLst>
            <a:softEdge rad="38100"/>
          </a:effectLst>
        </p:spPr>
      </p:pic>
      <p:pic>
        <p:nvPicPr>
          <p:cNvPr id="7" name="Picture 2" descr="Gas Mask GIF - Weed Marijuana Smoking - Discover &amp; Share GIF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3168" y="2677886"/>
            <a:ext cx="3068832" cy="4089638"/>
          </a:xfrm>
          <a:prstGeom prst="rect">
            <a:avLst/>
          </a:prstGeom>
          <a:noFill/>
          <a:effectLst>
            <a:softEdge rad="38100"/>
          </a:effectLst>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6135" b="9203"/>
          <a:stretch>
            <a:fillRect/>
          </a:stretch>
        </p:blipFill>
        <p:spPr>
          <a:xfrm>
            <a:off x="5219700" y="3975100"/>
            <a:ext cx="5956300" cy="2692400"/>
          </a:xfrm>
          <a:prstGeom prst="rect">
            <a:avLst/>
          </a:prstGeom>
          <a:effectLst>
            <a:softEdge rad="38100"/>
          </a:effectLst>
        </p:spPr>
      </p:pic>
    </p:spTree>
  </p:cSld>
  <p:clrMapOvr>
    <a:masterClrMapping/>
  </p:clrMapOvr>
  <mc:AlternateContent xmlns:mc="http://schemas.openxmlformats.org/markup-compatibility/2006">
    <mc:Choice xmlns:p14="http://schemas.microsoft.com/office/powerpoint/2010/main" Requires="p14">
      <p:transition spd="slow" p14:dur="3250">
        <p:blinds/>
      </p:transition>
    </mc:Choice>
    <mc:Fallback>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circle(in)">
                                      <p:cBhvr>
                                        <p:cTn id="11" dur="2000"/>
                                        <p:tgtEl>
                                          <p:spTgt spid="3">
                                            <p:txEl>
                                              <p:pRg st="1" end="1"/>
                                            </p:txEl>
                                          </p:spTgt>
                                        </p:tgtEl>
                                      </p:cBhvr>
                                    </p:animEffect>
                                  </p:childTnLst>
                                </p:cTn>
                              </p:par>
                              <p:par>
                                <p:cTn id="12" presetID="28"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5000" fill="hold"/>
                                        <p:tgtEl>
                                          <p:spTgt spid="5"/>
                                        </p:tgtEl>
                                        <p:attrNameLst>
                                          <p:attrName>ppt_x</p:attrName>
                                        </p:attrNameLst>
                                      </p:cBhvr>
                                      <p:tavLst>
                                        <p:tav tm="0">
                                          <p:val>
                                            <p:strVal val="#ppt_x"/>
                                          </p:val>
                                        </p:tav>
                                        <p:tav tm="100000">
                                          <p:val>
                                            <p:strVal val="#ppt_x"/>
                                          </p:val>
                                        </p:tav>
                                      </p:tavLst>
                                    </p:anim>
                                    <p:anim calcmode="lin" valueType="num">
                                      <p:cBhvr>
                                        <p:cTn id="15" dur="15000" fill="hold"/>
                                        <p:tgtEl>
                                          <p:spTgt spid="5"/>
                                        </p:tgtEl>
                                        <p:attrNameLst>
                                          <p:attrName>ppt_y</p:attrName>
                                        </p:attrNameLst>
                                      </p:cBhvr>
                                      <p:tavLst>
                                        <p:tav tm="0">
                                          <p:val>
                                            <p:strVal val="#ppt_y+1"/>
                                          </p:val>
                                        </p:tav>
                                        <p:tav tm="100000">
                                          <p:val>
                                            <p:strVal val="#ppt_y-1"/>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circle(in)">
                                      <p:cBhvr>
                                        <p:cTn id="20" dur="2000"/>
                                        <p:tgtEl>
                                          <p:spTgt spid="3">
                                            <p:txEl>
                                              <p:pRg st="2" end="2"/>
                                            </p:txEl>
                                          </p:spTgt>
                                        </p:tgtEl>
                                      </p:cBhvr>
                                    </p:animEffect>
                                  </p:childTnLst>
                                </p:cTn>
                              </p:par>
                            </p:childTnLst>
                          </p:cTn>
                        </p:par>
                        <p:par>
                          <p:cTn id="21" fill="hold">
                            <p:stCondLst>
                              <p:cond delay="2000"/>
                            </p:stCondLst>
                            <p:childTnLst>
                              <p:par>
                                <p:cTn id="22" presetID="6" presetClass="entr" presetSubtype="16" fill="hold" grpId="0"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circle(in)">
                                      <p:cBhvr>
                                        <p:cTn id="24" dur="2000"/>
                                        <p:tgtEl>
                                          <p:spTgt spid="3">
                                            <p:txEl>
                                              <p:pRg st="3" end="3"/>
                                            </p:txEl>
                                          </p:spTgt>
                                        </p:tgtEl>
                                      </p:cBhvr>
                                    </p:animEffect>
                                  </p:childTnLst>
                                </p:cTn>
                              </p:par>
                            </p:childTnLst>
                          </p:cTn>
                        </p:par>
                        <p:par>
                          <p:cTn id="25" fill="hold">
                            <p:stCondLst>
                              <p:cond delay="4000"/>
                            </p:stCondLst>
                            <p:childTnLst>
                              <p:par>
                                <p:cTn id="26" presetID="6" presetClass="entr" presetSubtype="16" fill="hold" grpId="0"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circle(in)">
                                      <p:cBhvr>
                                        <p:cTn id="28" dur="2000"/>
                                        <p:tgtEl>
                                          <p:spTgt spid="3">
                                            <p:txEl>
                                              <p:pRg st="4" end="4"/>
                                            </p:txEl>
                                          </p:spTgt>
                                        </p:tgtEl>
                                      </p:cBhvr>
                                    </p:animEffect>
                                  </p:childTnLst>
                                </p:cTn>
                              </p:par>
                              <p:par>
                                <p:cTn id="29" presetID="28"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15000" fill="hold"/>
                                        <p:tgtEl>
                                          <p:spTgt spid="6"/>
                                        </p:tgtEl>
                                        <p:attrNameLst>
                                          <p:attrName>ppt_x</p:attrName>
                                        </p:attrNameLst>
                                      </p:cBhvr>
                                      <p:tavLst>
                                        <p:tav tm="0">
                                          <p:val>
                                            <p:strVal val="#ppt_x"/>
                                          </p:val>
                                        </p:tav>
                                        <p:tav tm="100000">
                                          <p:val>
                                            <p:strVal val="#ppt_x"/>
                                          </p:val>
                                        </p:tav>
                                      </p:tavLst>
                                    </p:anim>
                                    <p:anim calcmode="lin" valueType="num">
                                      <p:cBhvr>
                                        <p:cTn id="32" dur="15000" fill="hold"/>
                                        <p:tgtEl>
                                          <p:spTgt spid="6"/>
                                        </p:tgtEl>
                                        <p:attrNameLst>
                                          <p:attrName>ppt_y</p:attrName>
                                        </p:attrNameLst>
                                      </p:cBhvr>
                                      <p:tavLst>
                                        <p:tav tm="0">
                                          <p:val>
                                            <p:strVal val="#ppt_y+1"/>
                                          </p:val>
                                        </p:tav>
                                        <p:tav tm="100000">
                                          <p:val>
                                            <p:strVal val="#ppt_y-1"/>
                                          </p:val>
                                        </p:tav>
                                      </p:tavLst>
                                    </p:anim>
                                  </p:childTnLst>
                                </p:cTn>
                              </p:par>
                            </p:childTnLst>
                          </p:cTn>
                        </p:par>
                        <p:par>
                          <p:cTn id="33" fill="hold">
                            <p:stCondLst>
                              <p:cond delay="6000"/>
                            </p:stCondLst>
                            <p:childTnLst>
                              <p:par>
                                <p:cTn id="34" presetID="6" presetClass="entr" presetSubtype="16" fill="hold" grpId="0" nodeType="afterEffect">
                                  <p:stCondLst>
                                    <p:cond delay="100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circle(in)">
                                      <p:cBhvr>
                                        <p:cTn id="36" dur="2000"/>
                                        <p:tgtEl>
                                          <p:spTgt spid="3">
                                            <p:txEl>
                                              <p:pRg st="5" end="5"/>
                                            </p:txEl>
                                          </p:spTgt>
                                        </p:tgtEl>
                                      </p:cBhvr>
                                    </p:animEffect>
                                  </p:childTnLst>
                                </p:cTn>
                              </p:par>
                            </p:childTnLst>
                          </p:cTn>
                        </p:par>
                        <p:par>
                          <p:cTn id="37" fill="hold">
                            <p:stCondLst>
                              <p:cond delay="9000"/>
                            </p:stCondLst>
                            <p:childTnLst>
                              <p:par>
                                <p:cTn id="38" presetID="6" presetClass="entr" presetSubtype="16" fill="hold" grpId="0" nodeType="after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circle(in)">
                                      <p:cBhvr>
                                        <p:cTn id="40"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0369" y="365125"/>
            <a:ext cx="5627914" cy="1325563"/>
          </a:xfrm>
        </p:spPr>
        <p:txBody>
          <a:bodyPr/>
          <a:lstStyle/>
          <a:p>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Stepped in </a:t>
            </a:r>
            <a:r>
              <a:rPr lang="en-US"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a:t>
            </a:r>
            <a:r>
              <a:rPr lang="en-US" b="1"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Anger</a:t>
            </a:r>
            <a:r>
              <a:rPr lang="en-US"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a:t>
            </a:r>
            <a:endParaRPr lang="en-US"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Content Placeholder 2"/>
          <p:cNvSpPr>
            <a:spLocks noGrp="1"/>
          </p:cNvSpPr>
          <p:nvPr>
            <p:ph idx="1"/>
          </p:nvPr>
        </p:nvSpPr>
        <p:spPr>
          <a:xfrm>
            <a:off x="838200" y="1825625"/>
            <a:ext cx="10515600" cy="4667250"/>
          </a:xfrm>
        </p:spPr>
        <p:txBody>
          <a:bodyPr>
            <a:normAutofit/>
          </a:bodyPr>
          <a:lstStyle/>
          <a:p>
            <a:pPr marL="0" indent="0">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Strife  </a:t>
            </a:r>
            <a:r>
              <a:rPr lang="en-US" sz="3200" b="1" i="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“quarrelsome”</a:t>
            </a:r>
            <a:endParaRPr lang="en-US" sz="3200" b="1" i="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marL="0" indent="0">
              <a:buNone/>
            </a:pP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marL="0" indent="0">
              <a:lnSpc>
                <a:spcPct val="100000"/>
              </a:lnSpc>
              <a:spcBef>
                <a:spcPts val="0"/>
              </a:spcBef>
              <a:spcAft>
                <a:spcPts val="600"/>
              </a:spcAft>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Test of Quarrelsome Spirit</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lvl="1">
              <a:lnSpc>
                <a:spcPct val="100000"/>
              </a:lnSpc>
              <a:spcBef>
                <a:spcPts val="0"/>
              </a:spcBef>
              <a:spcAft>
                <a:spcPts val="600"/>
              </a:spcAft>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a:t>
            </a: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First Instinct is to Criticize. </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lvl="1">
              <a:lnSpc>
                <a:spcPct val="100000"/>
              </a:lnSpc>
              <a:spcBef>
                <a:spcPts val="0"/>
              </a:spcBef>
              <a:spcAft>
                <a:spcPts val="600"/>
              </a:spcAft>
              <a:buFont typeface="Courier New" panose="02070309020205020404" pitchFamily="49" charset="0"/>
              <a:buChar char="o"/>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Last Instinct is to Encourage</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lvl="1">
              <a:lnSpc>
                <a:spcPct val="100000"/>
              </a:lnSpc>
              <a:spcBef>
                <a:spcPts val="0"/>
              </a:spcBef>
              <a:spcAft>
                <a:spcPts val="600"/>
              </a:spcAft>
              <a:buFont typeface="Courier New" panose="02070309020205020404" pitchFamily="49" charset="0"/>
              <a:buChar char="o"/>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You Find Fault in Everything</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lvl="1">
              <a:lnSpc>
                <a:spcPct val="100000"/>
              </a:lnSpc>
              <a:spcBef>
                <a:spcPts val="0"/>
              </a:spcBef>
              <a:spcAft>
                <a:spcPts val="600"/>
              </a:spcAft>
              <a:buFont typeface="Courier New" panose="02070309020205020404" pitchFamily="49" charset="0"/>
              <a:buChar char="o"/>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Becomes a Critical Spirit</a:t>
            </a:r>
            <a:br>
              <a:rPr lang="en-US" sz="3200" dirty="0">
                <a:latin typeface="Arial Rounded MT Bold" panose="020F0704030504030204" pitchFamily="34" charset="0"/>
              </a:rPr>
            </a:br>
            <a:endPar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p:txBody>
      </p:sp>
      <p:pic>
        <p:nvPicPr>
          <p:cNvPr id="5" name="Picture 2" descr="Gas Mask GIF - Weed Marijuana Smoking - Discover &amp; Share GIFs"/>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436428" y="2264229"/>
            <a:ext cx="3755571" cy="4467225"/>
          </a:xfrm>
          <a:prstGeom prst="rect">
            <a:avLst/>
          </a:prstGeom>
          <a:noFill/>
          <a:effectLst>
            <a:softEdge rad="3810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47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2000"/>
                                        <p:tgtEl>
                                          <p:spTgt spid="3">
                                            <p:txEl>
                                              <p:pRg st="2" end="2"/>
                                            </p:txEl>
                                          </p:spTgt>
                                        </p:tgtEl>
                                      </p:cBhvr>
                                    </p:animEffect>
                                  </p:childTnLst>
                                </p:cTn>
                              </p:par>
                            </p:childTnLst>
                          </p:cTn>
                        </p:par>
                        <p:par>
                          <p:cTn id="13" fill="hold">
                            <p:stCondLst>
                              <p:cond delay="2000"/>
                            </p:stCondLst>
                            <p:childTnLst>
                              <p:par>
                                <p:cTn id="14" presetID="16" presetClass="entr" presetSubtype="21" fill="hold" grpId="0"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2000"/>
                                        <p:tgtEl>
                                          <p:spTgt spid="3">
                                            <p:txEl>
                                              <p:pRg st="3" end="3"/>
                                            </p:txEl>
                                          </p:spTgt>
                                        </p:tgtEl>
                                      </p:cBhvr>
                                    </p:animEffect>
                                  </p:childTnLst>
                                </p:cTn>
                              </p:par>
                            </p:childTnLst>
                          </p:cTn>
                        </p:par>
                        <p:par>
                          <p:cTn id="17" fill="hold">
                            <p:stCondLst>
                              <p:cond delay="4000"/>
                            </p:stCondLst>
                            <p:childTnLst>
                              <p:par>
                                <p:cTn id="18" presetID="16" presetClass="entr" presetSubtype="21" fill="hold" grpId="0" nodeType="after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barn(inVertical)">
                                      <p:cBhvr>
                                        <p:cTn id="20" dur="2000"/>
                                        <p:tgtEl>
                                          <p:spTgt spid="3">
                                            <p:txEl>
                                              <p:pRg st="4" end="4"/>
                                            </p:txEl>
                                          </p:spTgt>
                                        </p:tgtEl>
                                      </p:cBhvr>
                                    </p:animEffect>
                                  </p:childTnLst>
                                </p:cTn>
                              </p:par>
                            </p:childTnLst>
                          </p:cTn>
                        </p:par>
                        <p:par>
                          <p:cTn id="21" fill="hold">
                            <p:stCondLst>
                              <p:cond delay="6000"/>
                            </p:stCondLst>
                            <p:childTnLst>
                              <p:par>
                                <p:cTn id="22" presetID="16" presetClass="entr" presetSubtype="21" fill="hold" grpId="0" nodeType="after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arn(inVertical)">
                                      <p:cBhvr>
                                        <p:cTn id="24" dur="2000"/>
                                        <p:tgtEl>
                                          <p:spTgt spid="3">
                                            <p:txEl>
                                              <p:pRg st="5" end="5"/>
                                            </p:txEl>
                                          </p:spTgt>
                                        </p:tgtEl>
                                      </p:cBhvr>
                                    </p:animEffect>
                                  </p:childTnLst>
                                </p:cTn>
                              </p:par>
                            </p:childTnLst>
                          </p:cTn>
                        </p:par>
                        <p:par>
                          <p:cTn id="25" fill="hold">
                            <p:stCondLst>
                              <p:cond delay="8000"/>
                            </p:stCondLst>
                            <p:childTnLst>
                              <p:par>
                                <p:cTn id="26" presetID="16" presetClass="entr" presetSubtype="21" fill="hold" grpId="0" nodeType="after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barn(inVertical)">
                                      <p:cBhvr>
                                        <p:cTn id="28"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96000"/>
          </a:schemeClr>
        </a:solidFill>
        <a:effectLst/>
      </p:bgPr>
    </p:bg>
    <p:spTree>
      <p:nvGrpSpPr>
        <p:cNvPr id="1" name=""/>
        <p:cNvGrpSpPr/>
        <p:nvPr/>
      </p:nvGrpSpPr>
      <p:grpSpPr>
        <a:xfrm>
          <a:off x="0" y="0"/>
          <a:ext cx="0" cy="0"/>
          <a:chOff x="0" y="0"/>
          <a:chExt cx="0" cy="0"/>
        </a:xfrm>
      </p:grpSpPr>
      <p:pic>
        <p:nvPicPr>
          <p:cNvPr id="4" name="Picture 2" descr="Gas Mask GIF - Weed Marijuana Smoking - Discover &amp; Share GIFs"/>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4428" y="3777343"/>
            <a:ext cx="12072255" cy="2954111"/>
          </a:xfrm>
          <a:prstGeom prst="rect">
            <a:avLst/>
          </a:prstGeom>
          <a:noFill/>
          <a:effectLst>
            <a:softEdge rad="38100"/>
          </a:effectLst>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87085" y="76196"/>
            <a:ext cx="11985171" cy="3744687"/>
          </a:xfrm>
          <a:solidFill>
            <a:schemeClr val="bg1">
              <a:lumMod val="85000"/>
              <a:alpha val="81000"/>
            </a:schemeClr>
          </a:solidFill>
        </p:spPr>
        <p:txBody>
          <a:bodyPr>
            <a:normAutofit/>
          </a:bodyPr>
          <a:lstStyle/>
          <a:p>
            <a:pPr marL="0" indent="0" algn="ctr">
              <a:lnSpc>
                <a:spcPct val="100000"/>
              </a:lnSpc>
              <a:buNone/>
            </a:pPr>
            <a:r>
              <a:rPr lang="en-US" b="0" i="0" dirty="0">
                <a:effectLst>
                  <a:outerShdw blurRad="38100" dist="38100" dir="2700000" algn="tl">
                    <a:srgbClr val="000000">
                      <a:alpha val="43137"/>
                    </a:srgbClr>
                  </a:outerShdw>
                </a:effectLst>
                <a:latin typeface="Arial Rounded MT Bold" panose="020F0704030504030204" pitchFamily="34" charset="0"/>
              </a:rPr>
              <a:t>Pride</a:t>
            </a:r>
            <a:endParaRPr lang="en-US" b="0" i="0" dirty="0">
              <a:effectLst>
                <a:outerShdw blurRad="38100" dist="38100" dir="2700000" algn="tl">
                  <a:srgbClr val="000000">
                    <a:alpha val="43137"/>
                  </a:srgbClr>
                </a:outerShdw>
              </a:effectLst>
              <a:latin typeface="Arial Rounded MT Bold" panose="020F0704030504030204" pitchFamily="34" charset="0"/>
            </a:endParaRPr>
          </a:p>
          <a:p>
            <a:pPr>
              <a:lnSpc>
                <a:spcPct val="100000"/>
              </a:lnSpc>
              <a:spcBef>
                <a:spcPts val="0"/>
              </a:spcBef>
            </a:pPr>
            <a:r>
              <a:rPr lang="en-US" b="0" i="0" dirty="0">
                <a:effectLst>
                  <a:outerShdw blurRad="38100" dist="38100" dir="2700000" algn="tl">
                    <a:srgbClr val="000000">
                      <a:alpha val="43137"/>
                    </a:srgbClr>
                  </a:outerShdw>
                </a:effectLst>
                <a:latin typeface="Arial Rounded MT Bold" panose="020F0704030504030204" pitchFamily="34" charset="0"/>
              </a:rPr>
              <a:t>Jeremiah 9:23-24, </a:t>
            </a:r>
            <a:r>
              <a:rPr lang="en-US" b="0" i="1" dirty="0">
                <a:effectLst>
                  <a:outerShdw blurRad="38100" dist="38100" dir="2700000" algn="tl">
                    <a:srgbClr val="000000">
                      <a:alpha val="43137"/>
                    </a:srgbClr>
                  </a:outerShdw>
                </a:effectLst>
                <a:latin typeface="Arial Rounded MT Bold" panose="020F0704030504030204" pitchFamily="34" charset="0"/>
              </a:rPr>
              <a:t>“...Let not the mighty man boast of his might...but let him who boasts boast of this, that he understands and knows Me...”</a:t>
            </a:r>
            <a:endParaRPr lang="en-US" i="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spcBef>
                <a:spcPts val="1800"/>
              </a:spcBef>
              <a:buNone/>
            </a:pPr>
            <a:r>
              <a:rPr lang="en-US" dirty="0">
                <a:effectLst>
                  <a:outerShdw blurRad="38100" dist="38100" dir="2700000" algn="tl">
                    <a:srgbClr val="000000">
                      <a:alpha val="43137"/>
                    </a:srgbClr>
                  </a:outerShdw>
                </a:effectLst>
                <a:latin typeface="Arial Rounded MT Bold" panose="020F0704030504030204" pitchFamily="34" charset="0"/>
              </a:rPr>
              <a:t>W</a:t>
            </a:r>
            <a:r>
              <a:rPr lang="en-US" b="0" i="0" dirty="0">
                <a:effectLst>
                  <a:outerShdw blurRad="38100" dist="38100" dir="2700000" algn="tl">
                    <a:srgbClr val="000000">
                      <a:alpha val="43137"/>
                    </a:srgbClr>
                  </a:outerShdw>
                </a:effectLst>
                <a:latin typeface="Arial Rounded MT Bold" panose="020F0704030504030204" pitchFamily="34" charset="0"/>
              </a:rPr>
              <a:t>rath  </a:t>
            </a:r>
            <a:endParaRPr lang="en-US" b="0" i="0" dirty="0">
              <a:effectLst>
                <a:outerShdw blurRad="38100" dist="38100" dir="2700000" algn="tl">
                  <a:srgbClr val="000000">
                    <a:alpha val="43137"/>
                  </a:srgbClr>
                </a:outerShdw>
              </a:effectLst>
              <a:latin typeface="Arial Rounded MT Bold" panose="020F0704030504030204" pitchFamily="34" charset="0"/>
            </a:endParaRPr>
          </a:p>
          <a:p>
            <a:pPr>
              <a:lnSpc>
                <a:spcPct val="100000"/>
              </a:lnSpc>
              <a:spcBef>
                <a:spcPts val="0"/>
              </a:spcBef>
            </a:pPr>
            <a:r>
              <a:rPr lang="en-US" b="0" i="0" dirty="0">
                <a:effectLst>
                  <a:outerShdw blurRad="38100" dist="38100" dir="2700000" algn="tl">
                    <a:srgbClr val="000000">
                      <a:alpha val="43137"/>
                    </a:srgbClr>
                  </a:outerShdw>
                </a:effectLst>
                <a:latin typeface="Arial Rounded MT Bold" panose="020F0704030504030204" pitchFamily="34" charset="0"/>
              </a:rPr>
              <a:t>Romans 12:19, </a:t>
            </a:r>
            <a:r>
              <a:rPr lang="en-US" b="0" i="1" dirty="0">
                <a:effectLst>
                  <a:outerShdw blurRad="38100" dist="38100" dir="2700000" algn="tl">
                    <a:srgbClr val="000000">
                      <a:alpha val="43137"/>
                    </a:srgbClr>
                  </a:outerShdw>
                </a:effectLst>
                <a:latin typeface="Arial Rounded MT Bold" panose="020F0704030504030204" pitchFamily="34" charset="0"/>
              </a:rPr>
              <a:t>“Beloved, never avenge yourselves, but leave it to the wrath of God, for it is written, ‘Vengeance is mine, I will repay, says the Lord.’”</a:t>
            </a:r>
            <a:endParaRPr lang="en-US" b="0" i="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buNone/>
            </a:pPr>
            <a:endParaRPr lang="en-US" sz="3200" dirty="0">
              <a:effectLst>
                <a:outerShdw blurRad="38100" dist="38100" dir="2700000" algn="tl">
                  <a:srgbClr val="000000">
                    <a:alpha val="43137"/>
                  </a:srgbClr>
                </a:outerShdw>
              </a:effectLst>
              <a:latin typeface="Arial Rounded MT Bold" panose="020F0704030504030204" pitchFamily="34" charset="0"/>
            </a:endParaRPr>
          </a:p>
        </p:txBody>
      </p:sp>
      <p:pic>
        <p:nvPicPr>
          <p:cNvPr id="3074" name="Picture 2" descr="Ephesians 4:29 - Bible verse (KJV) - DailyVerses.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06286"/>
            <a:ext cx="12192000" cy="53120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3250">
        <p:wheel spokes="1"/>
      </p:transition>
    </mc:Choice>
    <mc:Fallback>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500"/>
                                        <p:tgtEl>
                                          <p:spTgt spid="3">
                                            <p:txEl>
                                              <p:pRg st="0" end="0"/>
                                            </p:txEl>
                                          </p:spTgt>
                                        </p:tgtEl>
                                      </p:cBhvr>
                                    </p:animEffect>
                                  </p:childTnLst>
                                </p:cTn>
                              </p:par>
                            </p:childTnLst>
                          </p:cTn>
                        </p:par>
                        <p:par>
                          <p:cTn id="11" fill="hold">
                            <p:stCondLst>
                              <p:cond delay="500"/>
                            </p:stCondLst>
                            <p:childTnLst>
                              <p:par>
                                <p:cTn id="12" presetID="16" presetClass="entr" presetSubtype="21"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arn(inVertical)">
                                      <p:cBhvr>
                                        <p:cTn id="14" dur="500"/>
                                        <p:tgtEl>
                                          <p:spTgt spid="3">
                                            <p:txEl>
                                              <p:pRg st="1" end="1"/>
                                            </p:txEl>
                                          </p:spTgt>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500"/>
                                        <p:tgtEl>
                                          <p:spTgt spid="3">
                                            <p:txEl>
                                              <p:pRg st="2" end="2"/>
                                            </p:txEl>
                                          </p:spTgt>
                                        </p:tgtEl>
                                      </p:cBhvr>
                                    </p:animEffect>
                                  </p:childTnLst>
                                </p:cTn>
                              </p:par>
                            </p:childTnLst>
                          </p:cTn>
                        </p:par>
                        <p:par>
                          <p:cTn id="19" fill="hold">
                            <p:stCondLst>
                              <p:cond delay="1500"/>
                            </p:stCondLst>
                            <p:childTnLst>
                              <p:par>
                                <p:cTn id="20" presetID="16" presetClass="entr" presetSubtype="21"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3074"/>
                                        </p:tgtEl>
                                        <p:attrNameLst>
                                          <p:attrName>style.visibility</p:attrName>
                                        </p:attrNameLst>
                                      </p:cBhvr>
                                      <p:to>
                                        <p:strVal val="visible"/>
                                      </p:to>
                                    </p:set>
                                    <p:animEffect transition="in" filter="wheel(1)">
                                      <p:cBhvr>
                                        <p:cTn id="2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6685</Words>
  <Application>WPS Presentation</Application>
  <PresentationFormat>Widescreen</PresentationFormat>
  <Paragraphs>122</Paragraphs>
  <Slides>16</Slides>
  <Notes>1</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16</vt:i4>
      </vt:variant>
    </vt:vector>
  </HeadingPairs>
  <TitlesOfParts>
    <vt:vector size="33" baseType="lpstr">
      <vt:lpstr>Arial</vt:lpstr>
      <vt:lpstr>SimSun</vt:lpstr>
      <vt:lpstr>Wingdings</vt:lpstr>
      <vt:lpstr>Arial Rounded MT Bold</vt:lpstr>
      <vt:lpstr>Arial Unicode MS</vt:lpstr>
      <vt:lpstr>Courier New</vt:lpstr>
      <vt:lpstr>Cambria</vt:lpstr>
      <vt:lpstr>Times New Roman</vt:lpstr>
      <vt:lpstr>Segoe UI</vt:lpstr>
      <vt:lpstr>Calibri</vt:lpstr>
      <vt:lpstr>Verdana</vt:lpstr>
      <vt:lpstr>Amasis MT Pro Black</vt:lpstr>
      <vt:lpstr>Lapsus Pro (theguybrush.com)</vt:lpstr>
      <vt:lpstr>Microsoft YaHei</vt:lpstr>
      <vt:lpstr>Arial Unicode MS</vt:lpstr>
      <vt:lpstr>Calibri Light</vt:lpstr>
      <vt:lpstr>Office Theme</vt:lpstr>
      <vt:lpstr>Somebody’s Feet Stink!</vt:lpstr>
      <vt:lpstr>Somebody’s Feet was Stinking</vt:lpstr>
      <vt:lpstr>Towel “Ultimate Lesson”</vt:lpstr>
      <vt:lpstr>PowerPoint 演示文稿</vt:lpstr>
      <vt:lpstr>Towel “Ultimate Lesson”</vt:lpstr>
      <vt:lpstr>Towel “Ultimate Lesson”</vt:lpstr>
      <vt:lpstr>Stepped in “Pride”</vt:lpstr>
      <vt:lpstr>Stepped in “Anger”</vt:lpstr>
      <vt:lpstr>PowerPoint 演示文稿</vt:lpstr>
      <vt:lpstr>PowerPoint 演示文稿</vt:lpstr>
      <vt:lpstr>Somebodies-feet-stink_ whats-that-smell?</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Somebodies feet stink! Or stepped in what?</dc:title>
  <dc:creator>Microsoft account</dc:creator>
  <cp:lastModifiedBy>edwar</cp:lastModifiedBy>
  <cp:revision>214</cp:revision>
  <cp:lastPrinted>2015-04-30T17:48:00Z</cp:lastPrinted>
  <dcterms:created xsi:type="dcterms:W3CDTF">2015-04-26T13:52:00Z</dcterms:created>
  <dcterms:modified xsi:type="dcterms:W3CDTF">2023-07-02T20:35:42Z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39A9A9B225DD4557891D64695A79745D</vt:lpwstr>
  </property>
  <property fmtid="{D5CDD505-2E9C-101B-9397-08002B2CF9AE}" pid="3" name="KSOProductBuildVer">
    <vt:lpwstr>1033-11.2.0.11537</vt:lpwstr>
  </property>
</Properties>
</file>