
<file path=[Content_Types].xml><?xml version="1.0" encoding="utf-8"?>
<Types xmlns="http://schemas.openxmlformats.org/package/2006/content-types">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280" r:id="rId3"/>
    <p:sldId id="256" r:id="rId4"/>
    <p:sldId id="265" r:id="rId5"/>
    <p:sldId id="260" r:id="rId6"/>
    <p:sldId id="670" r:id="rId7"/>
    <p:sldId id="285" r:id="rId8"/>
    <p:sldId id="287" r:id="rId9"/>
    <p:sldId id="258" r:id="rId10"/>
    <p:sldId id="711" r:id="rId11"/>
    <p:sldId id="266" r:id="rId12"/>
    <p:sldId id="267" r:id="rId13"/>
    <p:sldId id="268" r:id="rId14"/>
    <p:sldId id="269" r:id="rId15"/>
    <p:sldId id="272" r:id="rId16"/>
    <p:sldId id="278" r:id="rId17"/>
    <p:sldId id="277" r:id="rId18"/>
    <p:sldId id="284" r:id="rId19"/>
    <p:sldId id="666" r:id="rId20"/>
    <p:sldId id="664" r:id="rId21"/>
    <p:sldId id="663" r:id="rId22"/>
    <p:sldId id="669" r:id="rId23"/>
    <p:sldId id="292" r:id="rId24"/>
    <p:sldId id="667" r:id="rId25"/>
    <p:sldId id="668" r:id="rId26"/>
    <p:sldId id="290" r:id="rId27"/>
    <p:sldId id="289" r:id="rId28"/>
    <p:sldId id="279" r:id="rId29"/>
    <p:sldId id="288" r:id="rId30"/>
    <p:sldId id="270" r:id="rId31"/>
    <p:sldId id="281" r:id="rId32"/>
    <p:sldId id="282" r:id="rId33"/>
    <p:sldId id="275" r:id="rId34"/>
    <p:sldId id="276" r:id="rId35"/>
    <p:sldId id="274" r:id="rId36"/>
    <p:sldId id="259" r:id="rId37"/>
    <p:sldId id="271" r:id="rId38"/>
    <p:sldId id="273" r:id="rId39"/>
    <p:sldId id="264" r:id="rId40"/>
    <p:sldId id="263" r:id="rId41"/>
    <p:sldId id="261" r:id="rId42"/>
    <p:sldId id="262" r:id="rId43"/>
  </p:sldIdLst>
  <p:sldSz cx="12192000" cy="6858000"/>
  <p:notesSz cx="7086600" cy="90246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9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788" y="0"/>
            <a:ext cx="3070225" cy="452438"/>
          </a:xfrm>
          <a:prstGeom prst="rect">
            <a:avLst/>
          </a:prstGeom>
        </p:spPr>
        <p:txBody>
          <a:bodyPr vert="horz" lIns="91440" tIns="45720" rIns="91440" bIns="45720" rtlCol="0"/>
          <a:lstStyle>
            <a:lvl1pPr algn="r">
              <a:defRPr sz="1200"/>
            </a:lvl1pPr>
          </a:lstStyle>
          <a:p>
            <a:fld id="{51F00EB1-F793-454C-B4FE-3715C3EE0F75}" type="datetimeFigureOut">
              <a:rPr lang="en-US" smtClean="0"/>
            </a:fld>
            <a:endParaRPr lang="en-US" dirty="0"/>
          </a:p>
        </p:txBody>
      </p:sp>
      <p:sp>
        <p:nvSpPr>
          <p:cNvPr id="4" name="Footer Placeholder 3"/>
          <p:cNvSpPr>
            <a:spLocks noGrp="1"/>
          </p:cNvSpPr>
          <p:nvPr>
            <p:ph type="ftr" sz="quarter" idx="2"/>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788" y="8572500"/>
            <a:ext cx="3070225" cy="452438"/>
          </a:xfrm>
          <a:prstGeom prst="rect">
            <a:avLst/>
          </a:prstGeom>
        </p:spPr>
        <p:txBody>
          <a:bodyPr vert="horz" lIns="91440" tIns="45720" rIns="91440" bIns="45720" rtlCol="0" anchor="b"/>
          <a:lstStyle>
            <a:lvl1pPr algn="r">
              <a:defRPr sz="1200"/>
            </a:lvl1pPr>
          </a:lstStyle>
          <a:p>
            <a:fld id="{9EEFD8FD-E125-470E-AD6F-3CFC75078D4B}"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7CCBB4CB-355D-453C-9A99-C39A4420F843}" type="datetimeFigureOut">
              <a:rPr lang="en-US" smtClean="0"/>
            </a:fld>
            <a:endParaRPr lang="en-US"/>
          </a:p>
        </p:txBody>
      </p:sp>
      <p:sp>
        <p:nvSpPr>
          <p:cNvPr id="4" name="Slide Image Placeholder 3"/>
          <p:cNvSpPr>
            <a:spLocks noGrp="1" noRot="1" noChangeAspect="1"/>
          </p:cNvSpPr>
          <p:nvPr>
            <p:ph type="sldImg" idx="2"/>
          </p:nvPr>
        </p:nvSpPr>
        <p:spPr>
          <a:xfrm>
            <a:off x="836613" y="1128713"/>
            <a:ext cx="541337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D73CCE17-3DF1-46C8-983B-68D17B90ADB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EAF5B07-2B2D-405E-9CD4-5A307ECB060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EAF5B07-2B2D-405E-9CD4-5A307ECB0603}"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EAF5B07-2B2D-405E-9CD4-5A307ECB0603}"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F5B07-2B2D-405E-9CD4-5A307ECB0603}"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EAF5B07-2B2D-405E-9CD4-5A307ECB060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56AF4-7177-4A97-A5CC-4A14B73AF78F}"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F5B07-2B2D-405E-9CD4-5A307ECB0603}"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56AF4-7177-4A97-A5CC-4A14B73AF78F}"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GIF"/><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crossbooks.com/verse.asp?ref=Php+2"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GIF"/><Relationship Id="rId1"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biblegateway.com/passage/?search=Matthew%2020:20-21&amp;version=47" TargetMode="External"/><Relationship Id="rId1" Type="http://schemas.openxmlformats.org/officeDocument/2006/relationships/hyperlink" Target="http://www.biblegateway.com/passage/?search=Mark%2010:35-37&amp;version=4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2.GIF"/><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369" y="365125"/>
            <a:ext cx="5627914" cy="1325563"/>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Anger</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38200" y="1825625"/>
            <a:ext cx="10515600" cy="4667250"/>
          </a:xfrm>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Strife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“quarrelsome”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buNone/>
            </a:pP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Test of Quarrelsome Spirit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First Instinct is to Criticize.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Last Instinct is to Encourage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You Find Fault in Everything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Becomes a Critical Spirit</a:t>
            </a:r>
            <a:br>
              <a:rPr lang="en-US" sz="3200" dirty="0">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5"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36428" y="2264229"/>
            <a:ext cx="3755571"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7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2000"/>
                                        <p:tgtEl>
                                          <p:spTgt spid="3">
                                            <p:txEl>
                                              <p:pRg st="2" end="2"/>
                                            </p:txEl>
                                          </p:spTgt>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2000"/>
                                        <p:tgtEl>
                                          <p:spTgt spid="3">
                                            <p:txEl>
                                              <p:pRg st="3" end="3"/>
                                            </p:txEl>
                                          </p:spTgt>
                                        </p:tgtEl>
                                      </p:cBhvr>
                                    </p:animEffect>
                                  </p:childTnLst>
                                </p:cTn>
                              </p:par>
                            </p:childTnLst>
                          </p:cTn>
                        </p:par>
                        <p:par>
                          <p:cTn id="17" fill="hold">
                            <p:stCondLst>
                              <p:cond delay="4000"/>
                            </p:stCondLst>
                            <p:childTnLst>
                              <p:par>
                                <p:cTn id="18" presetID="16" presetClass="entr" presetSubtype="21"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2000"/>
                                        <p:tgtEl>
                                          <p:spTgt spid="3">
                                            <p:txEl>
                                              <p:pRg st="4" end="4"/>
                                            </p:txEl>
                                          </p:spTgt>
                                        </p:tgtEl>
                                      </p:cBhvr>
                                    </p:animEffect>
                                  </p:childTnLst>
                                </p:cTn>
                              </p:par>
                            </p:childTnLst>
                          </p:cTn>
                        </p:par>
                        <p:par>
                          <p:cTn id="21" fill="hold">
                            <p:stCondLst>
                              <p:cond delay="6000"/>
                            </p:stCondLst>
                            <p:childTnLst>
                              <p:par>
                                <p:cTn id="22" presetID="16" presetClass="entr" presetSubtype="21" fill="hold" grpId="0"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2000"/>
                                        <p:tgtEl>
                                          <p:spTgt spid="3">
                                            <p:txEl>
                                              <p:pRg st="5" end="5"/>
                                            </p:txEl>
                                          </p:spTgt>
                                        </p:tgtEl>
                                      </p:cBhvr>
                                    </p:animEffect>
                                  </p:childTnLst>
                                </p:cTn>
                              </p:par>
                            </p:childTnLst>
                          </p:cTn>
                        </p:par>
                        <p:par>
                          <p:cTn id="25" fill="hold">
                            <p:stCondLst>
                              <p:cond delay="8000"/>
                            </p:stCondLst>
                            <p:childTnLst>
                              <p:par>
                                <p:cTn id="26" presetID="16" presetClass="entr" presetSubtype="21"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225"/>
            <a:ext cx="6705600"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Bitterness</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81615" y="1571624"/>
            <a:ext cx="9961842" cy="5132400"/>
          </a:xfrm>
        </p:spPr>
        <p:txBody>
          <a:bodyPr>
            <a:noAutofit/>
          </a:bodyPr>
          <a:lstStyle/>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Bitterness –Strife =</a:t>
            </a:r>
            <a:r>
              <a:rPr lang="en-US" sz="3200" i="1" dirty="0">
                <a:effectLst>
                  <a:outerShdw blurRad="38100" dist="38100" dir="2700000" algn="tl">
                    <a:srgbClr val="000000">
                      <a:alpha val="43137"/>
                    </a:srgbClr>
                  </a:outerShdw>
                </a:effectLst>
                <a:latin typeface="Arial Rounded MT Bold" panose="020F0704030504030204" pitchFamily="34" charset="0"/>
              </a:rPr>
              <a:t> fond of strife</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Continual Strife Leads to Bitterness</a:t>
            </a:r>
            <a:endParaRPr lang="en-US" sz="3200" i="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Bitterness</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Anger Stretched Out</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Seems that The Disciples…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…Constantly Argued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…Bitterness Would Be a Problem</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Even After Resurrection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…When Jesus was Telling how Peter Will Die…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About John?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5"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29800" y="2264229"/>
            <a:ext cx="2362199"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2000"/>
                                        <p:tgtEl>
                                          <p:spTgt spid="3">
                                            <p:txEl>
                                              <p:pRg st="1" end="1"/>
                                            </p:txEl>
                                          </p:spTgt>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2000"/>
                                        <p:tgtEl>
                                          <p:spTgt spid="3">
                                            <p:txEl>
                                              <p:pRg st="3" end="3"/>
                                            </p:txEl>
                                          </p:spTgt>
                                        </p:tgtEl>
                                      </p:cBhvr>
                                    </p:animEffect>
                                  </p:childTnLst>
                                </p:cTn>
                              </p:par>
                            </p:childTnLst>
                          </p:cTn>
                        </p:par>
                        <p:par>
                          <p:cTn id="21" fill="hold">
                            <p:stCondLst>
                              <p:cond delay="2000"/>
                            </p:stCondLst>
                            <p:childTnLst>
                              <p:par>
                                <p:cTn id="22" presetID="4"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2000"/>
                                        <p:tgtEl>
                                          <p:spTgt spid="3">
                                            <p:txEl>
                                              <p:pRg st="4" end="4"/>
                                            </p:txEl>
                                          </p:spTgt>
                                        </p:tgtEl>
                                      </p:cBhvr>
                                    </p:animEffect>
                                  </p:childTnLst>
                                </p:cTn>
                              </p:par>
                            </p:childTnLst>
                          </p:cTn>
                        </p:par>
                        <p:par>
                          <p:cTn id="25" fill="hold">
                            <p:stCondLst>
                              <p:cond delay="4000"/>
                            </p:stCondLst>
                            <p:childTnLst>
                              <p:par>
                                <p:cTn id="26" presetID="4" presetClass="entr" presetSubtype="16"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2000"/>
                                        <p:tgtEl>
                                          <p:spTgt spid="3">
                                            <p:txEl>
                                              <p:pRg st="6" end="6"/>
                                            </p:txEl>
                                          </p:spTgt>
                                        </p:tgtEl>
                                      </p:cBhvr>
                                    </p:animEffect>
                                  </p:childTnLst>
                                </p:cTn>
                              </p:par>
                            </p:childTnLst>
                          </p:cTn>
                        </p:par>
                        <p:par>
                          <p:cTn id="34" fill="hold">
                            <p:stCondLst>
                              <p:cond delay="2000"/>
                            </p:stCondLst>
                            <p:childTnLst>
                              <p:par>
                                <p:cTn id="35" presetID="4" presetClass="entr" presetSubtype="16"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2000"/>
                                        <p:tgtEl>
                                          <p:spTgt spid="3">
                                            <p:txEl>
                                              <p:pRg st="7" end="7"/>
                                            </p:txEl>
                                          </p:spTgt>
                                        </p:tgtEl>
                                      </p:cBhvr>
                                    </p:animEffect>
                                  </p:childTnLst>
                                </p:cTn>
                              </p:par>
                            </p:childTnLst>
                          </p:cTn>
                        </p:par>
                        <p:par>
                          <p:cTn id="38" fill="hold">
                            <p:stCondLst>
                              <p:cond delay="4000"/>
                            </p:stCondLst>
                            <p:childTnLst>
                              <p:par>
                                <p:cTn id="39" presetID="4" presetClass="entr" presetSubtype="16"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ox(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36428" y="2264229"/>
            <a:ext cx="3755571"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27514" y="111125"/>
            <a:ext cx="7064829"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Stepped in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Selfishness</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54000" y="1385404"/>
            <a:ext cx="11137900" cy="5472596"/>
          </a:xfrm>
          <a:solidFill>
            <a:schemeClr val="bg1">
              <a:alpha val="70000"/>
            </a:schemeClr>
          </a:solidFill>
        </p:spPr>
        <p:txBody>
          <a:bodyPr>
            <a:normAutofit fontScale="85000" lnSpcReduction="20000"/>
          </a:bodyPr>
          <a:lstStyle/>
          <a:p>
            <a:pPr marL="0" indent="0">
              <a:lnSpc>
                <a:spcPct val="120000"/>
              </a:lnSpc>
              <a:buNone/>
            </a:pPr>
            <a:r>
              <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Selfish – </a:t>
            </a:r>
            <a:r>
              <a:rPr lang="en-US" sz="3300"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“Me First!”  </a:t>
            </a:r>
            <a:r>
              <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Common Thread with All Above</a:t>
            </a:r>
            <a:endPar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3100" dirty="0">
                <a:effectLst>
                  <a:outerShdw blurRad="38100" dist="38100" dir="2700000" algn="tl">
                    <a:srgbClr val="000000">
                      <a:alpha val="43137"/>
                    </a:srgbClr>
                  </a:outerShdw>
                </a:effectLst>
              </a:rPr>
              <a:t>Then the mother of Zebedee's children came up to Him with her sons and, kneeling, worshiped Him and asked a favor of Him.</a:t>
            </a:r>
            <a:endParaRPr lang="en-US" sz="3100" dirty="0">
              <a:effectLst>
                <a:outerShdw blurRad="38100" dist="38100" dir="2700000" algn="tl">
                  <a:srgbClr val="000000">
                    <a:alpha val="43137"/>
                  </a:srgbClr>
                </a:outerShdw>
              </a:effectLst>
            </a:endParaRPr>
          </a:p>
          <a:p>
            <a:r>
              <a:rPr lang="en-US" sz="3100" baseline="30000" dirty="0">
                <a:effectLst>
                  <a:outerShdw blurRad="38100" dist="38100" dir="2700000" algn="tl">
                    <a:srgbClr val="000000">
                      <a:alpha val="43137"/>
                    </a:srgbClr>
                  </a:outerShdw>
                </a:effectLst>
              </a:rPr>
              <a:t>21 </a:t>
            </a:r>
            <a:r>
              <a:rPr lang="en-US" sz="3100" dirty="0">
                <a:effectLst>
                  <a:outerShdw blurRad="38100" dist="38100" dir="2700000" algn="tl">
                    <a:srgbClr val="000000">
                      <a:alpha val="43137"/>
                    </a:srgbClr>
                  </a:outerShdw>
                </a:effectLst>
              </a:rPr>
              <a:t> And He asked her, What do you wish? She answered Him, Give orders that these two sons of mine may sit, one at Your right hand and one at Your left in Your kingdom. </a:t>
            </a:r>
            <a:endParaRPr lang="en-US" sz="3100" dirty="0">
              <a:effectLst>
                <a:outerShdw blurRad="38100" dist="38100" dir="2700000" algn="tl">
                  <a:srgbClr val="000000">
                    <a:alpha val="43137"/>
                  </a:srgbClr>
                </a:outerShdw>
              </a:effectLst>
            </a:endParaRPr>
          </a:p>
          <a:p>
            <a:r>
              <a:rPr lang="en-US" sz="3100" baseline="30000" dirty="0">
                <a:effectLst>
                  <a:outerShdw blurRad="38100" dist="38100" dir="2700000" algn="tl">
                    <a:srgbClr val="000000">
                      <a:alpha val="43137"/>
                    </a:srgbClr>
                  </a:outerShdw>
                </a:effectLst>
              </a:rPr>
              <a:t>22 </a:t>
            </a:r>
            <a:r>
              <a:rPr lang="en-US" sz="3100" dirty="0">
                <a:effectLst>
                  <a:outerShdw blurRad="38100" dist="38100" dir="2700000" algn="tl">
                    <a:srgbClr val="000000">
                      <a:alpha val="43137"/>
                    </a:srgbClr>
                  </a:outerShdw>
                </a:effectLst>
              </a:rPr>
              <a:t> But Jesus replied, You do not realize what you are asking. Are you able to drink the cup that I am about to drink </a:t>
            </a:r>
            <a:r>
              <a:rPr lang="en-US" sz="3100" i="1" dirty="0">
                <a:effectLst>
                  <a:outerShdw blurRad="38100" dist="38100" dir="2700000" algn="tl">
                    <a:srgbClr val="000000">
                      <a:alpha val="43137"/>
                    </a:srgbClr>
                  </a:outerShdw>
                </a:effectLst>
              </a:rPr>
              <a:t>and to be baptized with the baptism with which I am baptized</a:t>
            </a:r>
            <a:r>
              <a:rPr lang="en-US" sz="3100" dirty="0">
                <a:effectLst>
                  <a:outerShdw blurRad="38100" dist="38100" dir="2700000" algn="tl">
                    <a:srgbClr val="000000">
                      <a:alpha val="43137"/>
                    </a:srgbClr>
                  </a:outerShdw>
                </a:effectLst>
              </a:rPr>
              <a:t> ? They answered, We are able. </a:t>
            </a:r>
            <a:endParaRPr lang="en-US" sz="3100" dirty="0">
              <a:effectLst>
                <a:outerShdw blurRad="38100" dist="38100" dir="2700000" algn="tl">
                  <a:srgbClr val="000000">
                    <a:alpha val="43137"/>
                  </a:srgbClr>
                </a:outerShdw>
              </a:effectLst>
            </a:endParaRPr>
          </a:p>
          <a:p>
            <a:r>
              <a:rPr lang="en-US" sz="3100" baseline="30000" dirty="0">
                <a:effectLst>
                  <a:outerShdw blurRad="38100" dist="38100" dir="2700000" algn="tl">
                    <a:srgbClr val="000000">
                      <a:alpha val="43137"/>
                    </a:srgbClr>
                  </a:outerShdw>
                </a:effectLst>
              </a:rPr>
              <a:t>23 </a:t>
            </a:r>
            <a:r>
              <a:rPr lang="en-US" sz="3100" dirty="0">
                <a:effectLst>
                  <a:outerShdw blurRad="38100" dist="38100" dir="2700000" algn="tl">
                    <a:srgbClr val="000000">
                      <a:alpha val="43137"/>
                    </a:srgbClr>
                  </a:outerShdw>
                </a:effectLst>
              </a:rPr>
              <a:t> He said to them, You will drink My cup, but seats at My right hand and at My left are not Mine to give, but they are for those for whom they have been ordained </a:t>
            </a:r>
            <a:r>
              <a:rPr lang="en-US" sz="3100" i="1" dirty="0">
                <a:effectLst>
                  <a:outerShdw blurRad="38100" dist="38100" dir="2700000" algn="tl">
                    <a:srgbClr val="000000">
                      <a:alpha val="43137"/>
                    </a:srgbClr>
                  </a:outerShdw>
                </a:effectLst>
              </a:rPr>
              <a:t>and</a:t>
            </a:r>
            <a:r>
              <a:rPr lang="en-US" sz="3100" dirty="0">
                <a:effectLst>
                  <a:outerShdw blurRad="38100" dist="38100" dir="2700000" algn="tl">
                    <a:srgbClr val="000000">
                      <a:alpha val="43137"/>
                    </a:srgbClr>
                  </a:outerShdw>
                </a:effectLst>
              </a:rPr>
              <a:t> prepared by My Father. </a:t>
            </a:r>
            <a:endParaRPr lang="en-US" sz="3100" dirty="0">
              <a:effectLst>
                <a:outerShdw blurRad="38100" dist="38100" dir="2700000" algn="tl">
                  <a:srgbClr val="000000">
                    <a:alpha val="43137"/>
                  </a:srgbClr>
                </a:outerShdw>
              </a:effectLst>
            </a:endParaRPr>
          </a:p>
          <a:p>
            <a:r>
              <a:rPr lang="en-US" sz="3100" baseline="30000" dirty="0">
                <a:effectLst>
                  <a:outerShdw blurRad="38100" dist="38100" dir="2700000" algn="tl">
                    <a:srgbClr val="000000">
                      <a:alpha val="43137"/>
                    </a:srgbClr>
                  </a:outerShdw>
                </a:effectLst>
              </a:rPr>
              <a:t>24 </a:t>
            </a:r>
            <a:r>
              <a:rPr lang="en-US" sz="3100" dirty="0">
                <a:effectLst>
                  <a:outerShdw blurRad="38100" dist="38100" dir="2700000" algn="tl">
                    <a:srgbClr val="000000">
                      <a:alpha val="43137"/>
                    </a:srgbClr>
                  </a:outerShdw>
                </a:effectLst>
              </a:rPr>
              <a:t> But when the ten [other disciples] heard this, they were </a:t>
            </a:r>
            <a:r>
              <a:rPr lang="en-US" sz="3100" b="1" u="sng" dirty="0">
                <a:effectLst>
                  <a:outerShdw blurRad="38100" dist="38100" dir="2700000" algn="tl">
                    <a:srgbClr val="000000">
                      <a:alpha val="43137"/>
                    </a:srgbClr>
                  </a:outerShdw>
                </a:effectLst>
              </a:rPr>
              <a:t>indignant</a:t>
            </a:r>
            <a:r>
              <a:rPr lang="en-US" sz="3100" dirty="0">
                <a:effectLst>
                  <a:outerShdw blurRad="38100" dist="38100" dir="2700000" algn="tl">
                    <a:srgbClr val="000000">
                      <a:alpha val="43137"/>
                    </a:srgbClr>
                  </a:outerShdw>
                </a:effectLst>
              </a:rPr>
              <a:t> at the two brothers. Matt 20:22-24</a:t>
            </a:r>
            <a:endParaRPr lang="en-US" sz="3100" dirty="0">
              <a:effectLst>
                <a:outerShdw blurRad="38100" dist="38100" dir="2700000" algn="tl">
                  <a:srgbClr val="000000">
                    <a:alpha val="43137"/>
                  </a:srgbClr>
                </a:outerShdw>
              </a:effectLst>
            </a:endParaRPr>
          </a:p>
          <a:p>
            <a:pPr marL="0" indent="0">
              <a:buNone/>
            </a:pPr>
            <a:r>
              <a:rPr lang="en-US" sz="3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Indignant=</a:t>
            </a:r>
            <a:r>
              <a:rPr lang="en-US" sz="33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a:t>
            </a:r>
            <a:r>
              <a:rPr lang="en-US" sz="3300"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be greatly afflicted</a:t>
            </a:r>
            <a:r>
              <a:rPr lang="en-US" sz="33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be much (sore) displeased, bitter</a:t>
            </a:r>
            <a:endParaRPr lang="en-US" sz="33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365125"/>
            <a:ext cx="7380514" cy="1325563"/>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“Callousness”</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38200" y="1825624"/>
            <a:ext cx="9231086" cy="4878399"/>
          </a:xfrm>
        </p:spPr>
        <p:txBody>
          <a:bodyPr>
            <a:normAutofit lnSpcReduction="10000"/>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All of the Above Led to a Severe Case of…</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…Callousness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Jesus Had…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Informed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Forewarned</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But Their Callousness Blinded Them to…</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He was Saying!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Too Calloused to Actually Sense…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 Actual Need of the Hour</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5"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14114" y="2264229"/>
            <a:ext cx="2677885"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childTnLst>
                          </p:cTn>
                        </p:par>
                        <p:par>
                          <p:cTn id="34" fill="hold">
                            <p:stCondLst>
                              <p:cond delay="4000"/>
                            </p:stCondLst>
                            <p:childTnLst>
                              <p:par>
                                <p:cTn id="35" presetID="6" presetClass="entr" presetSubtype="16" fill="hold" grpId="0" nodeType="afterEffect">
                                  <p:stCondLst>
                                    <p:cond delay="100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par>
                          <p:cTn id="38" fill="hold">
                            <p:stCondLst>
                              <p:cond delay="7000"/>
                            </p:stCondLst>
                            <p:childTnLst>
                              <p:par>
                                <p:cTn id="39" presetID="6" presetClass="entr" presetSubtype="16"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ircle(in)">
                                      <p:cBhvr>
                                        <p:cTn id="4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286" y="365125"/>
            <a:ext cx="7380514" cy="1325563"/>
          </a:xfrm>
        </p:spPr>
        <p:txBody>
          <a:bodyPr>
            <a:normAutofit/>
          </a:bodyPr>
          <a:lstStyle/>
          <a:p>
            <a:r>
              <a:rPr lang="en-US" sz="4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Stepped in What?</a:t>
            </a:r>
            <a:endParaRPr lang="en-US" sz="4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215154" y="1825625"/>
            <a:ext cx="8907400" cy="4531632"/>
          </a:xfrm>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They Were So Caught Up in Themselves..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…That They Never Even Realized Until</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Garden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Trial</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Scourging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2">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Cross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Jesus Needed Their Support…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…They Ran!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buFont typeface="Courier New" panose="02070309020205020404" pitchFamily="49" charset="0"/>
              <a:buChar char="o"/>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13371" y="2264229"/>
            <a:ext cx="3178628" cy="446722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000">
        <p14:shred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2000"/>
                                        <p:tgtEl>
                                          <p:spTgt spid="6">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out)">
                                      <p:cBhvr>
                                        <p:cTn id="11" dur="2000"/>
                                        <p:tgtEl>
                                          <p:spTgt spid="6">
                                            <p:txEl>
                                              <p:pRg st="1" end="1"/>
                                            </p:txEl>
                                          </p:spTgt>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out)">
                                      <p:cBhvr>
                                        <p:cTn id="15" dur="2000"/>
                                        <p:tgtEl>
                                          <p:spTgt spid="6">
                                            <p:txEl>
                                              <p:pRg st="2" end="2"/>
                                            </p:txEl>
                                          </p:spTgt>
                                        </p:tgtEl>
                                      </p:cBhvr>
                                    </p:animEffect>
                                  </p:childTnLst>
                                </p:cTn>
                              </p:par>
                            </p:childTnLst>
                          </p:cTn>
                        </p:par>
                        <p:par>
                          <p:cTn id="16" fill="hold">
                            <p:stCondLst>
                              <p:cond delay="6000"/>
                            </p:stCondLst>
                            <p:childTnLst>
                              <p:par>
                                <p:cTn id="17" presetID="6" presetClass="entr" presetSubtype="32"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out)">
                                      <p:cBhvr>
                                        <p:cTn id="19" dur="2000"/>
                                        <p:tgtEl>
                                          <p:spTgt spid="6">
                                            <p:txEl>
                                              <p:pRg st="3" end="3"/>
                                            </p:txEl>
                                          </p:spTgt>
                                        </p:tgtEl>
                                      </p:cBhvr>
                                    </p:animEffect>
                                  </p:childTnLst>
                                </p:cTn>
                              </p:par>
                            </p:childTnLst>
                          </p:cTn>
                        </p:par>
                        <p:par>
                          <p:cTn id="20" fill="hold">
                            <p:stCondLst>
                              <p:cond delay="8000"/>
                            </p:stCondLst>
                            <p:childTnLst>
                              <p:par>
                                <p:cTn id="21" presetID="6" presetClass="entr" presetSubtype="32"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circle(out)">
                                      <p:cBhvr>
                                        <p:cTn id="23" dur="2000"/>
                                        <p:tgtEl>
                                          <p:spTgt spid="6">
                                            <p:txEl>
                                              <p:pRg st="4" end="4"/>
                                            </p:txEl>
                                          </p:spTgt>
                                        </p:tgtEl>
                                      </p:cBhvr>
                                    </p:animEffect>
                                  </p:childTnLst>
                                </p:cTn>
                              </p:par>
                            </p:childTnLst>
                          </p:cTn>
                        </p:par>
                        <p:par>
                          <p:cTn id="24" fill="hold">
                            <p:stCondLst>
                              <p:cond delay="10000"/>
                            </p:stCondLst>
                            <p:childTnLst>
                              <p:par>
                                <p:cTn id="25" presetID="6" presetClass="entr" presetSubtype="32"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circle(out)">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circle(out)">
                                      <p:cBhvr>
                                        <p:cTn id="32" dur="2000"/>
                                        <p:tgtEl>
                                          <p:spTgt spid="6">
                                            <p:txEl>
                                              <p:pRg st="6" end="6"/>
                                            </p:txEl>
                                          </p:spTgt>
                                        </p:tgtEl>
                                      </p:cBhvr>
                                    </p:animEffect>
                                  </p:childTnLst>
                                </p:cTn>
                              </p:par>
                            </p:childTnLst>
                          </p:cTn>
                        </p:par>
                        <p:par>
                          <p:cTn id="33" fill="hold">
                            <p:stCondLst>
                              <p:cond delay="2000"/>
                            </p:stCondLst>
                            <p:childTnLst>
                              <p:par>
                                <p:cTn id="34" presetID="6" presetClass="entr" presetSubtype="32" fill="hold" grpId="0" nodeType="after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circle(out)">
                                      <p:cBhvr>
                                        <p:cTn id="36"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0"/>
            <a:ext cx="10515600"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Phil 2:5-8 Steps to a Servant’s Heart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296517" y="1444486"/>
            <a:ext cx="6855397" cy="5274365"/>
          </a:xfrm>
        </p:spPr>
        <p:txBody>
          <a:bodyPr>
            <a:normAutofit/>
          </a:bodyPr>
          <a:lstStyle/>
          <a:p>
            <a:pPr marL="0" indent="0">
              <a:lnSpc>
                <a:spcPct val="100000"/>
              </a:lnSpc>
              <a:spcBef>
                <a:spcPts val="0"/>
              </a:spcBef>
              <a:spcAft>
                <a:spcPts val="12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Let this Attitude Be in You…</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0"/>
              </a:spcBef>
              <a:spcAft>
                <a:spcPts val="1200"/>
              </a:spcAft>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Moved Beyond Position…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(6)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gave up Divine Form</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(7)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gave up rights</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(7)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became a Man </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Gen 3:15</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(7)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became a servant</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(8)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obedient unto death</a:t>
            </a:r>
            <a:endPar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1200"/>
              </a:spcAft>
              <a:buFont typeface="Wingdings" panose="05000000000000000000" pitchFamily="2" charset="2"/>
              <a:buChar cha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(8) </a:t>
            </a:r>
            <a:r>
              <a:rPr lang="en-US" sz="32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died a terrible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7" name="Content Placeholder 3"/>
          <p:cNvPicPr>
            <a:picLocks noChangeAspect="1"/>
          </p:cNvPicPr>
          <p:nvPr/>
        </p:nvPicPr>
        <p:blipFill>
          <a:blip r:embed="rId1"/>
          <a:stretch>
            <a:fillRect/>
          </a:stretch>
        </p:blipFill>
        <p:spPr>
          <a:xfrm>
            <a:off x="9208393" y="2299255"/>
            <a:ext cx="2996033" cy="4552122"/>
          </a:xfrm>
          <a:prstGeom prst="rect">
            <a:avLst/>
          </a:prstGeom>
          <a:effectLst>
            <a:softEdge rad="3810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4093" y="2427514"/>
            <a:ext cx="3097907" cy="4430486"/>
          </a:xfrm>
          <a:prstGeom prst="rect">
            <a:avLst/>
          </a:prstGeom>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2750">
        <p14:ripple dir="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barn(inVertical)">
                                      <p:cBhvr>
                                        <p:cTn id="19" dur="500"/>
                                        <p:tgtEl>
                                          <p:spTgt spid="6">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par>
                          <p:cTn id="23" fill="hold">
                            <p:stCondLst>
                              <p:cond delay="500"/>
                            </p:stCondLst>
                            <p:childTnLst>
                              <p:par>
                                <p:cTn id="24" presetID="16" presetClass="entr" presetSubtype="37" fill="hold" grpId="0"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barn(outVertical)">
                                      <p:cBhvr>
                                        <p:cTn id="26" dur="500"/>
                                        <p:tgtEl>
                                          <p:spTgt spid="6">
                                            <p:txEl>
                                              <p:pRg st="3" end="3"/>
                                            </p:txEl>
                                          </p:spTgt>
                                        </p:tgtEl>
                                      </p:cBhvr>
                                    </p:animEffect>
                                  </p:childTnLst>
                                </p:cTn>
                              </p:par>
                            </p:childTnLst>
                          </p:cTn>
                        </p:par>
                        <p:par>
                          <p:cTn id="27" fill="hold">
                            <p:stCondLst>
                              <p:cond delay="1000"/>
                            </p:stCondLst>
                            <p:childTnLst>
                              <p:par>
                                <p:cTn id="28" presetID="16" presetClass="entr" presetSubtype="21" fill="hold" grpId="0"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arn(inVertical)">
                                      <p:cBhvr>
                                        <p:cTn id="30" dur="500"/>
                                        <p:tgtEl>
                                          <p:spTgt spid="6">
                                            <p:txEl>
                                              <p:pRg st="4" end="4"/>
                                            </p:txEl>
                                          </p:spTgt>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500"/>
                                        <p:tgtEl>
                                          <p:spTgt spid="6">
                                            <p:txEl>
                                              <p:pRg st="5" end="5"/>
                                            </p:txEl>
                                          </p:spTgt>
                                        </p:tgtEl>
                                      </p:cBhvr>
                                    </p:animEffect>
                                  </p:childTnLst>
                                </p:cTn>
                              </p:par>
                            </p:childTnLst>
                          </p:cTn>
                        </p:par>
                        <p:par>
                          <p:cTn id="35" fill="hold">
                            <p:stCondLst>
                              <p:cond delay="2000"/>
                            </p:stCondLst>
                            <p:childTnLst>
                              <p:par>
                                <p:cTn id="36" presetID="16" presetClass="entr" presetSubtype="21" fill="hold" grpId="0" nodeType="after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barn(inVertical)">
                                      <p:cBhvr>
                                        <p:cTn id="38" dur="500"/>
                                        <p:tgtEl>
                                          <p:spTgt spid="6">
                                            <p:txEl>
                                              <p:pRg st="6" end="6"/>
                                            </p:txEl>
                                          </p:spTgt>
                                        </p:tgtEl>
                                      </p:cBhvr>
                                    </p:animEffect>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3150"/>
            <a:ext cx="7086600"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Lessons from a Towel</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296517" y="1107028"/>
            <a:ext cx="8469798" cy="5707822"/>
          </a:xfrm>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Could Take Up the Towel Because…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gn="ctr">
              <a:lnSpc>
                <a:spcPct val="100000"/>
              </a:lnSpc>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was Secure in God -John 13:1-3</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gn="ct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Knew…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gn="ctr">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Why He Came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gn="ctr">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What He Had to Do</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gn="ctr">
              <a:lnSpc>
                <a:spcPct val="100000"/>
              </a:lnSpc>
              <a:spcBef>
                <a:spcPts val="600"/>
              </a:spcBef>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Where He was Going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gn="ctr">
              <a:lnSpc>
                <a:spcPct val="100000"/>
              </a:lnSpc>
              <a:spcBef>
                <a:spcPts val="1200"/>
              </a:spcBef>
              <a:buFont typeface="Wingdings" panose="05000000000000000000" pitchFamily="2" charset="2"/>
              <a:buChar char="q"/>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was Secure in the Towel</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Brings Joy –Happy  -John 13:12-17</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Brings Change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66315" y="2299255"/>
            <a:ext cx="3438112" cy="4552122"/>
          </a:xfrm>
          <a:prstGeom prst="rect">
            <a:avLst/>
          </a:prstGeom>
          <a:effectLst>
            <a:softEdge rad="38100"/>
          </a:effec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741" y="2327136"/>
            <a:ext cx="3425686" cy="4552121"/>
          </a:xfrm>
          <a:prstGeom prst="rect">
            <a:avLst/>
          </a:prstGeom>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arn(inVertical)">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arn(inVertical)">
                                      <p:cBhvr>
                                        <p:cTn id="16" dur="500"/>
                                        <p:tgtEl>
                                          <p:spTgt spid="6">
                                            <p:txEl>
                                              <p:pRg st="2" end="2"/>
                                            </p:tx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par>
                          <p:cTn id="25" fill="hold">
                            <p:stCondLst>
                              <p:cond delay="1500"/>
                            </p:stCondLst>
                            <p:childTnLst>
                              <p:par>
                                <p:cTn id="26" presetID="16" presetClass="entr" presetSubtype="21"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arn(inVertical)">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barn(inVertical)">
                                      <p:cBhvr>
                                        <p:cTn id="33" dur="500"/>
                                        <p:tgtEl>
                                          <p:spTgt spid="6">
                                            <p:txEl>
                                              <p:pRg st="6" end="6"/>
                                            </p:txEl>
                                          </p:spTgt>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arn(inVertical)">
                                      <p:cBhvr>
                                        <p:cTn id="37" dur="500"/>
                                        <p:tgtEl>
                                          <p:spTgt spid="6">
                                            <p:txEl>
                                              <p:pRg st="7" end="7"/>
                                            </p:txEl>
                                          </p:spTgt>
                                        </p:tgtEl>
                                      </p:cBhvr>
                                    </p:animEffect>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barn(inVertical)">
                                      <p:cBhvr>
                                        <p:cTn id="41" dur="500"/>
                                        <p:tgtEl>
                                          <p:spTgt spid="6">
                                            <p:txEl>
                                              <p:pRg st="8" end="8"/>
                                            </p:txEl>
                                          </p:spTgt>
                                        </p:tgtEl>
                                      </p:cBhvr>
                                    </p:animEffect>
                                  </p:childTnLst>
                                </p:cTn>
                              </p:par>
                              <p:par>
                                <p:cTn id="42" presetID="10" presetClass="exit" presetSubtype="0" fill="hold"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84570" y="1"/>
            <a:ext cx="4942116" cy="688974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714" y="92981"/>
            <a:ext cx="6063343" cy="1325563"/>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Towel Challenge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17713" y="1901825"/>
            <a:ext cx="6966857" cy="4591050"/>
          </a:xfrm>
        </p:spPr>
        <p:txBody>
          <a:bodyPr>
            <a:normAutofit/>
          </a:bodyPr>
          <a:lstStyle/>
          <a:p>
            <a:pPr marL="0"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Next Time You Are Caught In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Environment of Attitudes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or</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Attitude Has Gone Astray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Pull Out a Towel..</a:t>
            </a:r>
            <a:endParaRPr lang="en-US" sz="36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as Mask GIF - Weed Marijuana Smoking - Discover &amp; Share GIF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428" y="1219200"/>
            <a:ext cx="5943602" cy="5512254"/>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37759" y="-10886"/>
            <a:ext cx="6520542" cy="1143003"/>
          </a:xfrm>
          <a:solidFill>
            <a:schemeClr val="bg1">
              <a:lumMod val="85000"/>
              <a:alpha val="81000"/>
            </a:schemeClr>
          </a:solidFill>
        </p:spPr>
        <p:txBody>
          <a:bodyPr>
            <a:noAutofit/>
          </a:bodyPr>
          <a:lstStyle/>
          <a:p>
            <a:pPr marL="0" indent="0" algn="ctr">
              <a:lnSpc>
                <a:spcPct val="100000"/>
              </a:lnSpc>
              <a:buNone/>
            </a:pPr>
            <a:r>
              <a:rPr lang="en-US" b="1" i="0" dirty="0">
                <a:effectLst>
                  <a:outerShdw blurRad="38100" dist="38100" dir="2700000" algn="tl">
                    <a:srgbClr val="000000">
                      <a:alpha val="43137"/>
                    </a:srgbClr>
                  </a:outerShdw>
                </a:effectLst>
                <a:latin typeface="Arial Rounded MT Bold" panose="020F0704030504030204" pitchFamily="34" charset="0"/>
              </a:rPr>
              <a:t>We Have a Choice</a:t>
            </a:r>
            <a:endParaRPr lang="en-US" b="1" i="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Choose Wisely</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pic>
        <p:nvPicPr>
          <p:cNvPr id="1026" name="Picture 2" descr="Bible Verses That Show Why God's Not a Socia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3971" y="1219200"/>
            <a:ext cx="5878285" cy="55547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13" presetClass="entr" presetSubtype="16"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plus(in)">
                                      <p:cBhvr>
                                        <p:cTn id="15" dur="2000"/>
                                        <p:tgtEl>
                                          <p:spTgt spid="1026"/>
                                        </p:tgtEl>
                                      </p:cBhvr>
                                    </p:animEffect>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2540" y="1956228"/>
            <a:ext cx="3955311"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End of Part 2</a:t>
            </a:r>
            <a:endParaRPr lang="en-US" sz="4000" b="1" dirty="0">
              <a:effectLst>
                <a:outerShdw blurRad="38100" dist="38100" dir="2700000" algn="tl">
                  <a:srgbClr val="000000">
                    <a:alpha val="43137"/>
                  </a:srgbClr>
                </a:outerShdw>
              </a:effectLst>
            </a:endParaRPr>
          </a:p>
        </p:txBody>
      </p:sp>
      <p:sp>
        <p:nvSpPr>
          <p:cNvPr id="3" name="Text Box 2"/>
          <p:cNvSpPr txBox="1"/>
          <p:nvPr/>
        </p:nvSpPr>
        <p:spPr>
          <a:xfrm>
            <a:off x="4817745" y="3611880"/>
            <a:ext cx="1859915" cy="368300"/>
          </a:xfrm>
          <a:prstGeom prst="rect">
            <a:avLst/>
          </a:prstGeom>
          <a:noFill/>
        </p:spPr>
        <p:txBody>
          <a:bodyPr wrap="square" rtlCol="0">
            <a:spAutoFit/>
          </a:bodyPr>
          <a:p>
            <a:r>
              <a:rPr lang="en-US"/>
              <a:t>Notes follow</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506" y="340660"/>
            <a:ext cx="5683624" cy="2133600"/>
          </a:xfrm>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Somebody’s Feet Stink!</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3119718" y="5143968"/>
            <a:ext cx="6775396" cy="1655762"/>
          </a:xfrm>
        </p:spPr>
        <p:txBody>
          <a:bodyP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Stepped in What? –</a:t>
            </a:r>
            <a:r>
              <a:rPr lang="en-US" sz="4000" b="1" dirty="0" err="1">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pt2</a:t>
            </a:r>
            <a:endPar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John 13 –Luke 22</a:t>
            </a:r>
            <a:endParaRPr lang="en-US" sz="4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85647" y="340660"/>
            <a:ext cx="5791201" cy="4177552"/>
          </a:xfrm>
          <a:prstGeom prst="rect">
            <a:avLst/>
          </a:prstGeom>
        </p:spPr>
      </p:pic>
      <p:pic>
        <p:nvPicPr>
          <p:cNvPr id="6" name="Picture 2" descr="Gas Mask GIF - Weed Marijuana Smoking - Discover &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68" y="2618489"/>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outVertical)">
                                      <p:cBhvr>
                                        <p:cTn id="10" dur="500"/>
                                        <p:tgtEl>
                                          <p:spTgt spid="3">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39713" y="141288"/>
            <a:ext cx="11766550" cy="6716712"/>
          </a:xfrm>
        </p:spPr>
        <p:txBody>
          <a:bodyPr>
            <a:normAutofit lnSpcReduction="10000"/>
          </a:bodyPr>
          <a:lstStyle/>
          <a:p>
            <a:pPr marL="0" indent="0" rtl="0">
              <a:lnSpc>
                <a:spcPct val="120000"/>
              </a:lnSpc>
              <a:buNone/>
            </a:pPr>
            <a:r>
              <a:rPr lang="en-US" sz="2000" dirty="0">
                <a:effectLst>
                  <a:outerShdw blurRad="38100" dist="38100" dir="2700000" algn="tl">
                    <a:srgbClr val="000000">
                      <a:alpha val="43137"/>
                    </a:srgbClr>
                  </a:outerShdw>
                </a:effectLst>
              </a:rPr>
              <a:t>Attorney: Is your appearance here this morning pursuant to a deposition notice which I sent to your attorney?</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No, this is how I dress when I go to work.</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Attorney: Do you recall the time when you examined the body?</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The autopsy started around 8:30 PM</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Attorney: And Mr. Denton was dead at that time?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If not, he was by the time I finished.</a:t>
            </a:r>
            <a:endParaRPr lang="en-US" sz="2000" dirty="0">
              <a:effectLst>
                <a:outerShdw blurRad="38100" dist="38100" dir="2700000" algn="tl">
                  <a:srgbClr val="000000">
                    <a:alpha val="43137"/>
                  </a:srgbClr>
                </a:outerShdw>
              </a:effectLst>
            </a:endParaRPr>
          </a:p>
          <a:p>
            <a:pPr marL="0" indent="0" rtl="0">
              <a:lnSpc>
                <a:spcPct val="120000"/>
              </a:lnSpc>
              <a:buNone/>
            </a:pPr>
            <a:r>
              <a:rPr lang="en-US" sz="2000" dirty="0">
                <a:effectLst>
                  <a:outerShdw blurRad="38100" dist="38100" dir="2700000" algn="tl">
                    <a:srgbClr val="000000">
                      <a:alpha val="43137"/>
                    </a:srgbClr>
                  </a:outerShdw>
                </a:effectLst>
              </a:rPr>
              <a:t>Attorney: The youngest son, the 20-year-old, how old is he?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He's 20, much like your IQ.</a:t>
            </a:r>
            <a:endParaRPr lang="en-US" sz="2000" dirty="0">
              <a:effectLst>
                <a:outerShdw blurRad="38100" dist="38100" dir="2700000" algn="tl">
                  <a:srgbClr val="000000">
                    <a:alpha val="43137"/>
                  </a:srgbClr>
                </a:outerShdw>
              </a:effectLst>
            </a:endParaRPr>
          </a:p>
          <a:p>
            <a:pPr marL="0" indent="0" rtl="0">
              <a:lnSpc>
                <a:spcPct val="120000"/>
              </a:lnSpc>
              <a:buNone/>
            </a:pPr>
            <a:r>
              <a:rPr lang="en-US" sz="2000" dirty="0">
                <a:effectLst>
                  <a:outerShdw blurRad="38100" dist="38100" dir="2700000" algn="tl">
                    <a:srgbClr val="000000">
                      <a:alpha val="43137"/>
                    </a:srgbClr>
                  </a:outerShdw>
                </a:effectLst>
              </a:rPr>
              <a:t>Attorney: Doctor, how many of your autopsies have you performed on dead people?</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All of them… The live ones put up too much of a fight.</a:t>
            </a:r>
            <a:endParaRPr lang="en-US" sz="2000" dirty="0">
              <a:effectLst>
                <a:outerShdw blurRad="38100" dist="38100" dir="2700000" algn="tl">
                  <a:srgbClr val="000000">
                    <a:alpha val="43137"/>
                  </a:srgbClr>
                </a:outerShdw>
              </a:effectLst>
            </a:endParaRPr>
          </a:p>
          <a:p>
            <a:pPr marL="0" indent="0" rtl="0">
              <a:lnSpc>
                <a:spcPct val="120000"/>
              </a:lnSpc>
              <a:buNone/>
            </a:pPr>
            <a:r>
              <a:rPr lang="en-US" sz="2000" dirty="0">
                <a:effectLst>
                  <a:outerShdw blurRad="38100" dist="38100" dir="2700000" algn="tl">
                    <a:srgbClr val="000000">
                      <a:alpha val="43137"/>
                    </a:srgbClr>
                  </a:outerShdw>
                </a:effectLst>
              </a:rPr>
              <a:t>Attorney: Now, doctor, isn't it true that when a person dies in his sleep, he doesn't know about it until the next morning?</a:t>
            </a:r>
            <a:endParaRPr lang="en-US" sz="2000" dirty="0">
              <a:effectLst>
                <a:outerShdw blurRad="38100" dist="38100" dir="2700000" algn="tl">
                  <a:srgbClr val="000000">
                    <a:alpha val="43137"/>
                  </a:srgbClr>
                </a:outerShdw>
              </a:effectLst>
            </a:endParaRPr>
          </a:p>
          <a:p>
            <a:pPr marL="0" indent="0" rtl="0">
              <a:lnSpc>
                <a:spcPct val="120000"/>
              </a:lnSpc>
              <a:spcBef>
                <a:spcPts val="0"/>
              </a:spcBef>
              <a:buNone/>
            </a:pPr>
            <a:r>
              <a:rPr lang="en-US" sz="2000" dirty="0">
                <a:effectLst>
                  <a:outerShdw blurRad="38100" dist="38100" dir="2700000" algn="tl">
                    <a:srgbClr val="000000">
                      <a:alpha val="43137"/>
                    </a:srgbClr>
                  </a:outerShdw>
                </a:effectLst>
              </a:rPr>
              <a:t>Witness: Did you actually pass the bar exam?</a:t>
            </a:r>
            <a:endParaRPr lang="en-US" sz="2000" dirty="0">
              <a:effectLst>
                <a:outerShdw blurRad="38100" dist="38100" dir="2700000" algn="tl">
                  <a:srgbClr val="000000">
                    <a:alpha val="43137"/>
                  </a:srgbClr>
                </a:outerShdw>
              </a:effectLst>
            </a:endParaRPr>
          </a:p>
          <a:p>
            <a:pPr marL="0" indent="0" rtl="0">
              <a:lnSpc>
                <a:spcPct val="120000"/>
              </a:lnSpc>
              <a:spcBef>
                <a:spcPts val="0"/>
              </a:spcBef>
              <a:buNone/>
            </a:pPr>
            <a:endParaRPr lang="en-US" sz="2000" dirty="0">
              <a:effectLst>
                <a:outerShdw blurRad="38100" dist="38100" dir="2700000" algn="tl">
                  <a:srgbClr val="000000">
                    <a:alpha val="43137"/>
                  </a:srgbClr>
                </a:outerShdw>
              </a:effectLst>
            </a:endParaRPr>
          </a:p>
          <a:p>
            <a:pPr marL="0" indent="0" rtl="0">
              <a:lnSpc>
                <a:spcPct val="120000"/>
              </a:lnSpc>
              <a:spcBef>
                <a:spcPts val="0"/>
              </a:spcBef>
              <a:buNone/>
            </a:pPr>
            <a:r>
              <a:rPr lang="en-US" sz="2000" dirty="0">
                <a:effectLst>
                  <a:outerShdw blurRad="38100" dist="38100" dir="2700000" algn="tl">
                    <a:srgbClr val="000000">
                      <a:alpha val="43137"/>
                    </a:srgbClr>
                  </a:outerShdw>
                </a:effectLst>
              </a:rPr>
              <a:t>Attorney: How was your first marriage terminated?</a:t>
            </a:r>
            <a:endParaRPr lang="en-US" sz="2000" dirty="0">
              <a:effectLst>
                <a:outerShdw blurRad="38100" dist="38100" dir="2700000" algn="tl">
                  <a:srgbClr val="000000">
                    <a:alpha val="43137"/>
                  </a:srgbClr>
                </a:outerShdw>
              </a:effectLst>
            </a:endParaRPr>
          </a:p>
          <a:p>
            <a:pPr marL="0" indent="0" rtl="0">
              <a:lnSpc>
                <a:spcPct val="120000"/>
              </a:lnSpc>
              <a:spcBef>
                <a:spcPts val="0"/>
              </a:spcBef>
              <a:buNone/>
            </a:pPr>
            <a:r>
              <a:rPr lang="en-US" sz="2000" dirty="0">
                <a:effectLst>
                  <a:outerShdw blurRad="38100" dist="38100" dir="2700000" algn="tl">
                    <a:srgbClr val="000000">
                      <a:alpha val="43137"/>
                    </a:srgbClr>
                  </a:outerShdw>
                </a:effectLst>
              </a:rPr>
              <a:t>Witness: By death.</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Attorney: And by whose death was it terminated?</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Witness: Take a guess.</a:t>
            </a:r>
            <a:endParaRPr lang="en-US" sz="1600" b="1" dirty="0">
              <a:solidFill>
                <a:schemeClr val="tx1"/>
              </a:solidFill>
              <a:effectLst>
                <a:outerShdw blurRad="38100" dist="38100" dir="2700000" algn="tl">
                  <a:srgbClr val="000000">
                    <a:alpha val="43137"/>
                  </a:srgbClr>
                </a:outerShdw>
              </a:effectLs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59229"/>
            <a:ext cx="11582400" cy="6085114"/>
          </a:xfrm>
        </p:spPr>
        <p:txBody>
          <a:bodyPr/>
          <a:lstStyle/>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We must take up the towel; the example of Jesus.  (vv. 1-17)</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 He dressed himself to serve.)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      Fullness  (v. 1)</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1.       The fullness of time.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2.       The fullness of destiny.</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The only way to get out of this world is to die.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3.       The fullness of accomplishment.</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4.       The fullness of example.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pPr marL="0" marR="0" indent="0">
              <a:lnSpc>
                <a:spcPct val="100000"/>
              </a:lnSpc>
              <a:spcBef>
                <a:spcPts val="0"/>
              </a:spcBef>
              <a:spcAft>
                <a:spcPts val="0"/>
              </a:spcAft>
              <a:buNone/>
            </a:pPr>
            <a:r>
              <a:rPr lang="en-US" sz="18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The full extent of love is to serve.</a:t>
            </a:r>
            <a:endParaRPr lang="en-US" sz="1800" dirty="0">
              <a:effectLst/>
              <a:latin typeface="Times New Roman" panose="02020603050405020304" pitchFamily="18" charset="0"/>
              <a:ea typeface="Calibri" panose="020F0502020204030204" charset="0"/>
              <a:cs typeface="Times New Roman" panose="02020603050405020304" pitchFamily="18" charset="0"/>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6" y="337457"/>
            <a:ext cx="11636829" cy="6259286"/>
          </a:xfrm>
        </p:spPr>
        <p:txBody>
          <a:bodyPr>
            <a:normAutofit fontScale="92500" lnSpcReduction="20000"/>
          </a:bodyPr>
          <a:lstStyle/>
          <a:p>
            <a:pPr marL="0" indent="0">
              <a:lnSpc>
                <a:spcPct val="110000"/>
              </a:lnSpc>
              <a:buNone/>
            </a:pPr>
            <a:r>
              <a:rPr lang="en-US" sz="3200" b="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rPr>
              <a:t>George Washington that I felt was a strong example of servant leadership in practice. One rainy day during the American Revolutionary War, George Washington rode up to a group of soldiers attempting to raise a wooded beam to a high position. The corporal in charge was shouting encouragement, but the soldiers couldn’t get the beam in position. After watching their lack of success, Washington asked the corporal why he didn’t join in and help, to which the corporal replied, “don’t you realize that I am the corporal?” Very politely, General Washington replied ” I beg your pardon, Mr. Corporal, I did”. Washington dismounted his horse and went to work with the soldiers to get the oak beam in position.  As they finished, General Washington was wiped perspiration from his face, and said “If you should need help again, call on Washington, your commander-in-chief, and I will come”</a:t>
            </a:r>
            <a:endPar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359229"/>
            <a:ext cx="11582400" cy="6085114"/>
          </a:xfrm>
        </p:spPr>
        <p:txBody>
          <a:bodyPr/>
          <a:lstStyle/>
          <a:p>
            <a:r>
              <a:rPr lang="en-US" sz="1800" b="1" dirty="0">
                <a:effectLst/>
                <a:latin typeface="Verdana" panose="020B0604030504040204" pitchFamily="34" charset="0"/>
                <a:ea typeface="Calibri" panose="020F0502020204030204" charset="0"/>
                <a:cs typeface="Times New Roman" panose="02020603050405020304" pitchFamily="18" charset="0"/>
              </a:rPr>
              <a:t>Seven Attitudes Developed Through </a:t>
            </a:r>
            <a:r>
              <a:rPr lang="en-US" sz="1800" b="1" dirty="0" err="1">
                <a:effectLst/>
                <a:latin typeface="Verdana" panose="020B0604030504040204" pitchFamily="34" charset="0"/>
                <a:ea typeface="Calibri" panose="020F0502020204030204" charset="0"/>
                <a:cs typeface="Times New Roman" panose="02020603050405020304" pitchFamily="18" charset="0"/>
              </a:rPr>
              <a:t>Feetwashing</a:t>
            </a:r>
            <a:r>
              <a:rPr lang="en-US" sz="1800" b="1" dirty="0">
                <a:effectLst/>
                <a:latin typeface="Verdana" panose="020B0604030504040204" pitchFamily="34" charset="0"/>
                <a:ea typeface="Calibri" panose="020F0502020204030204" charset="0"/>
                <a:cs typeface="Times New Roman" panose="02020603050405020304" pitchFamily="18" charset="0"/>
              </a:rPr>
              <a:t> and Communion</a:t>
            </a:r>
            <a:r>
              <a:rPr lang="en-US" sz="1800" dirty="0">
                <a:effectLst/>
                <a:latin typeface="Verdana" panose="020B0604030504040204" pitchFamily="34" charset="0"/>
                <a:ea typeface="Calibri" panose="020F0502020204030204" charset="0"/>
                <a:cs typeface="Times New Roman" panose="02020603050405020304" pitchFamily="18" charset="0"/>
              </a:rPr>
              <a:t>  </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1 Corinthians 11:20-11:34 </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Seven attitudes that are developed through </a:t>
            </a:r>
            <a:r>
              <a:rPr lang="en-US" sz="1800" dirty="0" err="1">
                <a:effectLst/>
                <a:latin typeface="Verdana" panose="020B0604030504040204" pitchFamily="34" charset="0"/>
                <a:ea typeface="Calibri" panose="020F0502020204030204" charset="0"/>
                <a:cs typeface="Times New Roman" panose="02020603050405020304" pitchFamily="18" charset="0"/>
              </a:rPr>
              <a:t>feetwashing</a:t>
            </a:r>
            <a:r>
              <a:rPr lang="en-US" sz="1800" dirty="0">
                <a:effectLst/>
                <a:latin typeface="Verdana" panose="020B0604030504040204" pitchFamily="34" charset="0"/>
                <a:ea typeface="Calibri" panose="020F0502020204030204" charset="0"/>
                <a:cs typeface="Times New Roman" panose="02020603050405020304" pitchFamily="18" charset="0"/>
              </a:rPr>
              <a:t> and communion:</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1. </a:t>
            </a:r>
            <a:r>
              <a:rPr lang="en-US" sz="1800" dirty="0" err="1">
                <a:effectLst/>
                <a:latin typeface="Verdana" panose="020B0604030504040204" pitchFamily="34" charset="0"/>
                <a:ea typeface="Calibri" panose="020F0502020204030204" charset="0"/>
                <a:cs typeface="Times New Roman" panose="02020603050405020304" pitchFamily="18" charset="0"/>
              </a:rPr>
              <a:t>Feetwashing</a:t>
            </a:r>
            <a:r>
              <a:rPr lang="en-US" sz="1800" dirty="0">
                <a:effectLst/>
                <a:latin typeface="Verdana" panose="020B0604030504040204" pitchFamily="34" charset="0"/>
                <a:ea typeface="Calibri" panose="020F0502020204030204" charset="0"/>
                <a:cs typeface="Times New Roman" panose="02020603050405020304" pitchFamily="18" charset="0"/>
              </a:rPr>
              <a:t>. (John 13:1-17)</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a. Service. (John 13:5; Matthew 20:25-28)</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b. Humility. (John 13:6-8; Philippians 2:1-11)</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 Obedience. (John 13:12-17; Luke 5:1-11)</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2. Communion. (1 Corinthians 11:20-34)</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a. Love. (1 Corinthians 11:20-22,33; 1 John 4:7-12,19-21)</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b. Thankfulness. (1 Corinthians 11:23-26; 2 Corinthians 9:15)</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 Self-examination. (1 Corinthians 11:27,28; Lamentations 3:40)</a:t>
            </a: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d. Authenticity. (1 Corinthians 11:29-32; James 1:21-27)</a:t>
            </a:r>
            <a:br>
              <a:rPr lang="en-US" sz="1800" dirty="0">
                <a:effectLst/>
                <a:latin typeface="Verdana" panose="020B0604030504040204" pitchFamily="34" charset="0"/>
                <a:ea typeface="Calibri" panose="020F0502020204030204" charset="0"/>
                <a:cs typeface="Times New Roman" panose="02020603050405020304" pitchFamily="18" charset="0"/>
              </a:rPr>
            </a:br>
            <a:br>
              <a:rPr lang="en-US" sz="1800" dirty="0">
                <a:effectLst/>
                <a:latin typeface="Verdana" panose="020B0604030504040204" pitchFamily="34" charset="0"/>
                <a:ea typeface="Calibri" panose="020F0502020204030204" charset="0"/>
                <a:cs typeface="Times New Roman" panose="02020603050405020304" pitchFamily="18" charset="0"/>
              </a:rPr>
            </a:br>
            <a:r>
              <a:rPr lang="en-US" sz="1800" dirty="0">
                <a:effectLst/>
                <a:latin typeface="Verdana" panose="020B0604030504040204" pitchFamily="34" charset="0"/>
                <a:ea typeface="Calibri" panose="020F0502020204030204" charset="0"/>
                <a:cs typeface="Times New Roman" panose="02020603050405020304" pitchFamily="18" charset="0"/>
              </a:rPr>
              <a:t>Close: John 13:17</a:t>
            </a:r>
            <a:endParaRPr lang="en-US" sz="1800" dirty="0">
              <a:effectLst/>
              <a:latin typeface="Calibri" panose="020F0502020204030204"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6" y="185057"/>
            <a:ext cx="11767457" cy="6259286"/>
          </a:xfrm>
        </p:spPr>
        <p:txBody>
          <a:bodyPr/>
          <a:lstStyle/>
          <a:p>
            <a:pPr marL="0" marR="0" indent="0">
              <a:buNone/>
            </a:pPr>
            <a:r>
              <a:rPr lang="en-US" sz="1800" b="1">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rPr>
              <a:t>                       John </a:t>
            </a:r>
            <a:r>
              <a:rPr lang="en-US" sz="1800" b="1" dirty="0">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rPr>
              <a:t>13:34-35 </a:t>
            </a:r>
            <a:endParaRPr lang="en-US" sz="1600" b="1" dirty="0">
              <a:effectLst>
                <a:outerShdw blurRad="38100" dist="38100" dir="2700000" algn="tl">
                  <a:srgbClr val="000000">
                    <a:alpha val="43137"/>
                  </a:srgbClr>
                </a:outerShdw>
              </a:effectLst>
              <a:latin typeface="Amasis MT Pro Black" panose="02040A04050005020304" pitchFamily="18" charset="0"/>
              <a:ea typeface="Times New Roman" panose="02020603050405020304" pitchFamily="18" charset="0"/>
            </a:endParaRPr>
          </a:p>
          <a:p>
            <a:pPr marL="342900" marR="0" indent="-342900">
              <a:buAutoNum type="arabicPeriod"/>
            </a:pPr>
            <a:r>
              <a:rPr lang="en-US" sz="1600" b="1" dirty="0">
                <a:effectLst/>
                <a:latin typeface="Arial" panose="020B0604020202020204" pitchFamily="34" charset="0"/>
                <a:ea typeface="Times New Roman" panose="02020603050405020304" pitchFamily="18" charset="0"/>
              </a:rPr>
              <a:t>LOVE IS NOT AN OPTION, IT IS A REQUIREMENT</a:t>
            </a:r>
            <a:br>
              <a:rPr lang="en-US" sz="1600"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(v. 34) A new command I give you: Love one another.</a:t>
            </a:r>
            <a:endParaRPr lang="en-US" sz="1600" b="1"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AutoNum type="arabicPeriod"/>
            </a:pPr>
            <a:r>
              <a:rPr lang="en-US" sz="1600" b="1" dirty="0">
                <a:effectLst/>
                <a:latin typeface="Arial" panose="020B0604020202020204" pitchFamily="34" charset="0"/>
                <a:ea typeface="Times New Roman" panose="02020603050405020304" pitchFamily="18" charset="0"/>
              </a:rPr>
              <a:t>LOVE IS NOT AN ABSTRACT IDEA, IT IS A MATTER OF FOLLOWING HIS EXAMPLE</a:t>
            </a:r>
            <a:br>
              <a:rPr lang="en-US" sz="1600" b="1" i="1"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(v. 34) As I have loved you, so you must love one another.</a:t>
            </a:r>
            <a:endParaRPr lang="en-US" sz="1600" b="1" dirty="0">
              <a:effectLst/>
              <a:latin typeface="Arial" panose="020B0604020202020204" pitchFamily="34"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a. His love is sacrificial</a:t>
            </a:r>
            <a:r>
              <a:rPr lang="en-US" sz="1600" dirty="0">
                <a:effectLst/>
                <a:latin typeface="Arial" panose="020B0604020202020204" pitchFamily="34" charset="0"/>
                <a:ea typeface="Times New Roman" panose="02020603050405020304" pitchFamily="18" charset="0"/>
              </a:rPr>
              <a:t>. Jesus was willing to lay down His life for us. In the same way, we must be willing to lay down our lives, not only for Him, but for His people.</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b. His love is merciful.</a:t>
            </a:r>
            <a:r>
              <a:rPr lang="en-US" sz="1600" dirty="0">
                <a:effectLst/>
                <a:latin typeface="Arial" panose="020B0604020202020204" pitchFamily="34" charset="0"/>
                <a:ea typeface="Times New Roman" panose="02020603050405020304" pitchFamily="18" charset="0"/>
              </a:rPr>
              <a:t> Even though He is perfect, He knows that we are not. When we fail He is faithful to forgive us our sins, even though we don't deserve His mercy. Therefore, we must be willing to forgive others even when we don't think they deserve it.</a:t>
            </a:r>
            <a:endParaRPr lang="en-US" sz="1600" dirty="0">
              <a:effectLst/>
              <a:latin typeface="Times New Roman" panose="02020603050405020304" pitchFamily="18" charset="0"/>
              <a:ea typeface="Times New Roman" panose="02020603050405020304" pitchFamily="18" charset="0"/>
            </a:endParaRPr>
          </a:p>
          <a:p>
            <a:pPr marL="0" marR="0"/>
            <a:r>
              <a:rPr lang="en-US" sz="1600" dirty="0" err="1">
                <a:effectLst/>
                <a:latin typeface="Arial" panose="020B0604020202020204" pitchFamily="34" charset="0"/>
                <a:ea typeface="Times New Roman" panose="02020603050405020304" pitchFamily="18" charset="0"/>
              </a:rPr>
              <a:t>C.S</a:t>
            </a:r>
            <a:r>
              <a:rPr lang="en-US" sz="1600" dirty="0">
                <a:effectLst/>
                <a:latin typeface="Arial" panose="020B0604020202020204" pitchFamily="34" charset="0"/>
                <a:ea typeface="Times New Roman" panose="02020603050405020304" pitchFamily="18" charset="0"/>
              </a:rPr>
              <a:t>. Lewis said, "He loved us not because we were lovable, but because He is Love."</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c. His love is unconditional.</a:t>
            </a:r>
            <a:r>
              <a:rPr lang="en-US" sz="1600" dirty="0">
                <a:effectLst/>
                <a:latin typeface="Arial" panose="020B0604020202020204" pitchFamily="34" charset="0"/>
                <a:ea typeface="Times New Roman" panose="02020603050405020304" pitchFamily="18" charset="0"/>
              </a:rPr>
              <a:t> Jesus never put conditions of His love for us. He said unequivocally, "As the Father has loved me, so have I loved you." (John 15:9) There is nothing we can do to change that love. We are commanded to love others in the very same way.</a:t>
            </a:r>
            <a:endParaRPr lang="en-US" sz="1600" dirty="0">
              <a:effectLst/>
              <a:latin typeface="Times New Roman" panose="02020603050405020304" pitchFamily="18" charset="0"/>
              <a:ea typeface="Times New Roman" panose="02020603050405020304" pitchFamily="18" charset="0"/>
            </a:endParaRPr>
          </a:p>
          <a:p>
            <a:pPr marL="0" marR="0" indent="0">
              <a:buNone/>
            </a:pPr>
            <a:r>
              <a:rPr lang="en-US" sz="1600" b="1" dirty="0">
                <a:effectLst/>
                <a:latin typeface="Arial" panose="020B0604020202020204" pitchFamily="34" charset="0"/>
                <a:ea typeface="Times New Roman" panose="02020603050405020304" pitchFamily="18" charset="0"/>
              </a:rPr>
              <a:t>d. His love is full of positive expectations for us</a:t>
            </a:r>
            <a:r>
              <a:rPr lang="en-US" sz="1600" dirty="0">
                <a:effectLst/>
                <a:latin typeface="Arial" panose="020B0604020202020204" pitchFamily="34" charset="0"/>
                <a:ea typeface="Times New Roman" panose="02020603050405020304" pitchFamily="18" charset="0"/>
              </a:rPr>
              <a:t>. Because Jesus loves us, He wants the best for us. The only way we can experience God's best is to love and follow Jesus Christ. So throughout the 13th, 14th, and 15th chapters of John, when Jesus reminds of His great love toward us, He also challenges to show our love for Him through obedience.</a:t>
            </a:r>
            <a:endParaRPr lang="en-US" sz="1600" dirty="0">
              <a:effectLst/>
              <a:latin typeface="Arial" panose="020B0604020202020204" pitchFamily="34" charset="0"/>
              <a:ea typeface="Times New Roman" panose="02020603050405020304" pitchFamily="18" charset="0"/>
            </a:endParaRPr>
          </a:p>
          <a:p>
            <a:pPr marL="0" marR="0" indent="0">
              <a:buNone/>
            </a:pPr>
            <a:r>
              <a:rPr lang="en-US" sz="1800" b="1" dirty="0">
                <a:effectLst/>
                <a:latin typeface="Arial" panose="020B0604020202020204" pitchFamily="34" charset="0"/>
                <a:ea typeface="Times New Roman" panose="02020603050405020304" pitchFamily="18" charset="0"/>
              </a:rPr>
              <a:t>3.   LOVE IS NOT INVISIBLE; IT TELLS THE WORLD WHO WE ARE</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800" b="1" dirty="0">
                <a:effectLst/>
                <a:latin typeface="Arial" panose="020B0604020202020204" pitchFamily="34" charset="0"/>
                <a:ea typeface="Times New Roman" panose="02020603050405020304" pitchFamily="18" charset="0"/>
              </a:rPr>
              <a:t>     (v. 35) By this all men will know that you are my disciples, if you love one another.</a:t>
            </a:r>
            <a:endParaRPr lang="en-US" sz="1800" dirty="0">
              <a:effectLst/>
              <a:latin typeface="Times New Roman" panose="02020603050405020304" pitchFamily="18" charset="0"/>
              <a:ea typeface="Times New Roman" panose="02020603050405020304" pitchFamily="18" charset="0"/>
            </a:endParaRPr>
          </a:p>
          <a:p>
            <a:pPr marL="0" marR="0" indent="0">
              <a:buNone/>
            </a:pPr>
            <a:endParaRPr lang="en-US" sz="1600" dirty="0">
              <a:effectLst/>
              <a:latin typeface="Arial" panose="020B0604020202020204" pitchFamily="34" charset="0"/>
              <a:ea typeface="Times New Roman" panose="02020603050405020304" pitchFamily="18" charset="0"/>
            </a:endParaRPr>
          </a:p>
          <a:p>
            <a:pPr marL="0" marR="0" indent="0">
              <a:buNone/>
            </a:pP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US" sz="1800" dirty="0">
              <a:effectLst/>
              <a:latin typeface="Times New Roman" panose="02020603050405020304" pitchFamily="18" charset="0"/>
              <a:ea typeface="Times New Roman" panose="02020603050405020304" pitchFamily="18" charset="0"/>
            </a:endParaRPr>
          </a:p>
          <a:p>
            <a:pPr marL="342900" marR="0" indent="-342900">
              <a:buAutoNum type="arabicPeriod"/>
            </a:pP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John 13:1-3 (KJV) </a:t>
            </a:r>
            <a:br>
              <a:rPr lang="en-US" dirty="0"/>
            </a:br>
            <a:r>
              <a:rPr lang="en-US" baseline="30000" dirty="0"/>
              <a:t>1 </a:t>
            </a:r>
            <a:r>
              <a:rPr lang="en-US" dirty="0"/>
              <a:t> Now before the feast of the </a:t>
            </a:r>
            <a:r>
              <a:rPr lang="en-US" dirty="0" err="1"/>
              <a:t>passover</a:t>
            </a:r>
            <a:r>
              <a:rPr lang="en-US" dirty="0"/>
              <a:t>, when Jesus knew that his hour was come that he should depart out of this world unto the Father, having loved his own which were in the world, he loved them unto the end. </a:t>
            </a:r>
            <a:br>
              <a:rPr lang="en-US" dirty="0"/>
            </a:br>
            <a:r>
              <a:rPr lang="en-US" baseline="30000" dirty="0"/>
              <a:t>2 </a:t>
            </a:r>
            <a:r>
              <a:rPr lang="en-US" dirty="0"/>
              <a:t> And supper being ended, the devil having now put into the heart of Judas Iscariot, Simon's </a:t>
            </a:r>
            <a:r>
              <a:rPr lang="en-US" i="1" dirty="0"/>
              <a:t>son</a:t>
            </a:r>
            <a:r>
              <a:rPr lang="en-US" dirty="0"/>
              <a:t>, to betray him; </a:t>
            </a:r>
            <a:br>
              <a:rPr lang="en-US" dirty="0"/>
            </a:br>
            <a:r>
              <a:rPr lang="en-US" baseline="30000" dirty="0"/>
              <a:t>3 </a:t>
            </a:r>
            <a:r>
              <a:rPr lang="en-US" dirty="0"/>
              <a:t> Jesus knowing that the Father had given all things into his hands, and that he was come from God, and went to God; </a:t>
            </a:r>
            <a:endParaRPr lang="en-US" dirty="0"/>
          </a:p>
          <a:p>
            <a:pPr marL="0" indent="0">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150"/>
            <a:ext cx="10515600" cy="1325563"/>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 Took a Towel</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347317" y="1444486"/>
            <a:ext cx="8918713" cy="5274365"/>
          </a:xfrm>
        </p:spPr>
        <p:txBody>
          <a:bodyPr/>
          <a:lstStyle/>
          <a:p>
            <a:r>
              <a:rPr lang="en-US" dirty="0"/>
              <a:t>He Gave the Ultimate Lesson</a:t>
            </a:r>
            <a:endParaRPr lang="en-US" dirty="0"/>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wiped those attitudes away</a:t>
            </a:r>
            <a:endParaRPr lang="en-US" dirty="0"/>
          </a:p>
        </p:txBody>
      </p:sp>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54250" y="2305605"/>
            <a:ext cx="3438112" cy="4552122"/>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130" y="3005137"/>
            <a:ext cx="2705100" cy="3571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a:hlinkClick r:id="rId1"/>
              </a:rPr>
              <a:t>Philippians 2</a:t>
            </a:r>
            <a:r>
              <a:rPr lang="en-US" dirty="0"/>
              <a:t> – </a:t>
            </a:r>
            <a:r>
              <a:rPr lang="en-US" i="1" u="sng" dirty="0"/>
              <a:t>Patterns.</a:t>
            </a:r>
            <a:r>
              <a:rPr lang="en-US" dirty="0"/>
              <a:t> Some patterns or examples are given. •</a:t>
            </a:r>
            <a:r>
              <a:rPr lang="en-US" i="1" dirty="0"/>
              <a:t>Christ:</a:t>
            </a:r>
            <a:r>
              <a:rPr lang="en-US" dirty="0"/>
              <a:t> </a:t>
            </a:r>
            <a:endParaRPr lang="en-US" dirty="0"/>
          </a:p>
          <a:p>
            <a:r>
              <a:rPr lang="en-US" dirty="0"/>
              <a:t>His </a:t>
            </a:r>
            <a:r>
              <a:rPr lang="en-US" i="1" dirty="0"/>
              <a:t>servitude</a:t>
            </a:r>
            <a:r>
              <a:rPr lang="en-US" dirty="0"/>
              <a:t> (lowly as a servant); </a:t>
            </a:r>
            <a:endParaRPr lang="en-US" dirty="0"/>
          </a:p>
          <a:p>
            <a:r>
              <a:rPr lang="en-US" dirty="0"/>
              <a:t>His </a:t>
            </a:r>
            <a:r>
              <a:rPr lang="en-US" i="1" dirty="0"/>
              <a:t>submission</a:t>
            </a:r>
            <a:r>
              <a:rPr lang="en-US" dirty="0"/>
              <a:t> (to God); His </a:t>
            </a:r>
            <a:r>
              <a:rPr lang="en-US" i="1" dirty="0"/>
              <a:t>suffering</a:t>
            </a:r>
            <a:r>
              <a:rPr lang="en-US" dirty="0"/>
              <a:t> (the cross); </a:t>
            </a:r>
            <a:endParaRPr lang="en-US" dirty="0"/>
          </a:p>
          <a:p>
            <a:r>
              <a:rPr lang="en-US" dirty="0"/>
              <a:t>His </a:t>
            </a:r>
            <a:r>
              <a:rPr lang="en-US" i="1" dirty="0"/>
              <a:t>superiority</a:t>
            </a:r>
            <a:r>
              <a:rPr lang="en-US" dirty="0"/>
              <a:t> (every knee shall bow to Him); </a:t>
            </a:r>
            <a:endParaRPr lang="en-US" dirty="0"/>
          </a:p>
          <a:p>
            <a:r>
              <a:rPr lang="en-US" dirty="0"/>
              <a:t>His </a:t>
            </a:r>
            <a:r>
              <a:rPr lang="en-US" i="1" dirty="0"/>
              <a:t>saving</a:t>
            </a:r>
            <a:r>
              <a:rPr lang="en-US" dirty="0"/>
              <a:t> (He is the Savior).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Luke 22:31-34 (KJV) </a:t>
            </a:r>
            <a:br>
              <a:rPr lang="en-US" dirty="0"/>
            </a:br>
            <a:r>
              <a:rPr lang="en-US" baseline="30000" dirty="0"/>
              <a:t>31 </a:t>
            </a:r>
            <a:r>
              <a:rPr lang="en-US" dirty="0"/>
              <a:t> And the Lord said, Simon, Simon, behold, Satan hath desired </a:t>
            </a:r>
            <a:r>
              <a:rPr lang="en-US" i="1" dirty="0"/>
              <a:t>to have</a:t>
            </a:r>
            <a:r>
              <a:rPr lang="en-US" dirty="0"/>
              <a:t> you, that he may sift </a:t>
            </a:r>
            <a:r>
              <a:rPr lang="en-US" i="1" dirty="0"/>
              <a:t>you</a:t>
            </a:r>
            <a:r>
              <a:rPr lang="en-US" dirty="0"/>
              <a:t> as wheat: </a:t>
            </a:r>
            <a:br>
              <a:rPr lang="en-US" dirty="0"/>
            </a:br>
            <a:r>
              <a:rPr lang="en-US" baseline="30000" dirty="0"/>
              <a:t>32 </a:t>
            </a:r>
            <a:r>
              <a:rPr lang="en-US" dirty="0"/>
              <a:t> But I have prayed for thee, that thy faith fail not: and when thou art converted, strengthen thy brethren. </a:t>
            </a:r>
            <a:br>
              <a:rPr lang="en-US" dirty="0"/>
            </a:br>
            <a:r>
              <a:rPr lang="en-US" baseline="30000" dirty="0"/>
              <a:t>33 </a:t>
            </a:r>
            <a:r>
              <a:rPr lang="en-US" dirty="0"/>
              <a:t> And he said unto him, Lord, I am ready to go with thee, both into prison, and to death. </a:t>
            </a:r>
            <a:br>
              <a:rPr lang="en-US" dirty="0"/>
            </a:br>
            <a:r>
              <a:rPr lang="en-US" baseline="30000" dirty="0"/>
              <a:t>34 </a:t>
            </a:r>
            <a:r>
              <a:rPr lang="en-US" dirty="0"/>
              <a:t> And he said, I tell thee, Peter, the cock shall not crow this day, before that thou shalt thrice deny that thou knowest me.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Cure for stinky feet</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pride –accounted whose best</a:t>
            </a: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anger -strife</a:t>
            </a: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bitterness -strife</a:t>
            </a: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selfish - me 1</a:t>
            </a:r>
            <a:r>
              <a:rPr lang="en-US" sz="1800"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a:t>
            </a: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–let us sit on each side</a:t>
            </a: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calloused –didn’t even listen close enough to realize the cross</a:t>
            </a: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sz="1800" b="1" dirty="0">
                <a:effectLst>
                  <a:outerShdw blurRad="38100" dist="38100" dir="2700000" algn="tl">
                    <a:srgbClr val="000000">
                      <a:alpha val="43137"/>
                    </a:srgbClr>
                  </a:outerShdw>
                </a:effectLst>
              </a:rPr>
              <a:t>Philippians 2:3-11 (HCSB)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3 </a:t>
            </a:r>
            <a:r>
              <a:rPr lang="en-US" sz="1800" dirty="0">
                <a:effectLst>
                  <a:outerShdw blurRad="38100" dist="38100" dir="2700000" algn="tl">
                    <a:srgbClr val="000000">
                      <a:alpha val="43137"/>
                    </a:srgbClr>
                  </a:outerShdw>
                </a:effectLst>
              </a:rPr>
              <a:t> Do nothing out of </a:t>
            </a:r>
            <a:r>
              <a:rPr lang="en-US" sz="1800" b="1" dirty="0">
                <a:effectLst>
                  <a:outerShdw blurRad="38100" dist="38100" dir="2700000" algn="tl">
                    <a:srgbClr val="000000">
                      <a:alpha val="43137"/>
                    </a:srgbClr>
                  </a:outerShdw>
                </a:effectLst>
              </a:rPr>
              <a:t>rivalry</a:t>
            </a:r>
            <a:r>
              <a:rPr lang="en-US" sz="1800" dirty="0">
                <a:effectLst>
                  <a:outerShdw blurRad="38100" dist="38100" dir="2700000" algn="tl">
                    <a:srgbClr val="000000">
                      <a:alpha val="43137"/>
                    </a:srgbClr>
                  </a:outerShdw>
                </a:effectLst>
              </a:rPr>
              <a:t> or </a:t>
            </a:r>
            <a:r>
              <a:rPr lang="en-US" sz="1800" b="1" dirty="0">
                <a:effectLst>
                  <a:outerShdw blurRad="38100" dist="38100" dir="2700000" algn="tl">
                    <a:srgbClr val="000000">
                      <a:alpha val="43137"/>
                    </a:srgbClr>
                  </a:outerShdw>
                </a:effectLst>
              </a:rPr>
              <a:t>conceit</a:t>
            </a:r>
            <a:r>
              <a:rPr lang="en-US" sz="1800" dirty="0">
                <a:effectLst>
                  <a:outerShdw blurRad="38100" dist="38100" dir="2700000" algn="tl">
                    <a:srgbClr val="000000">
                      <a:alpha val="43137"/>
                    </a:srgbClr>
                  </a:outerShdw>
                </a:effectLst>
              </a:rPr>
              <a:t>, but in </a:t>
            </a:r>
            <a:r>
              <a:rPr lang="en-US" sz="1800" b="1" dirty="0">
                <a:effectLst>
                  <a:outerShdw blurRad="38100" dist="38100" dir="2700000" algn="tl">
                    <a:srgbClr val="000000">
                      <a:alpha val="43137"/>
                    </a:srgbClr>
                  </a:outerShdw>
                </a:effectLst>
              </a:rPr>
              <a:t>humility</a:t>
            </a:r>
            <a:r>
              <a:rPr lang="en-US" sz="1800" dirty="0">
                <a:effectLst>
                  <a:outerShdw blurRad="38100" dist="38100" dir="2700000" algn="tl">
                    <a:srgbClr val="000000">
                      <a:alpha val="43137"/>
                    </a:srgbClr>
                  </a:outerShdw>
                </a:effectLst>
              </a:rPr>
              <a:t> consider others as </a:t>
            </a:r>
            <a:r>
              <a:rPr lang="en-US" sz="1800" b="1" dirty="0">
                <a:effectLst>
                  <a:outerShdw blurRad="38100" dist="38100" dir="2700000" algn="tl">
                    <a:srgbClr val="000000">
                      <a:alpha val="43137"/>
                    </a:srgbClr>
                  </a:outerShdw>
                </a:effectLst>
              </a:rPr>
              <a:t>more important than yourselves</a:t>
            </a:r>
            <a:r>
              <a:rPr lang="en-US" sz="1800" dirty="0">
                <a:effectLst>
                  <a:outerShdw blurRad="38100" dist="38100" dir="2700000" algn="tl">
                    <a:srgbClr val="000000">
                      <a:alpha val="43137"/>
                    </a:srgbClr>
                  </a:outerShdw>
                </a:effectLst>
              </a:rPr>
              <a:t>.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4 </a:t>
            </a:r>
            <a:r>
              <a:rPr lang="en-US" sz="1800" dirty="0">
                <a:effectLst>
                  <a:outerShdw blurRad="38100" dist="38100" dir="2700000" algn="tl">
                    <a:srgbClr val="000000">
                      <a:alpha val="43137"/>
                    </a:srgbClr>
                  </a:outerShdw>
                </a:effectLst>
              </a:rPr>
              <a:t> Everyone should look out not ⌊only⌋ for his </a:t>
            </a:r>
            <a:r>
              <a:rPr lang="en-US" sz="1800" b="1" dirty="0">
                <a:effectLst>
                  <a:outerShdw blurRad="38100" dist="38100" dir="2700000" algn="tl">
                    <a:srgbClr val="000000">
                      <a:alpha val="43137"/>
                    </a:srgbClr>
                  </a:outerShdw>
                </a:effectLst>
              </a:rPr>
              <a:t>own interests, but also for the interests of others</a:t>
            </a:r>
            <a:r>
              <a:rPr lang="en-US" sz="1800" dirty="0">
                <a:effectLst>
                  <a:outerShdw blurRad="38100" dist="38100" dir="2700000" algn="tl">
                    <a:srgbClr val="000000">
                      <a:alpha val="43137"/>
                    </a:srgbClr>
                  </a:outerShdw>
                </a:effectLst>
              </a:rPr>
              <a:t>.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5 </a:t>
            </a:r>
            <a:r>
              <a:rPr lang="en-US" sz="1800" dirty="0">
                <a:effectLst>
                  <a:outerShdw blurRad="38100" dist="38100" dir="2700000" algn="tl">
                    <a:srgbClr val="000000">
                      <a:alpha val="43137"/>
                    </a:srgbClr>
                  </a:outerShdw>
                </a:effectLst>
              </a:rPr>
              <a:t> </a:t>
            </a:r>
            <a:r>
              <a:rPr lang="en-US" sz="1800" b="1" dirty="0">
                <a:effectLst>
                  <a:outerShdw blurRad="38100" dist="38100" dir="2700000" algn="tl">
                    <a:srgbClr val="000000">
                      <a:alpha val="43137"/>
                    </a:srgbClr>
                  </a:outerShdw>
                </a:effectLst>
              </a:rPr>
              <a:t>Make your own attitude that of Christ Jesus</a:t>
            </a:r>
            <a:r>
              <a:rPr lang="en-US" sz="1800" dirty="0">
                <a:effectLst>
                  <a:outerShdw blurRad="38100" dist="38100" dir="2700000" algn="tl">
                    <a:srgbClr val="000000">
                      <a:alpha val="43137"/>
                    </a:srgbClr>
                  </a:outerShdw>
                </a:effectLst>
              </a:rPr>
              <a:t>,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6 </a:t>
            </a:r>
            <a:r>
              <a:rPr lang="en-US" sz="1800" dirty="0">
                <a:effectLst>
                  <a:outerShdw blurRad="38100" dist="38100" dir="2700000" algn="tl">
                    <a:srgbClr val="000000">
                      <a:alpha val="43137"/>
                    </a:srgbClr>
                  </a:outerShdw>
                </a:effectLst>
              </a:rPr>
              <a:t> who, existing in the form of God, did not consider equality with God as something to be used for His own advantage.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7 </a:t>
            </a:r>
            <a:r>
              <a:rPr lang="en-US" sz="1800" dirty="0">
                <a:effectLst>
                  <a:outerShdw blurRad="38100" dist="38100" dir="2700000" algn="tl">
                    <a:srgbClr val="000000">
                      <a:alpha val="43137"/>
                    </a:srgbClr>
                  </a:outerShdw>
                </a:effectLst>
              </a:rPr>
              <a:t> Instead He emptied Himself by assuming the form of a slave, taking on the likeness of men. And when He had come as a man in His external form,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8 </a:t>
            </a:r>
            <a:r>
              <a:rPr lang="en-US" sz="1800" dirty="0">
                <a:effectLst>
                  <a:outerShdw blurRad="38100" dist="38100" dir="2700000" algn="tl">
                    <a:srgbClr val="000000">
                      <a:alpha val="43137"/>
                    </a:srgbClr>
                  </a:outerShdw>
                </a:effectLst>
              </a:rPr>
              <a:t> He humbled Himself by becoming obedient to the point of death— even to death on a cross.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9 </a:t>
            </a:r>
            <a:r>
              <a:rPr lang="en-US" sz="1800" dirty="0">
                <a:effectLst>
                  <a:outerShdw blurRad="38100" dist="38100" dir="2700000" algn="tl">
                    <a:srgbClr val="000000">
                      <a:alpha val="43137"/>
                    </a:srgbClr>
                  </a:outerShdw>
                </a:effectLst>
              </a:rPr>
              <a:t> For this reason God highly exalted Him and gave Him the name that is above every name,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10 </a:t>
            </a:r>
            <a:r>
              <a:rPr lang="en-US" sz="1800" dirty="0">
                <a:effectLst>
                  <a:outerShdw blurRad="38100" dist="38100" dir="2700000" algn="tl">
                    <a:srgbClr val="000000">
                      <a:alpha val="43137"/>
                    </a:srgbClr>
                  </a:outerShdw>
                </a:effectLst>
              </a:rPr>
              <a:t> so that at the name of Jesus every knee will bow— of those who are in heaven and on earth and under the earth— </a:t>
            </a:r>
            <a:br>
              <a:rPr lang="en-US" sz="1800" dirty="0">
                <a:effectLst>
                  <a:outerShdw blurRad="38100" dist="38100" dir="2700000" algn="tl">
                    <a:srgbClr val="000000">
                      <a:alpha val="43137"/>
                    </a:srgbClr>
                  </a:outerShdw>
                </a:effectLst>
              </a:rPr>
            </a:br>
            <a:r>
              <a:rPr lang="en-US" sz="1800" baseline="30000" dirty="0">
                <a:effectLst>
                  <a:outerShdw blurRad="38100" dist="38100" dir="2700000" algn="tl">
                    <a:srgbClr val="000000">
                      <a:alpha val="43137"/>
                    </a:srgbClr>
                  </a:outerShdw>
                </a:effectLst>
              </a:rPr>
              <a:t>11 </a:t>
            </a:r>
            <a:r>
              <a:rPr lang="en-US" sz="1800" dirty="0">
                <a:effectLst>
                  <a:outerShdw blurRad="38100" dist="38100" dir="2700000" algn="tl">
                    <a:srgbClr val="000000">
                      <a:alpha val="43137"/>
                    </a:srgbClr>
                  </a:outerShdw>
                </a:effectLst>
              </a:rPr>
              <a:t> and every tongue should confess that Jesus Christ is Lord, to the glory of God the Father. </a:t>
            </a:r>
            <a:endParaRPr lang="en-US" sz="1800" dirty="0">
              <a:effectLst>
                <a:outerShdw blurRad="38100" dist="38100" dir="2700000" algn="tl">
                  <a:srgbClr val="000000">
                    <a:alpha val="43137"/>
                  </a:srgbClr>
                </a:outerShdw>
              </a:effectLst>
            </a:endParaRPr>
          </a:p>
          <a:p>
            <a:pPr marL="0" indent="0">
              <a:buNone/>
            </a:pPr>
            <a:endParaRPr lang="en-US" sz="1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21583"/>
            <a:ext cx="9437914" cy="908504"/>
          </a:xfrm>
        </p:spPr>
        <p:txBody>
          <a:bodyPr>
            <a:normAutofit/>
          </a:bodyPr>
          <a:lstStyle/>
          <a:p>
            <a:r>
              <a:rPr lang="en-US" sz="4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Somebody’s Feet was Stinking</a:t>
            </a:r>
            <a:endParaRPr lang="en-US" sz="4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82633" y="1825625"/>
            <a:ext cx="9326411" cy="4351338"/>
          </a:xfrm>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was the Eve of the Passion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Disciples had been with Jesus over 3 Years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Jesus Knew He didn’t Have Much Time Left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Night Jesus Really Needed: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Support of His Friends</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They were Arguing</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Wrong Attitudes were Stinking Up the Room</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He Knew that He Needed to Drive a Hard Lesson</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457200" lvl="1" indent="0">
              <a:buNone/>
            </a:pP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85513" y="2305879"/>
            <a:ext cx="2912285" cy="4552122"/>
          </a:xfrm>
          <a:prstGeom prst="rect">
            <a:avLst/>
          </a:prstGeom>
          <a:effectLst>
            <a:softEdge rad="38100"/>
          </a:effectLst>
        </p:spPr>
      </p:pic>
      <p:pic>
        <p:nvPicPr>
          <p:cNvPr id="3" name="Picture 2" descr="Gas Mask GIF - Weed Marijuana Smoking - Discover &amp; Share GI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278" y="2305879"/>
            <a:ext cx="2912286" cy="4552121"/>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arn(inVertical)">
                                      <p:cBhvr>
                                        <p:cTn id="11" dur="500"/>
                                        <p:tgtEl>
                                          <p:spTgt spid="6">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arn(inVertical)">
                                      <p:cBhvr>
                                        <p:cTn id="28" dur="500"/>
                                        <p:tgtEl>
                                          <p:spTgt spid="6">
                                            <p:txEl>
                                              <p:pRg st="5" end="5"/>
                                            </p:txEl>
                                          </p:spTgt>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3000"/>
                                        <p:tgtEl>
                                          <p:spTgt spid="2"/>
                                        </p:tgtEl>
                                      </p:cBhvr>
                                    </p:animEffect>
                                  </p:childTnLst>
                                </p:cTn>
                              </p:par>
                              <p:par>
                                <p:cTn id="36" presetID="6"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heel(1)">
                                      <p:cBhvr>
                                        <p:cTn id="43" dur="2000"/>
                                        <p:tgtEl>
                                          <p:spTgt spid="3"/>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arn(inVertical)">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29" y="159026"/>
            <a:ext cx="11807687" cy="6599583"/>
          </a:xfrm>
        </p:spPr>
        <p:txBody>
          <a:bodyPr>
            <a:normAutofit fontScale="70000" lnSpcReduction="20000"/>
          </a:bodyPr>
          <a:lstStyle/>
          <a:p>
            <a:pPr marL="0" indent="0">
              <a:buNone/>
            </a:pPr>
            <a:r>
              <a:rPr lang="en-US" b="1" dirty="0"/>
              <a:t>Problem: James and John or their mother asked about sitting in Heaven </a:t>
            </a:r>
            <a:br>
              <a:rPr lang="en-US" b="1" dirty="0"/>
            </a:br>
            <a:r>
              <a:rPr lang="en-US" b="1" dirty="0"/>
              <a:t>Verses: Mark 10:35-37, Matthew 20:20-21; Status: Serious</a:t>
            </a:r>
            <a:endParaRPr lang="en-US" b="1" dirty="0"/>
          </a:p>
          <a:p>
            <a:r>
              <a:rPr lang="en-US" dirty="0"/>
              <a:t>In Mark's gospel, the brothers James and John asked to sit at the side of Jesus in Heaven. This is </a:t>
            </a:r>
            <a:r>
              <a:rPr lang="en-US" b="1" dirty="0"/>
              <a:t>Mark 10:35-37</a:t>
            </a:r>
            <a:r>
              <a:rPr lang="en-US" dirty="0"/>
              <a:t>:</a:t>
            </a:r>
            <a:endParaRPr lang="en-US" dirty="0"/>
          </a:p>
          <a:p>
            <a:r>
              <a:rPr lang="en-US" dirty="0"/>
              <a:t>And </a:t>
            </a:r>
            <a:r>
              <a:rPr lang="en-US" b="1" dirty="0"/>
              <a:t>James and John, the sons of Zebedee, came up to him</a:t>
            </a:r>
            <a:r>
              <a:rPr lang="en-US" dirty="0"/>
              <a:t> and said to him, "Teacher, we want you to do for us whatever we ask of you." And he said to them, "What do you want me to do for you?" And they said to him, "Grant us to sit, one at your right hand and one at your left, in your glory." (</a:t>
            </a:r>
            <a:r>
              <a:rPr lang="en-US" dirty="0">
                <a:hlinkClick r:id="rId1"/>
              </a:rPr>
              <a:t>ESV</a:t>
            </a:r>
            <a:r>
              <a:rPr lang="en-US" dirty="0"/>
              <a:t>)</a:t>
            </a:r>
            <a:endParaRPr lang="en-US" dirty="0"/>
          </a:p>
          <a:p>
            <a:r>
              <a:rPr lang="en-US" dirty="0"/>
              <a:t>On the other hand, </a:t>
            </a:r>
            <a:r>
              <a:rPr lang="en-US" b="1" dirty="0"/>
              <a:t>Matthew 20:20-21</a:t>
            </a:r>
            <a:r>
              <a:rPr lang="en-US" dirty="0"/>
              <a:t> has it that the request came from their mother:</a:t>
            </a:r>
            <a:endParaRPr lang="en-US" dirty="0"/>
          </a:p>
          <a:p>
            <a:r>
              <a:rPr lang="en-US" dirty="0"/>
              <a:t>Then </a:t>
            </a:r>
            <a:r>
              <a:rPr lang="en-US" b="1" dirty="0"/>
              <a:t>the mother of the sons of Zebedee came up to him</a:t>
            </a:r>
            <a:r>
              <a:rPr lang="en-US" dirty="0"/>
              <a:t> with her sons, and kneeling before him she asked him for something. And he said to her, "What do you want?" She said to him, "Say that these two sons of mine are to sit, one at your right hand and one at your left, in your kingdom." (</a:t>
            </a:r>
            <a:r>
              <a:rPr lang="en-US" dirty="0">
                <a:hlinkClick r:id="rId2"/>
              </a:rPr>
              <a:t>ESV</a:t>
            </a:r>
            <a:r>
              <a:rPr lang="en-US" dirty="0"/>
              <a:t>)</a:t>
            </a:r>
            <a:endParaRPr lang="en-US" dirty="0"/>
          </a:p>
          <a:p>
            <a:r>
              <a:rPr lang="en-US" dirty="0"/>
              <a:t>These two passages are definitely about the same incident: in both Mark and Matthew, it comes right after Jesus foretells his death for the third time, and right before Jesus heals the blind. This is a problem. Inerrantists must reply like this:</a:t>
            </a:r>
            <a:endParaRPr lang="en-US" dirty="0"/>
          </a:p>
          <a:p>
            <a:r>
              <a:rPr lang="en-US" dirty="0"/>
              <a:t>Is it not plausible that all three came together and made inquiry of the Lord with regard to the positions on His right and left hand in the kingdom?</a:t>
            </a:r>
            <a:endParaRPr lang="en-US" dirty="0"/>
          </a:p>
          <a:p>
            <a:r>
              <a:rPr lang="en-US" dirty="0"/>
              <a:t>It's possible. Indeed, Matthew indicates that all three were present. But the question is not who was present, but rather, who spoke?</a:t>
            </a:r>
            <a:endParaRPr lang="en-US" dirty="0"/>
          </a:p>
          <a:p>
            <a:r>
              <a:rPr lang="en-US" dirty="0"/>
              <a:t>I suppose you can say that the sons and their mother all spoke, one after another. But this is one of several occasions in the gospels where inerrancy requires you to believe that two authors gave half the story and nobody gave the whole story. This is very irritating. The more reasonable response is that Matthew, who used Mark as a source, altered the story to make the disciples look less foolish, by having someone else make the silly request.</a:t>
            </a: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2" y="172278"/>
            <a:ext cx="11887200" cy="6573079"/>
          </a:xfrm>
        </p:spPr>
        <p:txBody>
          <a:bodyPr>
            <a:normAutofit lnSpcReduction="10000"/>
          </a:bodyPr>
          <a:lstStyle/>
          <a:p>
            <a:r>
              <a:rPr lang="en-US" b="1" dirty="0">
                <a:effectLst>
                  <a:outerShdw blurRad="38100" dist="38100" dir="2700000" algn="tl">
                    <a:srgbClr val="000000">
                      <a:alpha val="43137"/>
                    </a:srgbClr>
                  </a:outerShdw>
                </a:effectLst>
              </a:rPr>
              <a:t>Matthew 20:18-24 (AMP)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18 </a:t>
            </a:r>
            <a:r>
              <a:rPr lang="en-US" dirty="0">
                <a:effectLst>
                  <a:outerShdw blurRad="38100" dist="38100" dir="2700000" algn="tl">
                    <a:srgbClr val="000000">
                      <a:alpha val="43137"/>
                    </a:srgbClr>
                  </a:outerShdw>
                </a:effectLst>
              </a:rPr>
              <a:t> Behold, we are going up to Jerusalem, and the Son of Man will be handed over to the chief priests and scribes; and they will sentence Him to death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19 </a:t>
            </a:r>
            <a:r>
              <a:rPr lang="en-US" dirty="0">
                <a:effectLst>
                  <a:outerShdw blurRad="38100" dist="38100" dir="2700000" algn="tl">
                    <a:srgbClr val="000000">
                      <a:alpha val="43137"/>
                    </a:srgbClr>
                  </a:outerShdw>
                </a:effectLst>
              </a:rPr>
              <a:t> And deliver Him over to the Gentiles to be mocked and whipped and crucified, and He will be raised [to life] on the third day.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20 </a:t>
            </a:r>
            <a:r>
              <a:rPr lang="en-US" dirty="0">
                <a:effectLst>
                  <a:outerShdw blurRad="38100" dist="38100" dir="2700000" algn="tl">
                    <a:srgbClr val="000000">
                      <a:alpha val="43137"/>
                    </a:srgbClr>
                  </a:outerShdw>
                </a:effectLst>
              </a:rPr>
              <a:t> Then the mother of Zebedee's children came up to Him with her sons and, kneeling, worshiped Him and asked a favor of Him.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 And He asked her, What do you wish? She answered Him, Give orders that these two sons of mine may sit, one at Your right hand and one at Your left in Your kingdom.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 But Jesus replied, You do not realize what you are asking. Are you able to drink the cup that I am about to drink </a:t>
            </a:r>
            <a:r>
              <a:rPr lang="en-US" i="1" dirty="0">
                <a:effectLst>
                  <a:outerShdw blurRad="38100" dist="38100" dir="2700000" algn="tl">
                    <a:srgbClr val="000000">
                      <a:alpha val="43137"/>
                    </a:srgbClr>
                  </a:outerShdw>
                </a:effectLst>
              </a:rPr>
              <a:t>and to be baptized with the baptism with which I am baptized</a:t>
            </a:r>
            <a:r>
              <a:rPr lang="en-US" dirty="0">
                <a:effectLst>
                  <a:outerShdw blurRad="38100" dist="38100" dir="2700000" algn="tl">
                    <a:srgbClr val="000000">
                      <a:alpha val="43137"/>
                    </a:srgbClr>
                  </a:outerShdw>
                </a:effectLst>
              </a:rPr>
              <a:t> ? They answered, We are able.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23 </a:t>
            </a:r>
            <a:r>
              <a:rPr lang="en-US" dirty="0">
                <a:effectLst>
                  <a:outerShdw blurRad="38100" dist="38100" dir="2700000" algn="tl">
                    <a:srgbClr val="000000">
                      <a:alpha val="43137"/>
                    </a:srgbClr>
                  </a:outerShdw>
                </a:effectLst>
              </a:rPr>
              <a:t> He said to them, You will drink My cup, but seats at My right hand and at My left are not Mine to give, but they are for those for whom they have been ordained </a:t>
            </a:r>
            <a:r>
              <a:rPr lang="en-US" i="1" dirty="0">
                <a:effectLst>
                  <a:outerShdw blurRad="38100" dist="38100" dir="2700000" algn="tl">
                    <a:srgbClr val="000000">
                      <a:alpha val="43137"/>
                    </a:srgbClr>
                  </a:outerShdw>
                </a:effectLst>
              </a:rPr>
              <a:t>and</a:t>
            </a:r>
            <a:r>
              <a:rPr lang="en-US" dirty="0">
                <a:effectLst>
                  <a:outerShdw blurRad="38100" dist="38100" dir="2700000" algn="tl">
                    <a:srgbClr val="000000">
                      <a:alpha val="43137"/>
                    </a:srgbClr>
                  </a:outerShdw>
                </a:effectLst>
              </a:rPr>
              <a:t> prepared by My Father.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24 </a:t>
            </a:r>
            <a:r>
              <a:rPr lang="en-US" dirty="0">
                <a:effectLst>
                  <a:outerShdw blurRad="38100" dist="38100" dir="2700000" algn="tl">
                    <a:srgbClr val="000000">
                      <a:alpha val="43137"/>
                    </a:srgbClr>
                  </a:outerShdw>
                </a:effectLst>
              </a:rPr>
              <a:t> But when the ten [other disciples] heard this, they were indignant at the two brothers. </a:t>
            </a:r>
            <a:endParaRPr lang="en-US" dirty="0">
              <a:effectLst>
                <a:outerShdw blurRad="38100" dist="38100" dir="2700000" algn="tl">
                  <a:srgbClr val="000000">
                    <a:alpha val="43137"/>
                  </a:srgbClr>
                </a:outerShdw>
              </a:effectLst>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38539" y="1825625"/>
            <a:ext cx="11767931" cy="4840218"/>
          </a:xfrm>
        </p:spPr>
        <p:txBody>
          <a:bodyPr>
            <a:normAutofit fontScale="70000" lnSpcReduction="20000"/>
          </a:bodyPr>
          <a:lstStyle/>
          <a:p>
            <a:r>
              <a:rPr lang="en-US" b="1" dirty="0"/>
              <a:t>Philippians 2:3-11 (AMP) </a:t>
            </a:r>
            <a:br>
              <a:rPr lang="en-US" dirty="0"/>
            </a:br>
            <a:r>
              <a:rPr lang="en-US" baseline="30000" dirty="0"/>
              <a:t>3 </a:t>
            </a:r>
            <a:r>
              <a:rPr lang="en-US" dirty="0"/>
              <a:t> Do nothing from factional </a:t>
            </a:r>
            <a:r>
              <a:rPr lang="en-US" b="1" dirty="0"/>
              <a:t>motives</a:t>
            </a:r>
            <a:r>
              <a:rPr lang="en-US" dirty="0"/>
              <a:t> [through contentiousness, strife, selfishness, or for unworthy ends] or prompted by conceit </a:t>
            </a:r>
            <a:r>
              <a:rPr lang="en-US" i="1" dirty="0"/>
              <a:t>and</a:t>
            </a:r>
            <a:r>
              <a:rPr lang="en-US" dirty="0"/>
              <a:t> empty arrogance. Instead, in the true spirit of humility (lowliness of mind) let each regard the others as better than </a:t>
            </a:r>
            <a:r>
              <a:rPr lang="en-US" i="1" dirty="0"/>
              <a:t>and</a:t>
            </a:r>
            <a:r>
              <a:rPr lang="en-US" dirty="0"/>
              <a:t> superior to himself [thinking more highly of one another than you do of yourselves]. </a:t>
            </a:r>
            <a:br>
              <a:rPr lang="en-US" dirty="0"/>
            </a:br>
            <a:r>
              <a:rPr lang="en-US" baseline="30000" dirty="0"/>
              <a:t>4 </a:t>
            </a:r>
            <a:r>
              <a:rPr lang="en-US" dirty="0"/>
              <a:t> Let each of you esteem </a:t>
            </a:r>
            <a:r>
              <a:rPr lang="en-US" i="1" dirty="0"/>
              <a:t>and</a:t>
            </a:r>
            <a:r>
              <a:rPr lang="en-US" dirty="0"/>
              <a:t> look upon </a:t>
            </a:r>
            <a:r>
              <a:rPr lang="en-US" i="1" dirty="0"/>
              <a:t>and</a:t>
            </a:r>
            <a:r>
              <a:rPr lang="en-US" dirty="0"/>
              <a:t> be concerned for not [merely] his own interests, but also each for the interests of others. </a:t>
            </a:r>
            <a:br>
              <a:rPr lang="en-US" dirty="0"/>
            </a:br>
            <a:r>
              <a:rPr lang="en-US" baseline="30000" dirty="0"/>
              <a:t>5 </a:t>
            </a:r>
            <a:r>
              <a:rPr lang="en-US" dirty="0"/>
              <a:t> Let this same attitude </a:t>
            </a:r>
            <a:r>
              <a:rPr lang="en-US" i="1" dirty="0"/>
              <a:t>and</a:t>
            </a:r>
            <a:r>
              <a:rPr lang="en-US" dirty="0"/>
              <a:t> purpose </a:t>
            </a:r>
            <a:r>
              <a:rPr lang="en-US" i="1" dirty="0"/>
              <a:t>and</a:t>
            </a:r>
            <a:r>
              <a:rPr lang="en-US" dirty="0"/>
              <a:t> [humble] mind be in you which was in Christ Jesus: [Let Him be your example in humility:] </a:t>
            </a:r>
            <a:br>
              <a:rPr lang="en-US" dirty="0"/>
            </a:br>
            <a:r>
              <a:rPr lang="en-US" baseline="30000" dirty="0"/>
              <a:t>6 </a:t>
            </a:r>
            <a:r>
              <a:rPr lang="en-US" dirty="0"/>
              <a:t> Who, although being essentially one with God </a:t>
            </a:r>
            <a:r>
              <a:rPr lang="en-US" i="1" dirty="0"/>
              <a:t>and</a:t>
            </a:r>
            <a:r>
              <a:rPr lang="en-US" dirty="0"/>
              <a:t> in the form of God [possessing the fullness of the attributes which make God God], did not think this equality with God was a thing to be eagerly grasped </a:t>
            </a:r>
            <a:r>
              <a:rPr lang="en-US" i="1" dirty="0"/>
              <a:t>or</a:t>
            </a:r>
            <a:r>
              <a:rPr lang="en-US" dirty="0"/>
              <a:t> retained, </a:t>
            </a:r>
            <a:br>
              <a:rPr lang="en-US" dirty="0"/>
            </a:br>
            <a:r>
              <a:rPr lang="en-US" baseline="30000" dirty="0"/>
              <a:t>7 </a:t>
            </a:r>
            <a:r>
              <a:rPr lang="en-US" dirty="0"/>
              <a:t> But stripped Himself [of all privileges and rightful dignity], so as to assume the guise of a servant (slave), in that He became like men </a:t>
            </a:r>
            <a:r>
              <a:rPr lang="en-US" i="1" dirty="0"/>
              <a:t>and</a:t>
            </a:r>
            <a:r>
              <a:rPr lang="en-US" dirty="0"/>
              <a:t> was born a human being. </a:t>
            </a:r>
            <a:br>
              <a:rPr lang="en-US" dirty="0"/>
            </a:br>
            <a:r>
              <a:rPr lang="en-US" baseline="30000" dirty="0"/>
              <a:t>8 </a:t>
            </a:r>
            <a:r>
              <a:rPr lang="en-US" dirty="0"/>
              <a:t> And after He had appeared in human form, He abased </a:t>
            </a:r>
            <a:r>
              <a:rPr lang="en-US" i="1" dirty="0"/>
              <a:t>and</a:t>
            </a:r>
            <a:r>
              <a:rPr lang="en-US" dirty="0"/>
              <a:t> humbled Himself [still further] and carried His obedience to the extreme of death, even the death of the cross! </a:t>
            </a:r>
            <a:br>
              <a:rPr lang="en-US" dirty="0"/>
            </a:br>
            <a:r>
              <a:rPr lang="en-US" baseline="30000" dirty="0"/>
              <a:t>9 </a:t>
            </a:r>
            <a:r>
              <a:rPr lang="en-US" dirty="0"/>
              <a:t> Therefore [because He stooped so low] God has highly exalted Him and has freely bestowed on Him the name that is above every name, </a:t>
            </a:r>
            <a:br>
              <a:rPr lang="en-US" dirty="0"/>
            </a:br>
            <a:r>
              <a:rPr lang="en-US" baseline="30000" dirty="0"/>
              <a:t>10 </a:t>
            </a:r>
            <a:r>
              <a:rPr lang="en-US" dirty="0"/>
              <a:t> That in (at) the name of Jesus every knee should (must) bow, in heaven and on earth and under the earth, </a:t>
            </a:r>
            <a:br>
              <a:rPr lang="en-US" dirty="0"/>
            </a:br>
            <a:r>
              <a:rPr lang="en-US" baseline="30000" dirty="0"/>
              <a:t>11 </a:t>
            </a:r>
            <a:r>
              <a:rPr lang="en-US" dirty="0"/>
              <a:t> And every tongue [frankly and openly] confess </a:t>
            </a:r>
            <a:r>
              <a:rPr lang="en-US" i="1" dirty="0"/>
              <a:t>and</a:t>
            </a:r>
            <a:r>
              <a:rPr lang="en-US" dirty="0"/>
              <a:t> acknowledge that Jesus Christ is Lord, to the glory of God the Father. </a:t>
            </a:r>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91547" y="1825625"/>
            <a:ext cx="11661913" cy="4826966"/>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Luke 22:24-27 (AMP)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24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Now an eager contention arose among them [as to] which of them was considered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reputed to be the greatest.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25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Jesus said to them, The kings of the Gentiles are deified by them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exercise lordship [ruling as emperor-gods] over them; and those in authority over them are called benefactors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well-doers.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26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But this is not to be so with you; on the contrary, let him who is the greatest among you become like the youngest, and him who is the chief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leader like one who serves. </a:t>
            </a:r>
            <a:b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27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For who is the greater, the one who reclines at table (the master), or the one who serves? Is it not the one who reclines at table? But I am in your midst as One Who serves.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“Pride”</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 pride –accounted whose best</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anger -strife</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bitterness -strife</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selfish - me 1</a:t>
            </a:r>
            <a:r>
              <a:rPr lang="en-US" b="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–let us sit on each side</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calloused –didn’t even listen close enough to realize the cross</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Cure – John</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p:txBody>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Phil 2:5</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Find all the things going on in the Upper Room that night</a:t>
            </a:r>
            <a:endParaRPr lang="en-US" dirty="0"/>
          </a:p>
          <a:p>
            <a:r>
              <a:rPr lang="en-US" b="1" dirty="0"/>
              <a:t>Luke 22:24 (KJV) </a:t>
            </a:r>
            <a:br>
              <a:rPr lang="en-US" dirty="0"/>
            </a:br>
            <a:r>
              <a:rPr lang="en-US" baseline="30000" dirty="0"/>
              <a:t>24 </a:t>
            </a:r>
            <a:r>
              <a:rPr lang="en-US" dirty="0"/>
              <a:t> And there was also a strife among them, which of them should be accounted the greatest. </a:t>
            </a:r>
            <a:endParaRPr lang="en-US" dirty="0"/>
          </a:p>
          <a:p>
            <a:r>
              <a:rPr lang="en-US" dirty="0"/>
              <a:t>Pride –(false humility)-aggressive</a:t>
            </a:r>
            <a:endParaRPr lang="en-US" dirty="0"/>
          </a:p>
          <a:p>
            <a:r>
              <a:rPr lang="en-US" dirty="0"/>
              <a:t>Calloused – didn’t realize the Cross was coming</a:t>
            </a:r>
            <a:endParaRPr lang="en-US" dirty="0"/>
          </a:p>
          <a:p>
            <a:r>
              <a:rPr lang="en-US" dirty="0"/>
              <a:t>argumentative</a:t>
            </a:r>
            <a:br>
              <a:rPr lang="en-US" dirty="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78" y="145774"/>
            <a:ext cx="11847444" cy="6573078"/>
          </a:xfrm>
        </p:spPr>
        <p:txBody>
          <a:bodyPr>
            <a:normAutofit fontScale="62500" lnSpcReduction="20000"/>
          </a:bodyPr>
          <a:lstStyle/>
          <a:p>
            <a:pPr marL="0" indent="0">
              <a:buNone/>
            </a:pPr>
            <a:r>
              <a:rPr lang="en-US" b="1" dirty="0"/>
              <a:t>John 13:1-20 (NASB77) </a:t>
            </a:r>
            <a:br>
              <a:rPr lang="en-US" dirty="0"/>
            </a:br>
            <a:r>
              <a:rPr lang="en-US" baseline="30000" dirty="0"/>
              <a:t>1 </a:t>
            </a:r>
            <a:r>
              <a:rPr lang="en-US" dirty="0"/>
              <a:t> Now before the Feast of the Passover, Jesus knowing that His hour had come that He should depart out of this world to the Father, having loved His own who were in the world, He loved them to the end. </a:t>
            </a:r>
            <a:br>
              <a:rPr lang="en-US" dirty="0"/>
            </a:br>
            <a:r>
              <a:rPr lang="en-US" baseline="30000" dirty="0"/>
              <a:t>2 </a:t>
            </a:r>
            <a:r>
              <a:rPr lang="en-US" dirty="0"/>
              <a:t> And during supper, the devil having already put into the heart of Judas Iscariot, </a:t>
            </a:r>
            <a:r>
              <a:rPr lang="en-US" i="1" dirty="0"/>
              <a:t>the son</a:t>
            </a:r>
            <a:r>
              <a:rPr lang="en-US" dirty="0"/>
              <a:t> of Simon, to betray Him, </a:t>
            </a:r>
            <a:br>
              <a:rPr lang="en-US" dirty="0"/>
            </a:br>
            <a:r>
              <a:rPr lang="en-US" baseline="30000" dirty="0"/>
              <a:t>3 </a:t>
            </a:r>
            <a:r>
              <a:rPr lang="en-US" dirty="0"/>
              <a:t> </a:t>
            </a:r>
            <a:r>
              <a:rPr lang="en-US" i="1" dirty="0"/>
              <a:t>Jesus,</a:t>
            </a:r>
            <a:r>
              <a:rPr lang="en-US" dirty="0"/>
              <a:t> knowing that the Father had given all things into His hands, and that He had come forth from God, and was going back to God, </a:t>
            </a:r>
            <a:br>
              <a:rPr lang="en-US" dirty="0"/>
            </a:br>
            <a:r>
              <a:rPr lang="en-US" baseline="30000" dirty="0"/>
              <a:t>4 </a:t>
            </a:r>
            <a:r>
              <a:rPr lang="en-US" dirty="0"/>
              <a:t> •rose from supper, and •laid aside His garments; and taking a towel, He girded Himself about. </a:t>
            </a:r>
            <a:br>
              <a:rPr lang="en-US" dirty="0"/>
            </a:br>
            <a:r>
              <a:rPr lang="en-US" baseline="30000" dirty="0"/>
              <a:t>5 </a:t>
            </a:r>
            <a:r>
              <a:rPr lang="en-US" dirty="0"/>
              <a:t> Then He •poured water into the basin, and began to wash the disciples' feet, and to wipe them with the towel with which He was girded. </a:t>
            </a:r>
            <a:br>
              <a:rPr lang="en-US" dirty="0"/>
            </a:br>
            <a:r>
              <a:rPr lang="en-US" baseline="30000" dirty="0"/>
              <a:t>6 </a:t>
            </a:r>
            <a:r>
              <a:rPr lang="en-US" dirty="0"/>
              <a:t> And so He •came to Simon Peter. He •said to Him, "Lord, do You wash my feet?" </a:t>
            </a:r>
            <a:br>
              <a:rPr lang="en-US" dirty="0"/>
            </a:br>
            <a:r>
              <a:rPr lang="en-US" baseline="30000" dirty="0"/>
              <a:t>7 </a:t>
            </a:r>
            <a:r>
              <a:rPr lang="en-US" dirty="0"/>
              <a:t> Jesus answered and said to him, "What I do you do not realize now, but you shall understand hereafter." </a:t>
            </a:r>
            <a:br>
              <a:rPr lang="en-US" dirty="0"/>
            </a:br>
            <a:r>
              <a:rPr lang="en-US" baseline="30000" dirty="0"/>
              <a:t>8 </a:t>
            </a:r>
            <a:r>
              <a:rPr lang="en-US" dirty="0"/>
              <a:t> Peter •said to Him, "Never shall You wash my feet!" Jesus answered him, " If I do not wash you, you have no part with Me." </a:t>
            </a:r>
            <a:br>
              <a:rPr lang="en-US" dirty="0"/>
            </a:br>
            <a:r>
              <a:rPr lang="en-US" baseline="30000" dirty="0"/>
              <a:t>9 </a:t>
            </a:r>
            <a:r>
              <a:rPr lang="en-US" dirty="0"/>
              <a:t> Simon Peter •said to Him, "Lord, not my feet only, but also my hands and my head." </a:t>
            </a:r>
            <a:br>
              <a:rPr lang="en-US" dirty="0"/>
            </a:br>
            <a:r>
              <a:rPr lang="en-US" baseline="30000" dirty="0"/>
              <a:t>10 </a:t>
            </a:r>
            <a:r>
              <a:rPr lang="en-US" dirty="0"/>
              <a:t> Jesus •said to him, "He who has bathed needs only to wash his feet, but is completely clean; and you are clean, but not all </a:t>
            </a:r>
            <a:r>
              <a:rPr lang="en-US" i="1" dirty="0"/>
              <a:t>of you.</a:t>
            </a:r>
            <a:r>
              <a:rPr lang="en-US" dirty="0"/>
              <a:t>" </a:t>
            </a:r>
            <a:br>
              <a:rPr lang="en-US" dirty="0"/>
            </a:br>
            <a:r>
              <a:rPr lang="en-US" baseline="30000" dirty="0"/>
              <a:t>11 </a:t>
            </a:r>
            <a:r>
              <a:rPr lang="en-US" dirty="0"/>
              <a:t> For He knew the one who was betraying Him; for this reason He said, "Not all of you are clean." </a:t>
            </a:r>
            <a:br>
              <a:rPr lang="en-US" dirty="0"/>
            </a:br>
            <a:r>
              <a:rPr lang="en-US" baseline="30000" dirty="0"/>
              <a:t>12 </a:t>
            </a:r>
            <a:r>
              <a:rPr lang="en-US" dirty="0"/>
              <a:t> And so when He had washed their feet, and taken His garments, and reclined </a:t>
            </a:r>
            <a:r>
              <a:rPr lang="en-US" i="1" dirty="0"/>
              <a:t>at the table</a:t>
            </a:r>
            <a:r>
              <a:rPr lang="en-US" dirty="0"/>
              <a:t> again, He said to them, "Do you know what I have done to you? </a:t>
            </a:r>
            <a:br>
              <a:rPr lang="en-US" dirty="0"/>
            </a:br>
            <a:r>
              <a:rPr lang="en-US" baseline="30000" dirty="0"/>
              <a:t>13 </a:t>
            </a:r>
            <a:r>
              <a:rPr lang="en-US" dirty="0"/>
              <a:t> "You call Me Teacher and Lord; and you are right, for </a:t>
            </a:r>
            <a:r>
              <a:rPr lang="en-US" i="1" dirty="0"/>
              <a:t>so</a:t>
            </a:r>
            <a:r>
              <a:rPr lang="en-US" dirty="0"/>
              <a:t> I am. </a:t>
            </a:r>
            <a:br>
              <a:rPr lang="en-US" dirty="0"/>
            </a:br>
            <a:r>
              <a:rPr lang="en-US" baseline="30000" dirty="0"/>
              <a:t>14 </a:t>
            </a:r>
            <a:r>
              <a:rPr lang="en-US" dirty="0"/>
              <a:t> "If I then, the Lord and the Teacher, washed your feet, you also ought to wash one another's feet. </a:t>
            </a:r>
            <a:br>
              <a:rPr lang="en-US" dirty="0"/>
            </a:br>
            <a:r>
              <a:rPr lang="en-US" baseline="30000" dirty="0"/>
              <a:t>15 </a:t>
            </a:r>
            <a:r>
              <a:rPr lang="en-US" dirty="0"/>
              <a:t> "For I gave you an example that you also should do as I did to you. </a:t>
            </a:r>
            <a:br>
              <a:rPr lang="en-US" dirty="0"/>
            </a:br>
            <a:r>
              <a:rPr lang="en-US" baseline="30000" dirty="0"/>
              <a:t>16 </a:t>
            </a:r>
            <a:r>
              <a:rPr lang="en-US" dirty="0"/>
              <a:t> "Truly, truly, I say to you, a slave is not greater than his master; neither </a:t>
            </a:r>
            <a:r>
              <a:rPr lang="en-US" i="1" dirty="0"/>
              <a:t>is</a:t>
            </a:r>
            <a:r>
              <a:rPr lang="en-US" dirty="0"/>
              <a:t> one who is sent greater than the one who sent him. </a:t>
            </a:r>
            <a:br>
              <a:rPr lang="en-US" dirty="0"/>
            </a:br>
            <a:r>
              <a:rPr lang="en-US" baseline="30000" dirty="0"/>
              <a:t>17 </a:t>
            </a:r>
            <a:r>
              <a:rPr lang="en-US" dirty="0"/>
              <a:t> "If you know these things, you are blessed if you do them. </a:t>
            </a:r>
            <a:br>
              <a:rPr lang="en-US" dirty="0"/>
            </a:br>
            <a:r>
              <a:rPr lang="en-US" baseline="30000" dirty="0"/>
              <a:t>18 </a:t>
            </a:r>
            <a:r>
              <a:rPr lang="en-US" dirty="0"/>
              <a:t> " I do not speak of all of you. I know the ones I have chosen; but </a:t>
            </a:r>
            <a:r>
              <a:rPr lang="en-US" i="1" dirty="0"/>
              <a:t>it is</a:t>
            </a:r>
            <a:r>
              <a:rPr lang="en-US" dirty="0"/>
              <a:t> that the Scripture may be fulfilled, ' </a:t>
            </a:r>
            <a:r>
              <a:rPr lang="en-US" cap="small" dirty="0"/>
              <a:t>HE WHO EATS</a:t>
            </a:r>
            <a:r>
              <a:rPr lang="en-US" dirty="0"/>
              <a:t> </a:t>
            </a:r>
            <a:r>
              <a:rPr lang="en-US" cap="small" dirty="0"/>
              <a:t>MY BREAD HAS LIFTED UP HIS HEEL AGAINST</a:t>
            </a:r>
            <a:r>
              <a:rPr lang="en-US" dirty="0"/>
              <a:t> </a:t>
            </a:r>
            <a:r>
              <a:rPr lang="en-US" cap="small" dirty="0"/>
              <a:t>ME</a:t>
            </a:r>
            <a:r>
              <a:rPr lang="en-US" dirty="0"/>
              <a:t>.' </a:t>
            </a:r>
            <a:br>
              <a:rPr lang="en-US" dirty="0"/>
            </a:br>
            <a:r>
              <a:rPr lang="en-US" baseline="30000" dirty="0"/>
              <a:t>19 </a:t>
            </a:r>
            <a:r>
              <a:rPr lang="en-US" dirty="0"/>
              <a:t> "From now on I am telling you before </a:t>
            </a:r>
            <a:r>
              <a:rPr lang="en-US" i="1" dirty="0"/>
              <a:t>it</a:t>
            </a:r>
            <a:r>
              <a:rPr lang="en-US" dirty="0"/>
              <a:t> comes to pass, so that when it does occur, you may believe that I am </a:t>
            </a:r>
            <a:r>
              <a:rPr lang="en-US" i="1" dirty="0"/>
              <a:t>He.</a:t>
            </a:r>
            <a:r>
              <a:rPr lang="en-US" dirty="0"/>
              <a:t> </a:t>
            </a:r>
            <a:br>
              <a:rPr lang="en-US" dirty="0"/>
            </a:br>
            <a:r>
              <a:rPr lang="en-US" baseline="30000" dirty="0"/>
              <a:t>20 </a:t>
            </a:r>
            <a:r>
              <a:rPr lang="en-US" dirty="0"/>
              <a:t> "Truly, truly, I say to you, he who receives whomever I send receives Me; and he who receives Me receives Him who sent Me." </a:t>
            </a:r>
            <a:endParaRPr lang="en-US" dirty="0"/>
          </a:p>
          <a:p>
            <a:pPr marL="0" indent="0">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hangingPunct="0"/>
            <a:r>
              <a:rPr lang="en-AU" b="1" dirty="0">
                <a:effectLst>
                  <a:outerShdw blurRad="38100" dist="38100" dir="2700000" algn="tl">
                    <a:srgbClr val="000000">
                      <a:alpha val="43137"/>
                    </a:srgbClr>
                  </a:outerShdw>
                </a:effectLst>
              </a:rPr>
              <a:t>In their culture, service and humility were despised – as the attributes of good slaves</a:t>
            </a:r>
            <a:r>
              <a:rPr lang="en-AU" dirty="0"/>
              <a:t>.  Humility was weakness. A man’s position in society was a reflection of his control and influence over others. For Jesus, their master, to perform the lowly job of foot washing completely reversed their value system.  From Jesus’ action we perceive that humility and service is a requirement for salvation.</a:t>
            </a:r>
            <a:endParaRPr lang="en-US" dirty="0"/>
          </a:p>
          <a:p>
            <a:pPr hangingPunct="0"/>
            <a:r>
              <a:rPr lang="en-AU" dirty="0"/>
              <a:t> </a:t>
            </a:r>
            <a:endParaRPr lang="en-US" dirty="0"/>
          </a:p>
          <a:p>
            <a:pPr hangingPunct="0"/>
            <a:r>
              <a:rPr lang="en-AU" dirty="0"/>
              <a:t>Philippians 2:3-4 </a:t>
            </a:r>
            <a:r>
              <a:rPr lang="en-GB" dirty="0"/>
              <a:t>Let nothing be done through strife or vainglory; but in lowliness of mind let each esteem other better than themselves. </a:t>
            </a:r>
            <a:r>
              <a:rPr lang="en-GB" baseline="30000" dirty="0"/>
              <a:t>4</a:t>
            </a:r>
            <a:r>
              <a:rPr lang="en-GB" dirty="0"/>
              <a:t> Look not every man on his own things, but every man also on the things of others.</a:t>
            </a:r>
            <a:endParaRPr lang="en-US" dirty="0"/>
          </a:p>
          <a:p>
            <a:pPr hangingPunct="0"/>
            <a:r>
              <a:rPr lang="en-AU" dirty="0"/>
              <a:t> </a:t>
            </a:r>
            <a:endParaRPr lang="en-US" dirty="0"/>
          </a:p>
          <a:p>
            <a:pPr hangingPunct="0"/>
            <a:r>
              <a:rPr lang="en-AU" dirty="0"/>
              <a:t>1John 3:16  </a:t>
            </a:r>
            <a:r>
              <a:rPr lang="en-GB" dirty="0"/>
              <a:t>Hereby perceive we the love of God, because he laid down his life for us: and we ought to lay down our lives for the brethren.</a:t>
            </a:r>
            <a:endParaRPr lang="en-US" dirty="0"/>
          </a:p>
          <a:p>
            <a:pPr hangingPunct="0"/>
            <a:r>
              <a:rPr lang="en-AU" dirty="0"/>
              <a:t> </a:t>
            </a:r>
            <a:endParaRPr lang="en-US" dirty="0"/>
          </a:p>
          <a:p>
            <a:pPr hangingPunct="0"/>
            <a:r>
              <a:rPr lang="en-AU" dirty="0"/>
              <a:t>So we see that it’s not only service and humility, but also a willingness to give up our lives for our brethren as Christ did, and what his actions were foreshadowing in the conversation recorded in John 13:6-7.</a:t>
            </a:r>
            <a:endParaRPr lang="en-US" dirty="0"/>
          </a:p>
          <a:p>
            <a:pPr hangingPunct="0"/>
            <a:r>
              <a:rPr lang="en-AU" dirty="0"/>
              <a:t>Then cometh he to Simon Peter: and Peter saith unto him, Lord, dost thou wash my feet? </a:t>
            </a:r>
            <a:r>
              <a:rPr lang="en-AU" baseline="30000" dirty="0"/>
              <a:t>7</a:t>
            </a:r>
            <a:r>
              <a:rPr lang="en-AU" dirty="0"/>
              <a:t> Jesus answered and said unto him, What I do thou knowest not now; but thou shalt know hereafter.</a:t>
            </a:r>
            <a:endParaRPr lang="en-US" dirty="0"/>
          </a:p>
          <a:p>
            <a:pPr hangingPunct="0"/>
            <a:r>
              <a:rPr lang="en-AU" dirty="0"/>
              <a:t> </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Mark 10:37 (KJV) </a:t>
            </a:r>
            <a:br>
              <a:rPr lang="en-US" dirty="0"/>
            </a:br>
            <a:r>
              <a:rPr lang="en-US" baseline="30000" dirty="0"/>
              <a:t>37 </a:t>
            </a:r>
            <a:r>
              <a:rPr lang="en-US" dirty="0"/>
              <a:t>  They said unto him, Grant unto us that we may sit, one on thy right hand, and the other on thy left hand, in thy glory. </a:t>
            </a:r>
            <a:br>
              <a:rPr lang="en-US" dirty="0"/>
            </a:br>
            <a:endParaRPr lang="en-US" dirty="0"/>
          </a:p>
          <a:p>
            <a:r>
              <a:rPr lang="en-US" dirty="0"/>
              <a:t>Self Promotion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2754085" y="60330"/>
            <a:ext cx="7489371" cy="756100"/>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06016" y="945639"/>
            <a:ext cx="11979967" cy="5733460"/>
          </a:xfrm>
          <a:solidFill>
            <a:schemeClr val="bg1">
              <a:alpha val="80000"/>
            </a:schemeClr>
          </a:solidFill>
        </p:spPr>
        <p:txBody>
          <a:bodyPr>
            <a:noAutofit/>
          </a:bodyPr>
          <a:lstStyle/>
          <a:p>
            <a:pPr marL="0" indent="0" algn="ctr">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13:1-5 (AMP)</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[NOW] BEFORE the Passover Feast began,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 knew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(was fully aware) that the time had come for Him to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leave this world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return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the Father. And as He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loved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those who were His own in the world, 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loved them to the last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to the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highest degree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So [it was] during supper, Satan having already put the thought of betraying Jesus in the heart of Judas Iscariot, Simon's son,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[That] Jesus,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knowing</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(fully aware) that the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Father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put everything into His hands</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that He had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come from God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and was [now]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returning to God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4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Got up from supper, took off His garments, and taking a [servant's] towel, He fastened it around His waist.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5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Then He poured water into the washbasin and began to wash the disciples' feet and to wipe them with the [servant's] towel with which He was girded.</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3000"/>
                            </p:stCondLst>
                            <p:childTnLst>
                              <p:par>
                                <p:cTn id="9" presetID="16" presetClass="entr" presetSubtype="21" fill="hold" grpId="0" nodeType="afterEffect">
                                  <p:stCondLst>
                                    <p:cond delay="2000"/>
                                  </p:stCondLst>
                                  <p:childTnLst>
                                    <p:set>
                                      <p:cBhvr>
                                        <p:cTn id="10" dur="1" fill="hold">
                                          <p:stCondLst>
                                            <p:cond delay="0"/>
                                          </p:stCondLst>
                                        </p:cTn>
                                        <p:tgtEl>
                                          <p:spTgt spid="6">
                                            <p:bg/>
                                          </p:spTgt>
                                        </p:tgtEl>
                                        <p:attrNameLst>
                                          <p:attrName>style.visibility</p:attrName>
                                        </p:attrNameLst>
                                      </p:cBhvr>
                                      <p:to>
                                        <p:strVal val="visible"/>
                                      </p:to>
                                    </p:set>
                                    <p:animEffect transition="in" filter="barn(inVertical)">
                                      <p:cBhvr>
                                        <p:cTn id="11" dur="500"/>
                                        <p:tgtEl>
                                          <p:spTgt spid="6">
                                            <p:bg/>
                                          </p:spTgt>
                                        </p:tgtEl>
                                      </p:cBhvr>
                                    </p:animEffect>
                                  </p:childTnLst>
                                </p:cTn>
                              </p:par>
                              <p:par>
                                <p:cTn id="12" presetID="16" presetClass="entr" presetSubtype="21" fill="hold" grpId="0" nodeType="withEffect">
                                  <p:stCondLst>
                                    <p:cond delay="20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par>
                                <p:cTn id="15" presetID="16" presetClass="entr" presetSubtype="21" fill="hold" grpId="0" nodeType="withEffect">
                                  <p:stCondLst>
                                    <p:cond delay="200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a:effectLst>
                  <a:outerShdw blurRad="38100" dist="38100" dir="2700000" algn="tl">
                    <a:srgbClr val="000000">
                      <a:alpha val="43137"/>
                    </a:srgbClr>
                  </a:outerShdw>
                </a:effectLst>
              </a:rPr>
              <a:t>Foot-washing was not primarily a ceremonial custom. It was practically important because people walked in sandals through dusty, muddy and manure-filled streets. Your feet got dirty and stinky</a:t>
            </a:r>
            <a:r>
              <a:rPr lang="en-US" dirty="0"/>
              <a:t>.</a:t>
            </a:r>
            <a:endParaRPr lang="en-US" dirty="0"/>
          </a:p>
          <a:p>
            <a:r>
              <a:rPr lang="en-US" dirty="0"/>
              <a:t>Not surprisingly, washing someone else's feet was regarded as one of the most demeaning tasks anyone could perform. It was reserved for household slaves. But since there was evidently no household slave present at this secret meal, who would perform this task?</a:t>
            </a:r>
            <a:endParaRPr lang="en-US" dirty="0"/>
          </a:p>
          <a:p>
            <a:r>
              <a:rPr lang="en-US" dirty="0"/>
              <a:t>Jesus' disciples were not about to do it. Luke says they were in the midst of their favorite argument--"which one of them was regarded to be the greatest" (Lk. 22:24)--and I don't think that means Peter was insisting that John deserved that honor, etc. Anyone who washed feet in this setting would be admitting he was the low-life of the bunch!</a:t>
            </a:r>
            <a:endParaRPr lang="en-US"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“Jesus knew” – Knew what? </a:t>
            </a:r>
            <a:br>
              <a:rPr lang="en-US" dirty="0"/>
            </a:br>
            <a:br>
              <a:rPr lang="en-US" dirty="0"/>
            </a:br>
            <a:r>
              <a:rPr lang="en-US" dirty="0"/>
              <a:t>1. “that the Father had put all things under his power,</a:t>
            </a:r>
            <a:br>
              <a:rPr lang="en-US" dirty="0"/>
            </a:br>
            <a:br>
              <a:rPr lang="en-US" dirty="0"/>
            </a:br>
            <a:r>
              <a:rPr lang="en-US" dirty="0"/>
              <a:t>2. and that he had come from God</a:t>
            </a:r>
            <a:br>
              <a:rPr lang="en-US" dirty="0"/>
            </a:br>
            <a:br>
              <a:rPr lang="en-US" dirty="0"/>
            </a:br>
            <a:r>
              <a:rPr lang="en-US" dirty="0"/>
              <a:t>3. and was returning to God.” </a:t>
            </a:r>
            <a:endParaRPr lang="en-US" dirty="0"/>
          </a:p>
          <a:p>
            <a:r>
              <a:rPr lang="en-US" dirty="0"/>
              <a:t> he also knew the attitudes Present in the Room</a:t>
            </a:r>
            <a:endParaRPr lang="en-US" dirty="0"/>
          </a:p>
          <a:p>
            <a:r>
              <a:rPr lang="en-US" dirty="0"/>
              <a:t>And he was leaving soon so he needed to impact them NOW!</a:t>
            </a: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2715" y="1491348"/>
            <a:ext cx="9873343" cy="4724400"/>
          </a:xfrm>
          <a:solidFill>
            <a:schemeClr val="bg1">
              <a:lumMod val="85000"/>
              <a:alpha val="86000"/>
            </a:schemeClr>
          </a:solidFill>
          <a:effectLst>
            <a:softEdge rad="38100"/>
          </a:effectLst>
        </p:spPr>
        <p:txBody>
          <a:bodyPr/>
          <a:lstStyle/>
          <a:p>
            <a:pPr marL="0" marR="0" indent="0" algn="ctr">
              <a:lnSpc>
                <a:spcPct val="100000"/>
              </a:lnSpc>
              <a:spcBef>
                <a:spcPts val="600"/>
              </a:spcBef>
              <a:spcAft>
                <a:spcPts val="0"/>
              </a:spcAft>
              <a:buNone/>
            </a:pPr>
            <a:r>
              <a:rPr lang="en-US" sz="3200" b="1" dirty="0">
                <a:solidFill>
                  <a:srgbClr val="000000"/>
                </a:solidFill>
                <a:effectLst/>
                <a:latin typeface="Cambria" panose="02040503050406030204" pitchFamily="18" charset="0"/>
                <a:ea typeface="Times New Roman" panose="02020603050405020304" pitchFamily="18" charset="0"/>
                <a:cs typeface="Segoe UI" panose="020B0502040204020203"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Towel</a:t>
            </a: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“Fulness of Lessons”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SzPct val="115000"/>
              <a:buFont typeface="Wingdings" panose="05000000000000000000" pitchFamily="2" charset="2"/>
              <a:buChar char="q"/>
            </a:pPr>
            <a:r>
              <a:rPr lang="en-US" b="1" dirty="0">
                <a:solidFill>
                  <a:srgbClr val="00000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Segoe UI" panose="020B0502040204020203" pitchFamily="34" charset="0"/>
              </a:rPr>
              <a:t> </a:t>
            </a: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Fullness of… </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Time</a:t>
            </a:r>
            <a:endParaRPr lang="en-US" sz="3200"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Destiny</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Accomplishment</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lvl="3">
              <a:lnSpc>
                <a:spcPct val="100000"/>
              </a:lnSpc>
              <a:spcBef>
                <a:spcPts val="0"/>
              </a:spcBef>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Example</a:t>
            </a:r>
            <a:endPar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914400" lvl="2" indent="0">
              <a:lnSpc>
                <a:spcPct val="100000"/>
              </a:lnSpc>
              <a:spcBef>
                <a:spcPts val="0"/>
              </a:spcBef>
              <a:buNone/>
            </a:pPr>
            <a:endPar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914400" lvl="2" indent="0">
              <a:lnSpc>
                <a:spcPct val="100000"/>
              </a:lnSpc>
              <a:spcBef>
                <a:spcPts val="0"/>
              </a:spcBef>
              <a:buNone/>
            </a:pPr>
            <a:r>
              <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rPr>
              <a:t>The Full Example of Love is to Serve…</a:t>
            </a:r>
            <a:endParaRPr lang="en-US" sz="34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Segoe UI" panose="020B0502040204020203" pitchFamily="34" charset="0"/>
            </a:endParaRPr>
          </a:p>
          <a:p>
            <a:pPr marL="1371600" lvl="3" indent="0">
              <a:lnSpc>
                <a:spcPct val="100000"/>
              </a:lnSpc>
              <a:spcBef>
                <a:spcPts val="0"/>
              </a:spcBef>
              <a:spcAft>
                <a:spcPts val="600"/>
              </a:spcAft>
              <a:buNone/>
            </a:pPr>
            <a:r>
              <a:rPr lang="en-US" sz="32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Segoe UI" panose="020B0502040204020203" pitchFamily="34" charset="0"/>
              </a:rPr>
              <a:t>                       …Not to Be Served</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10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3624941" y="60329"/>
            <a:ext cx="7728857" cy="1325563"/>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106016" y="1674982"/>
            <a:ext cx="11979967" cy="4552123"/>
          </a:xfrm>
          <a:solidFill>
            <a:schemeClr val="bg1">
              <a:alpha val="80000"/>
            </a:schemeClr>
          </a:solidFill>
        </p:spPr>
        <p:txBody>
          <a:bodyPr>
            <a:noAutofit/>
          </a:bodyPr>
          <a:lstStyle/>
          <a:p>
            <a:pPr marL="0" indent="0" algn="ctr">
              <a:lnSpc>
                <a:spcPct val="11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John 13:7-11 (AMP) </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7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Jesus said to him, You do not understand now what I am doing, but you will understand later on.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Peter said to Him, You shall never wash my feet! Jesus answered him, Unless I wash you, you have no part with (in) Me [you have no share in companionship with Me].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9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Simon Peter said to Him, Lord, [wash] not only my feet, but my hands and my head too!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10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Jesus said to him, Anyone who has bathed needs only to wash his feet, but is clean all over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And you [My disciples] are clean, but not all of you. </a:t>
            </a:r>
            <a:r>
              <a:rPr lang="en-US"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11 </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For He knew who was going to betray Him; that was the reason He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ct val="100000"/>
              </a:lnSpc>
              <a:spcBef>
                <a:spcPts val="0"/>
              </a:spcBef>
              <a:buNone/>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said, Not all of you are clean.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par>
                          <p:cTn id="15" fill="hold">
                            <p:stCondLst>
                              <p:cond delay="500"/>
                            </p:stCondLst>
                            <p:childTnLst>
                              <p:par>
                                <p:cTn id="16" presetID="53" presetClass="entr" presetSubtype="16" fill="hold" grpId="1"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6">
                                            <p:txEl>
                                              <p:pRg st="1" end="1"/>
                                            </p:txEl>
                                          </p:spTgt>
                                        </p:tgtEl>
                                      </p:cBhvr>
                                    </p:animEffect>
                                  </p:childTnLst>
                                </p:cTn>
                              </p:par>
                            </p:childTnLst>
                          </p:cTn>
                        </p:par>
                        <p:par>
                          <p:cTn id="21" fill="hold">
                            <p:stCondLst>
                              <p:cond delay="1000"/>
                            </p:stCondLst>
                            <p:childTnLst>
                              <p:par>
                                <p:cTn id="22" presetID="53" presetClass="entr" presetSubtype="16" fill="hold" grpId="1"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2126977"/>
            <a:ext cx="8414304" cy="4552122"/>
          </a:xfrm>
          <a:prstGeom prst="rect">
            <a:avLst/>
          </a:prstGeom>
        </p:spPr>
      </p:pic>
      <p:sp>
        <p:nvSpPr>
          <p:cNvPr id="2" name="Title 1"/>
          <p:cNvSpPr>
            <a:spLocks noGrp="1"/>
          </p:cNvSpPr>
          <p:nvPr>
            <p:ph type="title"/>
          </p:nvPr>
        </p:nvSpPr>
        <p:spPr>
          <a:xfrm>
            <a:off x="838200" y="60329"/>
            <a:ext cx="10515600" cy="1325563"/>
          </a:xfrm>
        </p:spPr>
        <p:txBody>
          <a:bodyPr>
            <a:norm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Towel</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“Ultimate Lesson”</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5"/>
          <p:cNvSpPr>
            <a:spLocks noGrp="1"/>
          </p:cNvSpPr>
          <p:nvPr>
            <p:ph idx="1"/>
          </p:nvPr>
        </p:nvSpPr>
        <p:spPr>
          <a:xfrm>
            <a:off x="291074" y="1218503"/>
            <a:ext cx="6741097" cy="5579168"/>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Bath Houses…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Come out Clean All Over</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Walk to House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Pick Up Dirt and Debris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Only Needed to Wash Feet</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Picture of Christian</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Salvation is the Bath House</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Come Out Clean </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Walk Through World</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Pick up Attitudes and Debris</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Only Needs to Wash Attitude</a:t>
            </a: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arn(inVertical)">
                                      <p:cBhvr>
                                        <p:cTn id="10" dur="500"/>
                                        <p:tgtEl>
                                          <p:spTgt spid="6">
                                            <p:txEl>
                                              <p:pRg st="0" end="0"/>
                                            </p:txEl>
                                          </p:spTgt>
                                        </p:tgtEl>
                                      </p:cBhvr>
                                    </p:animEffect>
                                  </p:childTnLst>
                                </p:cTn>
                              </p:par>
                            </p:childTnLst>
                          </p:cTn>
                        </p:par>
                        <p:par>
                          <p:cTn id="11" fill="hold">
                            <p:stCondLst>
                              <p:cond delay="1500"/>
                            </p:stCondLst>
                            <p:childTnLst>
                              <p:par>
                                <p:cTn id="12" presetID="16" presetClass="entr" presetSubtype="21"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par>
                          <p:cTn id="19" fill="hold">
                            <p:stCondLst>
                              <p:cond delay="2500"/>
                            </p:stCondLst>
                            <p:childTnLst>
                              <p:par>
                                <p:cTn id="20" presetID="16" presetClass="entr" presetSubtype="21"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par>
                          <p:cTn id="23" fill="hold">
                            <p:stCondLst>
                              <p:cond delay="3000"/>
                            </p:stCondLst>
                            <p:childTnLst>
                              <p:par>
                                <p:cTn id="24" presetID="16" presetClass="entr" presetSubtype="21"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arn(inVertical)">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10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barn(inVertical)">
                                      <p:cBhvr>
                                        <p:cTn id="31" dur="500"/>
                                        <p:tgtEl>
                                          <p:spTgt spid="6">
                                            <p:txEl>
                                              <p:pRg st="5" end="5"/>
                                            </p:txEl>
                                          </p:spTgt>
                                        </p:tgtEl>
                                      </p:cBhvr>
                                    </p:animEffect>
                                  </p:childTnLst>
                                </p:cTn>
                              </p:par>
                            </p:childTnLst>
                          </p:cTn>
                        </p:par>
                        <p:par>
                          <p:cTn id="32" fill="hold">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barn(inVertical)">
                                      <p:cBhvr>
                                        <p:cTn id="35" dur="500"/>
                                        <p:tgtEl>
                                          <p:spTgt spid="6">
                                            <p:txEl>
                                              <p:pRg st="6" end="6"/>
                                            </p:txEl>
                                          </p:spTgt>
                                        </p:tgtEl>
                                      </p:cBhvr>
                                    </p:animEffect>
                                  </p:childTnLst>
                                </p:cTn>
                              </p:par>
                            </p:childTnLst>
                          </p:cTn>
                        </p:par>
                        <p:par>
                          <p:cTn id="36" fill="hold">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arn(inVertical)">
                                      <p:cBhvr>
                                        <p:cTn id="39" dur="500"/>
                                        <p:tgtEl>
                                          <p:spTgt spid="6">
                                            <p:txEl>
                                              <p:pRg st="7" end="7"/>
                                            </p:txEl>
                                          </p:spTgt>
                                        </p:tgtEl>
                                      </p:cBhvr>
                                    </p:animEffect>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barn(inVertical)">
                                      <p:cBhvr>
                                        <p:cTn id="43" dur="500"/>
                                        <p:tgtEl>
                                          <p:spTgt spid="6">
                                            <p:txEl>
                                              <p:pRg st="8" end="8"/>
                                            </p:txEl>
                                          </p:spTgt>
                                        </p:tgtEl>
                                      </p:cBhvr>
                                    </p:animEffect>
                                  </p:childTnLst>
                                </p:cTn>
                              </p:par>
                            </p:childTnLst>
                          </p:cTn>
                        </p:par>
                        <p:par>
                          <p:cTn id="44" fill="hold">
                            <p:stCondLst>
                              <p:cond delay="3000"/>
                            </p:stCondLst>
                            <p:childTnLst>
                              <p:par>
                                <p:cTn id="45" presetID="16" presetClass="entr" presetSubtype="21" fill="hold" grpId="0" nodeType="after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arn(inVertical)">
                                      <p:cBhvr>
                                        <p:cTn id="47" dur="500"/>
                                        <p:tgtEl>
                                          <p:spTgt spid="6">
                                            <p:txEl>
                                              <p:pRg st="9" end="9"/>
                                            </p:txEl>
                                          </p:spTgt>
                                        </p:tgtEl>
                                      </p:cBhvr>
                                    </p:animEffect>
                                  </p:childTnLst>
                                </p:cTn>
                              </p:par>
                            </p:childTnLst>
                          </p:cTn>
                        </p:par>
                        <p:par>
                          <p:cTn id="48" fill="hold">
                            <p:stCondLst>
                              <p:cond delay="3500"/>
                            </p:stCondLst>
                            <p:childTnLst>
                              <p:par>
                                <p:cTn id="49" presetID="16" presetClass="entr" presetSubtype="21" fill="hold" grpId="0" nodeType="after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Effect transition="in" filter="barn(inVertical)">
                                      <p:cBhvr>
                                        <p:cTn id="51"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295" y="0"/>
            <a:ext cx="5257800" cy="810532"/>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“Pride”</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60169" y="863180"/>
            <a:ext cx="8284354" cy="4351338"/>
          </a:xfrm>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Luke 22:24 -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accounted whose best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Keeping Count on Basis of Merit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nd</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Luke 22:31-34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 Will Not Deny You!</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Comparing</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Overconfident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b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5"/>
          <p:cNvPicPr>
            <a:picLocks noChangeAspect="1"/>
          </p:cNvPicPr>
          <p:nvPr/>
        </p:nvPicPr>
        <p:blipFill rotWithShape="1">
          <a:blip r:embed="rId1">
            <a:extLst>
              <a:ext uri="{28A0092B-C50C-407E-A947-70E740481C1C}">
                <a14:useLocalDpi xmlns:a14="http://schemas.microsoft.com/office/drawing/2010/main" val="0"/>
              </a:ext>
            </a:extLst>
          </a:blip>
          <a:srcRect b="11297"/>
          <a:stretch>
            <a:fillRect/>
          </a:stretch>
        </p:blipFill>
        <p:spPr>
          <a:xfrm>
            <a:off x="736601" y="4386274"/>
            <a:ext cx="3527036" cy="2281226"/>
          </a:xfrm>
          <a:prstGeom prst="rect">
            <a:avLst/>
          </a:prstGeom>
          <a:effectLst>
            <a:softEdge rad="38100"/>
          </a:effectLst>
        </p:spPr>
      </p:pic>
      <p:pic>
        <p:nvPicPr>
          <p:cNvPr id="7" name="Picture 2" descr="Gas Mask GIF - Weed Marijuana Smoking - Discover &amp; Share GIFs"/>
          <p:cNvPicPr>
            <a:picLocks noChangeAspect="1" noChangeArrowheads="1"/>
          </p:cNvPicPr>
          <p:nvPr/>
        </p:nvPicPr>
        <p:blipFill>
          <a:blip r:embed="rId2"/>
          <a:srcRect/>
          <a:stretch>
            <a:fillRect/>
          </a:stretch>
        </p:blipFill>
        <p:spPr bwMode="auto">
          <a:xfrm>
            <a:off x="9123168" y="2677886"/>
            <a:ext cx="3068832" cy="40896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135" b="9203"/>
          <a:stretch>
            <a:fillRect/>
          </a:stretch>
        </p:blipFill>
        <p:spPr>
          <a:xfrm>
            <a:off x="4939030" y="3803015"/>
            <a:ext cx="5956300" cy="2692400"/>
          </a:xfrm>
          <a:prstGeom prst="rect">
            <a:avLst/>
          </a:prstGeom>
          <a:effectLst>
            <a:softEdge rad="38100"/>
          </a:effectLst>
        </p:spPr>
      </p:pic>
    </p:spTree>
  </p:cSld>
  <p:clrMapOvr>
    <a:masterClrMapping/>
  </p:clrMapOvr>
  <mc:AlternateContent xmlns:mc="http://schemas.openxmlformats.org/markup-compatibility/2006">
    <mc:Choice xmlns:p14="http://schemas.microsoft.com/office/powerpoint/2010/main" Requires="p14">
      <p:transition spd="slow" p14:dur="325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par>
                                <p:cTn id="12" presetID="28"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0" fill="hold"/>
                                        <p:tgtEl>
                                          <p:spTgt spid="5"/>
                                        </p:tgtEl>
                                        <p:attrNameLst>
                                          <p:attrName>ppt_x</p:attrName>
                                        </p:attrNameLst>
                                      </p:cBhvr>
                                      <p:tavLst>
                                        <p:tav tm="0">
                                          <p:val>
                                            <p:strVal val="#ppt_x"/>
                                          </p:val>
                                        </p:tav>
                                        <p:tav tm="100000">
                                          <p:val>
                                            <p:strVal val="#ppt_x"/>
                                          </p:val>
                                        </p:tav>
                                      </p:tavLst>
                                    </p:anim>
                                    <p:anim calcmode="lin" valueType="num">
                                      <p:cBhvr>
                                        <p:cTn id="15"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par>
                          <p:cTn id="25" fill="hold">
                            <p:stCondLst>
                              <p:cond delay="4000"/>
                            </p:stCondLst>
                            <p:childTnLst>
                              <p:par>
                                <p:cTn id="26" presetID="6"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par>
                                <p:cTn id="29" presetID="28"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5000" fill="hold"/>
                                        <p:tgtEl>
                                          <p:spTgt spid="6"/>
                                        </p:tgtEl>
                                        <p:attrNameLst>
                                          <p:attrName>ppt_x</p:attrName>
                                        </p:attrNameLst>
                                      </p:cBhvr>
                                      <p:tavLst>
                                        <p:tav tm="0">
                                          <p:val>
                                            <p:strVal val="#ppt_x"/>
                                          </p:val>
                                        </p:tav>
                                        <p:tav tm="100000">
                                          <p:val>
                                            <p:strVal val="#ppt_x"/>
                                          </p:val>
                                        </p:tav>
                                      </p:tavLst>
                                    </p:anim>
                                    <p:anim calcmode="lin" valueType="num">
                                      <p:cBhvr>
                                        <p:cTn id="32" dur="15000" fill="hold"/>
                                        <p:tgtEl>
                                          <p:spTgt spid="6"/>
                                        </p:tgtEl>
                                        <p:attrNameLst>
                                          <p:attrName>ppt_y</p:attrName>
                                        </p:attrNameLst>
                                      </p:cBhvr>
                                      <p:tavLst>
                                        <p:tav tm="0">
                                          <p:val>
                                            <p:strVal val="#ppt_y+1"/>
                                          </p:val>
                                        </p:tav>
                                        <p:tav tm="100000">
                                          <p:val>
                                            <p:strVal val="#ppt_y-1"/>
                                          </p:val>
                                        </p:tav>
                                      </p:tavLst>
                                    </p:anim>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295" y="0"/>
            <a:ext cx="5257800" cy="810532"/>
          </a:xfrm>
        </p:spPr>
        <p:txBody>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Stepped in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“Pride”</a:t>
            </a:r>
            <a:endPar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60169" y="863180"/>
            <a:ext cx="8284354" cy="4351338"/>
          </a:xfrm>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Luke 22:24 -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accounted whose best</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Keeping Count on Basis of Merit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a:t>
            </a:r>
            <a:r>
              <a:rPr lang="en-US" b="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nd</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Luke 22:31-34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 Will Not Deny You!</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Comparing</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Overconfident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Proverbs 16:18 (HCSB) </a:t>
            </a:r>
            <a:b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r>
              <a:rPr lang="en-US"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18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Pride comes before destruction, and an </a:t>
            </a: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arrogant spirit before a fall. </a:t>
            </a:r>
            <a:b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2" descr="Gas Mask GIF - Weed Marijuana Smoking - Discover &amp; Share GIFs"/>
          <p:cNvPicPr>
            <a:picLocks noChangeAspect="1" noChangeArrowheads="1"/>
          </p:cNvPicPr>
          <p:nvPr/>
        </p:nvPicPr>
        <p:blipFill>
          <a:blip r:embed="rId1"/>
          <a:srcRect/>
          <a:stretch>
            <a:fillRect/>
          </a:stretch>
        </p:blipFill>
        <p:spPr bwMode="auto">
          <a:xfrm>
            <a:off x="9123168" y="2677886"/>
            <a:ext cx="3068832" cy="4089638"/>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par>
                          <p:cTn id="25" fill="hold">
                            <p:stCondLst>
                              <p:cond delay="6000"/>
                            </p:stCondLst>
                            <p:childTnLst>
                              <p:par>
                                <p:cTn id="26" presetID="6" presetClass="entr" presetSubtype="16" fill="hold" grpId="0" nodeType="afterEffect">
                                  <p:stCondLst>
                                    <p:cond delay="100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par>
                          <p:cTn id="29" fill="hold">
                            <p:stCondLst>
                              <p:cond delay="9000"/>
                            </p:stCondLst>
                            <p:childTnLst>
                              <p:par>
                                <p:cTn id="30" presetID="6" presetClass="entr" presetSubtype="16"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22521</Words>
  <Application>WPS Presentation</Application>
  <PresentationFormat>Widescreen</PresentationFormat>
  <Paragraphs>302</Paragraphs>
  <Slides>41</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41</vt:i4>
      </vt:variant>
    </vt:vector>
  </HeadingPairs>
  <TitlesOfParts>
    <vt:vector size="58" baseType="lpstr">
      <vt:lpstr>Arial</vt:lpstr>
      <vt:lpstr>SimSun</vt:lpstr>
      <vt:lpstr>Wingdings</vt:lpstr>
      <vt:lpstr>Arial Rounded MT Bold</vt:lpstr>
      <vt:lpstr>Arial Unicode MS</vt:lpstr>
      <vt:lpstr>Courier New</vt:lpstr>
      <vt:lpstr>Cambria</vt:lpstr>
      <vt:lpstr>Times New Roman</vt:lpstr>
      <vt:lpstr>Segoe UI</vt:lpstr>
      <vt:lpstr>Calibri</vt:lpstr>
      <vt:lpstr>Microsoft YaHei</vt:lpstr>
      <vt:lpstr>Arial Unicode MS</vt:lpstr>
      <vt:lpstr>Calibri Light</vt:lpstr>
      <vt:lpstr>Verdana</vt:lpstr>
      <vt:lpstr>Amasis MT Pro Black</vt:lpstr>
      <vt:lpstr>Lapsus Pro (theguybrush.com)</vt:lpstr>
      <vt:lpstr>Office Theme</vt:lpstr>
      <vt:lpstr>PowerPoint 演示文稿</vt:lpstr>
      <vt:lpstr>Somebody’s Feet Stink!</vt:lpstr>
      <vt:lpstr>Somebody’s Feet was Stinking</vt:lpstr>
      <vt:lpstr>Towel “Ultimate Lesson”</vt:lpstr>
      <vt:lpstr>PowerPoint 演示文稿</vt:lpstr>
      <vt:lpstr>Towel “Ultimate Lesson”</vt:lpstr>
      <vt:lpstr>Towel “Ultimate Lesson”</vt:lpstr>
      <vt:lpstr>Stepped in “Pride”</vt:lpstr>
      <vt:lpstr>Stepped in “Pride”</vt:lpstr>
      <vt:lpstr>Stepped in “Anger”</vt:lpstr>
      <vt:lpstr>Stepped in “Bitterness”</vt:lpstr>
      <vt:lpstr>Stepped in “Selfishness”</vt:lpstr>
      <vt:lpstr>Stepped in “Callousness”</vt:lpstr>
      <vt:lpstr>Stepped in What?</vt:lpstr>
      <vt:lpstr>Phil 2:5-8 Steps to a Servant’s Heart </vt:lpstr>
      <vt:lpstr>Lessons from a Towel</vt:lpstr>
      <vt:lpstr>The Towel Challenge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Jesus Took a Towel</vt:lpstr>
      <vt:lpstr>PowerPoint 演示文稿</vt:lpstr>
      <vt:lpstr>PowerPoint 演示文稿</vt:lpstr>
      <vt:lpstr>Cure for stinky feet</vt:lpstr>
      <vt:lpstr>PowerPoint 演示文稿</vt:lpstr>
      <vt:lpstr>PowerPoint 演示文稿</vt:lpstr>
      <vt:lpstr>PowerPoint 演示文稿</vt:lpstr>
      <vt:lpstr>PowerPoint 演示文稿</vt:lpstr>
      <vt:lpstr>Stepped in “Pride”</vt:lpstr>
      <vt:lpstr>Cure – John</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Somebodies feet stink! Or stepped in what?</dc:title>
  <dc:creator>Microsoft account</dc:creator>
  <cp:lastModifiedBy>edwar</cp:lastModifiedBy>
  <cp:revision>230</cp:revision>
  <cp:lastPrinted>2015-04-30T17:48:00Z</cp:lastPrinted>
  <dcterms:created xsi:type="dcterms:W3CDTF">2015-04-26T13:52:00Z</dcterms:created>
  <dcterms:modified xsi:type="dcterms:W3CDTF">2023-07-09T21:18:24Z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42FDBEE2FBAC4F00996E1DC176677F66</vt:lpwstr>
  </property>
  <property fmtid="{D5CDD505-2E9C-101B-9397-08002B2CF9AE}" pid="3" name="KSOProductBuildVer">
    <vt:lpwstr>1033-11.2.0.11537</vt:lpwstr>
  </property>
</Properties>
</file>