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0" r:id="rId3"/>
    <p:sldId id="256" r:id="rId4"/>
    <p:sldId id="257" r:id="rId5"/>
    <p:sldId id="278" r:id="rId6"/>
    <p:sldId id="269" r:id="rId7"/>
    <p:sldId id="273" r:id="rId8"/>
    <p:sldId id="276" r:id="rId9"/>
    <p:sldId id="263" r:id="rId10"/>
    <p:sldId id="274" r:id="rId11"/>
    <p:sldId id="266" r:id="rId12"/>
    <p:sldId id="272" r:id="rId13"/>
    <p:sldId id="652" r:id="rId14"/>
    <p:sldId id="654" r:id="rId15"/>
    <p:sldId id="279" r:id="rId16"/>
    <p:sldId id="267" r:id="rId17"/>
    <p:sldId id="26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59" d="100"/>
          <a:sy n="59" d="100"/>
        </p:scale>
        <p:origin x="9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45E02-DA49-45EE-A957-E03B7FD94C6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A7055-DD49-46A6-802F-D77D1569EC9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A863F95-6ACB-48F1-90B2-453272C6686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A863F95-6ACB-48F1-90B2-453272C66865}"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A863F95-6ACB-48F1-90B2-453272C66865}"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63F95-6ACB-48F1-90B2-453272C66865}"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A863F95-6ACB-48F1-90B2-453272C6686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A863F95-6ACB-48F1-90B2-453272C6686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63F95-6ACB-48F1-90B2-453272C66865}"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653D2-6826-4745-8916-80E438F59D06}"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55" y="2133701"/>
            <a:ext cx="10999407" cy="4231930"/>
          </a:xfrm>
          <a:solidFill>
            <a:schemeClr val="bg1">
              <a:alpha val="85000"/>
            </a:schemeClr>
          </a:solidFill>
        </p:spPr>
        <p:txBody>
          <a:bodyPr>
            <a:normAutofit fontScale="92500"/>
          </a:bodyPr>
          <a:lstStyle/>
          <a:p>
            <a:pPr marL="0" lv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Hear Better Sounds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Romans 10:17-21 (NLT)</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000" i="1" baseline="30000" dirty="0">
                <a:effectLst>
                  <a:outerShdw blurRad="38100" dist="38100" dir="2700000" algn="tl">
                    <a:srgbClr val="000000">
                      <a:alpha val="43137"/>
                    </a:srgbClr>
                  </a:outerShdw>
                </a:effectLst>
                <a:latin typeface="Arial Rounded MT Bold" panose="020F0704030504030204" pitchFamily="34" charset="0"/>
              </a:rPr>
              <a:t>17 </a:t>
            </a:r>
            <a:r>
              <a:rPr lang="en-US" sz="3000" i="1" dirty="0">
                <a:effectLst>
                  <a:outerShdw blurRad="38100" dist="38100" dir="2700000" algn="tl">
                    <a:srgbClr val="000000">
                      <a:alpha val="43137"/>
                    </a:srgbClr>
                  </a:outerShdw>
                </a:effectLst>
                <a:latin typeface="Arial Rounded MT Bold" panose="020F0704030504030204" pitchFamily="34" charset="0"/>
              </a:rPr>
              <a:t>So faith comes from hearing, that is, hearing the Good News </a:t>
            </a:r>
            <a:endParaRPr lang="en-US" sz="30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000" i="1" dirty="0">
                <a:effectLst>
                  <a:outerShdw blurRad="38100" dist="38100" dir="2700000" algn="tl">
                    <a:srgbClr val="000000">
                      <a:alpha val="43137"/>
                    </a:srgbClr>
                  </a:outerShdw>
                </a:effectLst>
                <a:latin typeface="Arial Rounded MT Bold" panose="020F0704030504030204" pitchFamily="34" charset="0"/>
              </a:rPr>
              <a:t>    about Christ</a:t>
            </a:r>
            <a:endParaRPr lang="en-US" sz="3000" i="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Quit Listening Negative, and Destruction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It Will Dwarf Your Spirit</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Must Listen to the Good, Resist the Bad.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Must Hear From the Lord And Heed His Word.</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p:txBody>
      </p:sp>
      <p:sp>
        <p:nvSpPr>
          <p:cNvPr id="4" name="Title 1"/>
          <p:cNvSpPr>
            <a:spLocks noGrp="1"/>
          </p:cNvSpPr>
          <p:nvPr>
            <p:ph type="title"/>
          </p:nvPr>
        </p:nvSpPr>
        <p:spPr>
          <a:xfrm>
            <a:off x="205154" y="172279"/>
            <a:ext cx="6357730" cy="675860"/>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3457" y="2108933"/>
            <a:ext cx="5606144" cy="3518144"/>
          </a:xfrm>
          <a:solidFill>
            <a:schemeClr val="bg1">
              <a:alpha val="90000"/>
            </a:schemeClr>
          </a:solidFill>
          <a:effectLst>
            <a:softEdge rad="38100"/>
          </a:effectLst>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Building a Better You…</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3600" b="1" dirty="0">
                <a:effectLst>
                  <a:outerShdw blurRad="38100" dist="38100" dir="2700000" algn="tl">
                    <a:srgbClr val="000000">
                      <a:alpha val="43137"/>
                    </a:srgbClr>
                  </a:outerShdw>
                </a:effectLst>
                <a:latin typeface="Arial Rounded MT Bold" panose="020F0704030504030204" pitchFamily="34" charset="0"/>
              </a:rPr>
              <a:t>…Will Build a Better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Marriage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Family</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Church</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Work Place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80 Powerful God quotes that'll inspire you to believe in hi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514" y="21771"/>
            <a:ext cx="607422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13714" y="21771"/>
            <a:ext cx="5738133" cy="6704240"/>
          </a:xfrm>
        </p:spPr>
        <p:txBody>
          <a:bodyPr>
            <a:normAutofit lnSpcReduction="10000"/>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This Weeks Challenge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Whenever You Feel…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ANTS Attack</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ATTACK Back!</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RAID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600" b="1" dirty="0">
                <a:effectLst>
                  <a:outerShdw blurRad="38100" dist="38100" dir="2700000" algn="tl">
                    <a:srgbClr val="000000">
                      <a:alpha val="43137"/>
                    </a:srgbClr>
                  </a:outerShdw>
                </a:effectLst>
                <a:latin typeface="Arial Rounded MT Bold" panose="020F0704030504030204" pitchFamily="34" charset="0"/>
              </a:rPr>
              <a:t>R-</a:t>
            </a:r>
            <a:r>
              <a:rPr lang="en-US" sz="3200" b="1" dirty="0">
                <a:effectLst>
                  <a:outerShdw blurRad="38100" dist="38100" dir="2700000" algn="tl">
                    <a:srgbClr val="000000">
                      <a:alpha val="43137"/>
                    </a:srgbClr>
                  </a:outerShdw>
                </a:effectLst>
                <a:latin typeface="Arial Rounded MT Bold" panose="020F0704030504030204" pitchFamily="34" charset="0"/>
              </a:rPr>
              <a:t> Resist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600" b="1" dirty="0">
                <a:effectLst>
                  <a:outerShdw blurRad="38100" dist="38100" dir="2700000" algn="tl">
                    <a:srgbClr val="000000">
                      <a:alpha val="43137"/>
                    </a:srgbClr>
                  </a:outerShdw>
                </a:effectLst>
                <a:latin typeface="Arial Rounded MT Bold" panose="020F0704030504030204" pitchFamily="34" charset="0"/>
              </a:rPr>
              <a:t>A-</a:t>
            </a:r>
            <a:r>
              <a:rPr lang="en-US" sz="3200" b="1" dirty="0">
                <a:effectLst>
                  <a:outerShdw blurRad="38100" dist="38100" dir="2700000" algn="tl">
                    <a:srgbClr val="000000">
                      <a:alpha val="43137"/>
                    </a:srgbClr>
                  </a:outerShdw>
                </a:effectLst>
                <a:latin typeface="Arial Rounded MT Bold" panose="020F0704030504030204" pitchFamily="34" charset="0"/>
              </a:rPr>
              <a:t> Adjust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600" b="1" dirty="0">
                <a:effectLst>
                  <a:outerShdw blurRad="38100" dist="38100" dir="2700000" algn="tl">
                    <a:srgbClr val="000000">
                      <a:alpha val="43137"/>
                    </a:srgbClr>
                  </a:outerShdw>
                </a:effectLst>
                <a:latin typeface="Arial Rounded MT Bold" panose="020F0704030504030204" pitchFamily="34" charset="0"/>
              </a:rPr>
              <a:t>I-</a:t>
            </a:r>
            <a:r>
              <a:rPr lang="en-US" sz="3200" b="1" dirty="0">
                <a:effectLst>
                  <a:outerShdw blurRad="38100" dist="38100" dir="2700000" algn="tl">
                    <a:srgbClr val="000000">
                      <a:alpha val="43137"/>
                    </a:srgbClr>
                  </a:outerShdw>
                </a:effectLst>
                <a:latin typeface="Arial Rounded MT Bold" panose="020F0704030504030204" pitchFamily="34" charset="0"/>
              </a:rPr>
              <a:t> Inspect the Truth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600" b="1" dirty="0">
                <a:effectLst>
                  <a:outerShdw blurRad="38100" dist="38100" dir="2700000" algn="tl">
                    <a:srgbClr val="000000">
                      <a:alpha val="43137"/>
                    </a:srgbClr>
                  </a:outerShdw>
                </a:effectLst>
                <a:latin typeface="Arial Rounded MT Bold" panose="020F0704030504030204" pitchFamily="34" charset="0"/>
              </a:rPr>
              <a:t>D- </a:t>
            </a:r>
            <a:r>
              <a:rPr lang="en-US" sz="3200" b="1" dirty="0">
                <a:effectLst>
                  <a:outerShdw blurRad="38100" dist="38100" dir="2700000" algn="tl">
                    <a:srgbClr val="000000">
                      <a:alpha val="43137"/>
                    </a:srgbClr>
                  </a:outerShdw>
                </a:effectLst>
                <a:latin typeface="Arial Rounded MT Bold" panose="020F0704030504030204" pitchFamily="34" charset="0"/>
              </a:rPr>
              <a:t>Dwell on Truth Instead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Watch Your Life/ Attitude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Shift for the Better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6" descr="210 ANTs ideas | coping skills, counseling resources, 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3" y="21772"/>
            <a:ext cx="6075589" cy="6814458"/>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5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par>
                          <p:cTn id="17" fill="hold">
                            <p:stCondLst>
                              <p:cond delay="4000"/>
                            </p:stCondLst>
                            <p:childTnLst>
                              <p:par>
                                <p:cTn id="18" presetID="6"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out)">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heel(1)">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heel(1)">
                                      <p:cBhvr>
                                        <p:cTn id="44" dur="2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heel(1)">
                                      <p:cBhvr>
                                        <p:cTn id="49" dur="2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heel(1)">
                                      <p:cBhvr>
                                        <p:cTn id="54" dur="2000"/>
                                        <p:tgtEl>
                                          <p:spTgt spid="3">
                                            <p:txEl>
                                              <p:pRg st="9" end="9"/>
                                            </p:txEl>
                                          </p:spTgt>
                                        </p:tgtEl>
                                      </p:cBhvr>
                                    </p:animEffect>
                                  </p:childTnLst>
                                </p:cTn>
                              </p:par>
                            </p:childTnLst>
                          </p:cTn>
                        </p:par>
                        <p:par>
                          <p:cTn id="55" fill="hold">
                            <p:stCondLst>
                              <p:cond delay="2000"/>
                            </p:stCondLst>
                            <p:childTnLst>
                              <p:par>
                                <p:cTn id="56" presetID="21" presetClass="entr" presetSubtype="1" fill="hold" grpId="0" nodeType="after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wheel(1)">
                                      <p:cBhvr>
                                        <p:cTn id="58" dur="20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5" presetClass="exit" presetSubtype="0" fill="hold" nodeType="clickEffect">
                                  <p:stCondLst>
                                    <p:cond delay="0"/>
                                  </p:stCondLst>
                                  <p:childTnLst>
                                    <p:animEffect transition="out" filter="fade">
                                      <p:cBhvr>
                                        <p:cTn id="62" dur="2000"/>
                                        <p:tgtEl>
                                          <p:spTgt spid="4"/>
                                        </p:tgtEl>
                                      </p:cBhvr>
                                    </p:animEffect>
                                    <p:anim calcmode="lin" valueType="num">
                                      <p:cBhvr>
                                        <p:cTn id="63" dur="2000"/>
                                        <p:tgtEl>
                                          <p:spTgt spid="4"/>
                                        </p:tgtEl>
                                        <p:attrNameLst>
                                          <p:attrName>style.rotation</p:attrName>
                                        </p:attrNameLst>
                                      </p:cBhvr>
                                      <p:tavLst>
                                        <p:tav tm="0">
                                          <p:val>
                                            <p:fltVal val="0"/>
                                          </p:val>
                                        </p:tav>
                                        <p:tav tm="100000">
                                          <p:val>
                                            <p:fltVal val="720"/>
                                          </p:val>
                                        </p:tav>
                                      </p:tavLst>
                                    </p:anim>
                                    <p:anim calcmode="lin" valueType="num">
                                      <p:cBhvr>
                                        <p:cTn id="64" dur="2000"/>
                                        <p:tgtEl>
                                          <p:spTgt spid="4"/>
                                        </p:tgtEl>
                                        <p:attrNameLst>
                                          <p:attrName>ppt_h</p:attrName>
                                        </p:attrNameLst>
                                      </p:cBhvr>
                                      <p:tavLst>
                                        <p:tav tm="0">
                                          <p:val>
                                            <p:strVal val="ppt_h"/>
                                          </p:val>
                                        </p:tav>
                                        <p:tav tm="100000">
                                          <p:val>
                                            <p:fltVal val="0"/>
                                          </p:val>
                                        </p:tav>
                                      </p:tavLst>
                                    </p:anim>
                                    <p:anim calcmode="lin" valueType="num">
                                      <p:cBhvr>
                                        <p:cTn id="65" dur="2000"/>
                                        <p:tgtEl>
                                          <p:spTgt spid="4"/>
                                        </p:tgtEl>
                                        <p:attrNameLst>
                                          <p:attrName>ppt_w</p:attrName>
                                        </p:attrNameLst>
                                      </p:cBhvr>
                                      <p:tavLst>
                                        <p:tav tm="0">
                                          <p:val>
                                            <p:strVal val="ppt_w"/>
                                          </p:val>
                                        </p:tav>
                                        <p:tav tm="100000">
                                          <p:val>
                                            <p:fltVal val="0"/>
                                          </p:val>
                                        </p:tav>
                                      </p:tavLst>
                                    </p:anim>
                                    <p:set>
                                      <p:cBhvr>
                                        <p:cTn id="66" dur="1" fill="hold">
                                          <p:stCondLst>
                                            <p:cond delay="1999"/>
                                          </p:stCondLst>
                                        </p:cTn>
                                        <p:tgtEl>
                                          <p:spTgt spid="4"/>
                                        </p:tgtEl>
                                        <p:attrNameLst>
                                          <p:attrName>style.visibility</p:attrName>
                                        </p:attrNameLst>
                                      </p:cBhvr>
                                      <p:to>
                                        <p:strVal val="hidden"/>
                                      </p:to>
                                    </p:set>
                                  </p:childTnLst>
                                </p:cTn>
                              </p:par>
                            </p:childTnLst>
                          </p:cTn>
                        </p:par>
                        <p:par>
                          <p:cTn id="67" fill="hold">
                            <p:stCondLst>
                              <p:cond delay="2000"/>
                            </p:stCondLst>
                            <p:childTnLst>
                              <p:par>
                                <p:cTn id="68" presetID="21" presetClass="entr" presetSubtype="1" fill="hold" nodeType="afterEffect">
                                  <p:stCondLst>
                                    <p:cond delay="0"/>
                                  </p:stCondLst>
                                  <p:childTnLst>
                                    <p:set>
                                      <p:cBhvr>
                                        <p:cTn id="69" dur="1" fill="hold">
                                          <p:stCondLst>
                                            <p:cond delay="0"/>
                                          </p:stCondLst>
                                        </p:cTn>
                                        <p:tgtEl>
                                          <p:spTgt spid="3076"/>
                                        </p:tgtEl>
                                        <p:attrNameLst>
                                          <p:attrName>style.visibility</p:attrName>
                                        </p:attrNameLst>
                                      </p:cBhvr>
                                      <p:to>
                                        <p:strVal val="visible"/>
                                      </p:to>
                                    </p:set>
                                    <p:animEffect transition="in" filter="wheel(1)">
                                      <p:cBhvr>
                                        <p:cTn id="7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280660" y="2943225"/>
            <a:ext cx="2002790" cy="521970"/>
          </a:xfrm>
          <a:prstGeom prst="rect">
            <a:avLst/>
          </a:prstGeom>
          <a:noFill/>
        </p:spPr>
        <p:txBody>
          <a:bodyPr wrap="none" rtlCol="0">
            <a:spAutoFit/>
          </a:bodyPr>
          <a:p>
            <a:r>
              <a:rPr lang="en-US" sz="2800"/>
              <a:t>Notes follow</a:t>
            </a:r>
            <a:endParaRPr lang="en-US" sz="2800"/>
          </a:p>
        </p:txBody>
      </p:sp>
      <p:sp>
        <p:nvSpPr>
          <p:cNvPr id="3" name="Text Box 2"/>
          <p:cNvSpPr txBox="1"/>
          <p:nvPr/>
        </p:nvSpPr>
        <p:spPr>
          <a:xfrm>
            <a:off x="2715895" y="1908175"/>
            <a:ext cx="2292985" cy="706755"/>
          </a:xfrm>
          <a:prstGeom prst="rect">
            <a:avLst/>
          </a:prstGeom>
          <a:noFill/>
        </p:spPr>
        <p:txBody>
          <a:bodyPr wrap="none" rtlCol="0">
            <a:spAutoFit/>
          </a:bodyPr>
          <a:p>
            <a:r>
              <a:rPr lang="en-US" sz="4000"/>
              <a:t>End Part 1</a:t>
            </a:r>
            <a:endParaRPr lang="en-US"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0"/>
            <a:ext cx="11832770" cy="6858000"/>
          </a:xfrm>
        </p:spPr>
        <p:txBody>
          <a:bodyPr>
            <a:normAutofit fontScale="92500" lnSpcReduction="10000"/>
          </a:bodyPr>
          <a:lstStyle/>
          <a:p>
            <a:pPr marL="0" indent="0">
              <a:lnSpc>
                <a:spcPct val="110000"/>
              </a:lnSpc>
              <a:buNone/>
            </a:pPr>
            <a:r>
              <a:rPr lang="en-US" sz="1800" dirty="0" err="1">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ILLUST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Get ready to play the "Blame Game":</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You driving 100 mph in a 45 mph zone, you lose control, flip your car on a sharp curve, and critically injure yourself, who is at fault? No, not you, It’s the </a:t>
            </a:r>
            <a:r>
              <a:rPr lang="en-US" sz="1800" dirty="0" err="1">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HIWAY</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Dept. for not making the degree of banking on the curve great enough to keep you on the road at 100 mph.</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You are wearing a shirt that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needs to be ironed. Instead of taking it off, you try to iron with it on and guess what? That’s right, you get burned. Shame on you right? No, it is the company who made the iron --they should have warned you that ironing clothes while they are on your body is dangerous.</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McDonalds for hot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coffee…trying to drive car, eat your Egg </a:t>
            </a:r>
            <a:r>
              <a:rPr lang="en-US" sz="1800" dirty="0" err="1">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McMuffun</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you spill hot, hot coffee all over yourself. You’re moron right?</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No, it is McDonalds fault for making</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that coffee too hot!</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OK, one more. You decide that you need to fix your</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TV. Without unplugging it, you begin your work. Uh Oh! You guessed it. You get fried! Dumb -- right? No, RCA should have told you that you were at risk for electric shock!</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B. Things happen you can’t control – but you can control your response. Let me say that again. Things happen you can’t control – but you can control your response.</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 I hear people say all the time, “He makes me so mad” or “She makes me so mad”. </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2. Nobody can make you mad. You’re the only person </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who can make you mad. </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3. People can do things that upset you, but you decide</a:t>
            </a:r>
            <a:b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how you’re going to respond.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2" y="1046922"/>
            <a:ext cx="11688418" cy="5638799"/>
          </a:xfrm>
        </p:spPr>
        <p:txBody>
          <a:bodyPr>
            <a:normAutofit/>
          </a:bodyPr>
          <a:lstStyle/>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Think Better Thoughts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Hear Better Sounds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“And it was revealed in mine ears by the LORD” </a:t>
            </a:r>
            <a:r>
              <a:rPr lang="en-US" dirty="0">
                <a:effectLst>
                  <a:outerShdw blurRad="38100" dist="38100" dir="2700000" algn="tl">
                    <a:srgbClr val="000000">
                      <a:alpha val="43137"/>
                    </a:srgbClr>
                  </a:outerShdw>
                </a:effectLst>
                <a:latin typeface="Arial Rounded MT Bold" panose="020F0704030504030204" pitchFamily="34" charset="0"/>
              </a:rPr>
              <a:t>(Isa. 22:14).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See Better/ Positive Sights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“Looking unto Jesus the author and finisher of our faith” -</a:t>
            </a:r>
            <a:r>
              <a:rPr lang="en-US" dirty="0">
                <a:effectLst>
                  <a:outerShdw blurRad="38100" dist="38100" dir="2700000" algn="tl">
                    <a:srgbClr val="000000">
                      <a:alpha val="43137"/>
                    </a:srgbClr>
                  </a:outerShdw>
                </a:effectLst>
                <a:latin typeface="Arial Rounded MT Bold" panose="020F0704030504030204" pitchFamily="34" charset="0"/>
              </a:rPr>
              <a:t>Heb. 12:2</a:t>
            </a:r>
            <a:endParaRPr lang="en-US"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Some Christians look for the bad in people and circumstances, seeing only the faults and negatives.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To be a positive person one must look for the good and look to Jesus.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lvl="0" indent="0">
              <a:buNone/>
            </a:pPr>
            <a:endParaRPr lang="en-US" dirty="0"/>
          </a:p>
        </p:txBody>
      </p:sp>
      <p:sp>
        <p:nvSpPr>
          <p:cNvPr id="4" name="Title 1"/>
          <p:cNvSpPr>
            <a:spLocks noGrp="1"/>
          </p:cNvSpPr>
          <p:nvPr>
            <p:ph type="title"/>
          </p:nvPr>
        </p:nvSpPr>
        <p:spPr>
          <a:xfrm>
            <a:off x="838200" y="172279"/>
            <a:ext cx="635773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p:cNvSpPr>
            <a:spLocks noGrp="1"/>
          </p:cNvSpPr>
          <p:nvPr>
            <p:ph idx="1"/>
          </p:nvPr>
        </p:nvSpPr>
        <p:spPr>
          <a:xfrm>
            <a:off x="318052" y="1046922"/>
            <a:ext cx="11688418" cy="5638799"/>
          </a:xfrm>
        </p:spPr>
        <p:txBody>
          <a:bodyPr>
            <a:normAutofit/>
          </a:bodyPr>
          <a:lstStyle/>
          <a:p>
            <a:pPr marL="0" lvl="0" indent="0">
              <a:buNone/>
            </a:pPr>
            <a:r>
              <a:rPr lang="en-US" b="1" dirty="0">
                <a:effectLst>
                  <a:outerShdw blurRad="38100" dist="38100" dir="2700000" algn="tl">
                    <a:srgbClr val="000000">
                      <a:alpha val="43137"/>
                    </a:srgbClr>
                  </a:outerShdw>
                </a:effectLst>
                <a:latin typeface="Arial Rounded MT Bold" panose="020F0704030504030204" pitchFamily="34" charset="0"/>
              </a:rPr>
              <a:t>Speak Better/ Positive Words </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“Talk ye of all his wondrous works” (Ps. 105:2).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dirty="0">
                <a:effectLst>
                  <a:outerShdw blurRad="38100" dist="38100" dir="2700000" algn="tl">
                    <a:srgbClr val="000000">
                      <a:alpha val="43137"/>
                    </a:srgbClr>
                  </a:outerShdw>
                </a:effectLst>
                <a:latin typeface="Arial Rounded MT Bold" panose="020F0704030504030204" pitchFamily="34" charset="0"/>
              </a:rPr>
              <a:t>Many people talk mostly about evil and bad events. Some are harsh, unkind, and take God’s name in vain.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dirty="0">
                <a:effectLst>
                  <a:outerShdw blurRad="38100" dist="38100" dir="2700000" algn="tl">
                    <a:srgbClr val="000000">
                      <a:alpha val="43137"/>
                    </a:srgbClr>
                  </a:outerShdw>
                </a:effectLst>
                <a:latin typeface="Arial Rounded MT Bold" panose="020F0704030504030204" pitchFamily="34" charset="0"/>
              </a:rPr>
              <a:t>We should talk positively, seeking to glorify God by extolling his goodness, grace, and love.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a:p>
            <a:pPr lvl="0"/>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p:cNvSpPr>
            <a:spLocks noGrp="1"/>
          </p:cNvSpPr>
          <p:nvPr>
            <p:ph idx="1"/>
          </p:nvPr>
        </p:nvSpPr>
        <p:spPr>
          <a:xfrm>
            <a:off x="318052" y="1046922"/>
            <a:ext cx="11688418" cy="5638799"/>
          </a:xfrm>
        </p:spPr>
        <p:txBody>
          <a:bodyPr>
            <a:normAutofit fontScale="70000" lnSpcReduction="20000"/>
          </a:bodyPr>
          <a:lstStyle/>
          <a:p>
            <a:pPr marL="0" lv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Perform Better/ Positive Deeds </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“And whatsoever ye do, do it heartily, as to the Lord, and not unto men” (Col. 3:23).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The deeds of many are negative.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They are selfishly motivated, dishonest, and displeasing to God.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We must be truthful, ready to lift those who are down, and witness for Christ.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Attend Better/ Positive Places </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“I was glad when they said . . . Let us go into the house of the LORD” (Ps. 122:1).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Christians hurt their influence when they go to the wrong places in search of</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Be a positive Christian.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Attend church faithfully. </a:t>
            </a:r>
            <a:endParaRPr lang="en-US" sz="3100"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Go with God and he will go with you</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4628" y="3429000"/>
            <a:ext cx="2916702" cy="716744"/>
          </a:xfrm>
        </p:spPr>
        <p:txBody>
          <a:bodyPr>
            <a:normAutofit/>
          </a:bodyPr>
          <a:lstStyle/>
          <a:p>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Phil. 2:5</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890429" y="248123"/>
            <a:ext cx="2916702"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Edward Church</a:t>
            </a:r>
            <a:endPar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2068408" y="6012744"/>
            <a:ext cx="3380976"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July 16, 2023 </a:t>
            </a:r>
            <a:endPar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7488425" y="5756718"/>
            <a:ext cx="1046922"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Pt 1</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686" y="85545"/>
            <a:ext cx="6270172" cy="2461712"/>
          </a:xfrm>
          <a:solidFill>
            <a:schemeClr val="bg1">
              <a:alpha val="85000"/>
            </a:schemeClr>
          </a:solidFill>
          <a:effectLst>
            <a:softEdge rad="50800"/>
          </a:effectLst>
        </p:spPr>
        <p:txBody>
          <a:bodyPr>
            <a:normAutofit/>
          </a:bodyPr>
          <a:lstStyle/>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Ever Fall Into a Spiritual Rut?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Miserable = </a:t>
            </a:r>
            <a:r>
              <a:rPr lang="en-US" sz="3200" i="1" dirty="0">
                <a:effectLst>
                  <a:outerShdw blurRad="38100" dist="38100" dir="2700000" algn="tl">
                    <a:srgbClr val="000000">
                      <a:alpha val="43137"/>
                    </a:srgbClr>
                  </a:outerShdw>
                </a:effectLst>
                <a:latin typeface="Arial Rounded MT Bold" panose="020F0704030504030204" pitchFamily="34" charset="0"/>
              </a:rPr>
              <a:t>Uncomfortable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Obstructed = </a:t>
            </a:r>
            <a:r>
              <a:rPr lang="en-US" sz="3200" i="1" dirty="0">
                <a:effectLst>
                  <a:outerShdw blurRad="38100" dist="38100" dir="2700000" algn="tl">
                    <a:srgbClr val="000000">
                      <a:alpha val="43137"/>
                    </a:srgbClr>
                  </a:outerShdw>
                </a:effectLst>
                <a:latin typeface="Arial Rounded MT Bold" panose="020F0704030504030204" pitchFamily="34" charset="0"/>
              </a:rPr>
              <a:t>Hindered</a:t>
            </a:r>
            <a:r>
              <a:rPr lang="en-US" sz="3200" b="1" dirty="0">
                <a:effectLst>
                  <a:outerShdw blurRad="38100" dist="38100" dir="2700000" algn="tl">
                    <a:srgbClr val="000000">
                      <a:alpha val="43137"/>
                    </a:srgbClr>
                  </a:outerShdw>
                </a:effectLst>
                <a:latin typeface="Arial Rounded MT Bold" panose="020F0704030504030204" pitchFamily="3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Hopeless = </a:t>
            </a:r>
            <a:r>
              <a:rPr lang="en-US" sz="3200" i="1" dirty="0">
                <a:effectLst>
                  <a:outerShdw blurRad="38100" dist="38100" dir="2700000" algn="tl">
                    <a:srgbClr val="000000">
                      <a:alpha val="43137"/>
                    </a:srgbClr>
                  </a:outerShdw>
                </a:effectLst>
                <a:latin typeface="Arial Rounded MT Bold" panose="020F0704030504030204" pitchFamily="34" charset="0"/>
              </a:rPr>
              <a:t>No Way Out</a:t>
            </a:r>
            <a:endParaRPr lang="en-US" sz="3200" i="1" dirty="0">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2"/>
          <p:cNvSpPr txBox="1"/>
          <p:nvPr/>
        </p:nvSpPr>
        <p:spPr>
          <a:xfrm>
            <a:off x="6655521" y="4562656"/>
            <a:ext cx="5715164" cy="2166257"/>
          </a:xfrm>
          <a:prstGeom prst="rect">
            <a:avLst/>
          </a:prstGeom>
          <a:solidFill>
            <a:schemeClr val="bg1">
              <a:alpha val="85000"/>
            </a:schemeClr>
          </a:solidFill>
          <a:effectLst>
            <a:softEdge rad="508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What’s Left?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Lame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Blame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Nothing But the Same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 calcmode="lin" valueType="num">
                                      <p:cBhvr>
                                        <p:cTn id="40" dur="2000" fill="hold"/>
                                        <p:tgtEl>
                                          <p:spTgt spid="6">
                                            <p:bg/>
                                          </p:spTgt>
                                        </p:tgtEl>
                                        <p:attrNameLst>
                                          <p:attrName>ppt_w</p:attrName>
                                        </p:attrNameLst>
                                      </p:cBhvr>
                                      <p:tavLst>
                                        <p:tav tm="0">
                                          <p:val>
                                            <p:fltVal val="0"/>
                                          </p:val>
                                        </p:tav>
                                        <p:tav tm="100000">
                                          <p:val>
                                            <p:strVal val="#ppt_w"/>
                                          </p:val>
                                        </p:tav>
                                      </p:tavLst>
                                    </p:anim>
                                    <p:anim calcmode="lin" valueType="num">
                                      <p:cBhvr>
                                        <p:cTn id="41" dur="2000" fill="hold"/>
                                        <p:tgtEl>
                                          <p:spTgt spid="6">
                                            <p:bg/>
                                          </p:spTgt>
                                        </p:tgtEl>
                                        <p:attrNameLst>
                                          <p:attrName>ppt_h</p:attrName>
                                        </p:attrNameLst>
                                      </p:cBhvr>
                                      <p:tavLst>
                                        <p:tav tm="0">
                                          <p:val>
                                            <p:fltVal val="0"/>
                                          </p:val>
                                        </p:tav>
                                        <p:tav tm="100000">
                                          <p:val>
                                            <p:strVal val="#ppt_h"/>
                                          </p:val>
                                        </p:tav>
                                      </p:tavLst>
                                    </p:anim>
                                    <p:animEffect transition="in" filter="fade">
                                      <p:cBhvr>
                                        <p:cTn id="42" dur="2000"/>
                                        <p:tgtEl>
                                          <p:spTgt spid="6">
                                            <p:bg/>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7" dur="2000"/>
                                        <p:tgtEl>
                                          <p:spTgt spid="6">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 calcmode="lin" valueType="num">
                                      <p:cBhvr>
                                        <p:cTn id="51"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2"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3" dur="2000"/>
                                        <p:tgtEl>
                                          <p:spTgt spid="6">
                                            <p:txEl>
                                              <p:pRg st="1" end="1"/>
                                            </p:txEl>
                                          </p:spTgt>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p:cTn id="57"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8"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9" dur="2000"/>
                                        <p:tgtEl>
                                          <p:spTgt spid="6">
                                            <p:txEl>
                                              <p:pRg st="2" end="2"/>
                                            </p:txEl>
                                          </p:spTgt>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2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5"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8510" y="172279"/>
            <a:ext cx="6357730" cy="67586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Building a New You</a:t>
            </a:r>
            <a:endParaRPr lang="en-US" dirty="0">
              <a:solidFill>
                <a:schemeClr val="bg1"/>
              </a:solidFill>
            </a:endParaRPr>
          </a:p>
        </p:txBody>
      </p:sp>
      <p:sp>
        <p:nvSpPr>
          <p:cNvPr id="3" name="Content Placeholder 2"/>
          <p:cNvSpPr>
            <a:spLocks noGrp="1"/>
          </p:cNvSpPr>
          <p:nvPr>
            <p:ph idx="1"/>
          </p:nvPr>
        </p:nvSpPr>
        <p:spPr>
          <a:xfrm>
            <a:off x="3265713" y="1239428"/>
            <a:ext cx="6120527" cy="4377601"/>
          </a:xfrm>
          <a:solidFill>
            <a:schemeClr val="bg1">
              <a:alpha val="85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Realize…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We Have a Part to Play…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Attention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2" indent="0">
              <a:lnSpc>
                <a:spcPct val="100000"/>
              </a:lnSpc>
              <a:spcBef>
                <a:spcPts val="0"/>
              </a:spcBef>
              <a:spcAft>
                <a:spcPts val="600"/>
              </a:spcAft>
              <a:buNone/>
            </a:pPr>
            <a:r>
              <a:rPr lang="en-US" sz="3200" i="1" dirty="0">
                <a:effectLst>
                  <a:outerShdw blurRad="38100" dist="38100" dir="2700000" algn="tl">
                    <a:srgbClr val="000000">
                      <a:alpha val="43137"/>
                    </a:srgbClr>
                  </a:outerShdw>
                </a:effectLst>
                <a:latin typeface="Arial Rounded MT Bold" panose="020F0704030504030204" pitchFamily="34" charset="0"/>
              </a:rPr>
              <a:t>     …What We See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Attitude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0"/>
              </a:spcBef>
              <a:spcAft>
                <a:spcPts val="600"/>
              </a:spcAft>
              <a:buNone/>
            </a:pPr>
            <a:r>
              <a:rPr lang="en-US" sz="3200" b="1" i="1"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How We Think About It</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Actions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2" indent="0">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  …How We Respond</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2000"/>
                                        <p:tgtEl>
                                          <p:spTgt spid="3">
                                            <p:txEl>
                                              <p:pRg st="4" end="4"/>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1919" y="101939"/>
            <a:ext cx="525780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 a Better Person</a:t>
            </a:r>
            <a:endParaRPr lang="en-US" dirty="0"/>
          </a:p>
        </p:txBody>
      </p:sp>
      <p:sp>
        <p:nvSpPr>
          <p:cNvPr id="3" name="Content Placeholder 2"/>
          <p:cNvSpPr>
            <a:spLocks noGrp="1"/>
          </p:cNvSpPr>
          <p:nvPr>
            <p:ph idx="1"/>
          </p:nvPr>
        </p:nvSpPr>
        <p:spPr>
          <a:xfrm>
            <a:off x="251791" y="2588507"/>
            <a:ext cx="11688418" cy="4167554"/>
          </a:xfrm>
          <a:solidFill>
            <a:schemeClr val="bg1">
              <a:alpha val="38000"/>
            </a:schemeClr>
          </a:solidFill>
        </p:spPr>
        <p:txBody>
          <a:bodyPr/>
          <a:lstStyle/>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“Let this mind be in you, which was also in Christ Jesus”</a:t>
            </a:r>
            <a:r>
              <a:rPr lang="en-US" b="1" dirty="0">
                <a:effectLst>
                  <a:outerShdw blurRad="38100" dist="38100" dir="2700000" algn="tl">
                    <a:srgbClr val="000000">
                      <a:alpha val="43137"/>
                    </a:srgbClr>
                  </a:outerShdw>
                </a:effectLst>
                <a:latin typeface="Arial Rounded MT Bold" panose="020F0704030504030204" pitchFamily="34" charset="0"/>
              </a:rPr>
              <a:t> -Phil. 2:5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Mind= </a:t>
            </a:r>
            <a:r>
              <a:rPr lang="en-US" sz="3200" dirty="0">
                <a:effectLst>
                  <a:outerShdw blurRad="38100" dist="38100" dir="2700000" algn="tl">
                    <a:srgbClr val="000000">
                      <a:alpha val="43137"/>
                    </a:srgbClr>
                  </a:outerShdw>
                </a:effectLst>
                <a:latin typeface="Arial Rounded MT Bold" panose="020F0704030504030204" pitchFamily="34" charset="0"/>
              </a:rPr>
              <a:t>Attitude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 </a:t>
            </a:r>
            <a:r>
              <a:rPr lang="en-US" sz="3200" dirty="0">
                <a:effectLst>
                  <a:outerShdw blurRad="38100" dist="38100" dir="2700000" algn="tl">
                    <a:srgbClr val="000000">
                      <a:alpha val="43137"/>
                    </a:srgbClr>
                  </a:outerShdw>
                </a:effectLst>
                <a:latin typeface="Arial Rounded MT Bold" panose="020F0704030504030204" pitchFamily="34" charset="0"/>
              </a:rPr>
              <a:t>Constant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You= </a:t>
            </a:r>
            <a:r>
              <a:rPr lang="en-US" sz="3200" dirty="0">
                <a:effectLst>
                  <a:outerShdw blurRad="38100" dist="38100" dir="2700000" algn="tl">
                    <a:srgbClr val="000000">
                      <a:alpha val="43137"/>
                    </a:srgbClr>
                  </a:outerShdw>
                </a:effectLst>
                <a:latin typeface="Arial Rounded MT Bold" panose="020F0704030504030204" pitchFamily="34" charset="0"/>
              </a:rPr>
              <a:t>Personal</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Jesus Attitude Toward Others Was He Was A Servant…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…His Attitude Toward Self Was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…He Had No Problem With That          </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4" end="4"/>
                                            </p:txEl>
                                          </p:spTgt>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2000"/>
                                        <p:tgtEl>
                                          <p:spTgt spid="3">
                                            <p:txEl>
                                              <p:pRg st="5" end="5"/>
                                            </p:txEl>
                                          </p:spTgt>
                                        </p:tgtEl>
                                      </p:cBhvr>
                                    </p:animEffect>
                                  </p:childTnLst>
                                </p:cTn>
                              </p:par>
                            </p:childTnLst>
                          </p:cTn>
                        </p:par>
                        <p:par>
                          <p:cTn id="56" fill="hold">
                            <p:stCondLst>
                              <p:cond delay="4000"/>
                            </p:stCondLst>
                            <p:childTnLst>
                              <p:par>
                                <p:cTn id="57" presetID="31" presetClass="entr" presetSubtype="0" fill="hold" grpId="0"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347" y="3056549"/>
            <a:ext cx="9762979" cy="3027729"/>
          </a:xfrm>
          <a:solidFill>
            <a:schemeClr val="bg1">
              <a:alpha val="88000"/>
            </a:schemeClr>
          </a:solidFill>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Quit Looking Out to Find Someone/ Something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…to Blame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But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Look In and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…Take Responsibility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From the Lost Book of the Bible – “Yeah But”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05200" y="1825624"/>
            <a:ext cx="7848600" cy="4869089"/>
          </a:xfrm>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Prophet “Yeah But” says: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Anything Before BUT…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Doesn’t Really Matter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Here is a New Challenge…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Take the Sentence….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“I Meant to BUT…”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…Out of Your Vocabulary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9458"/>
            <a:ext cx="12192000" cy="4042066"/>
          </a:xfrm>
          <a:solidFill>
            <a:schemeClr val="bg1">
              <a:alpha val="85000"/>
            </a:schemeClr>
          </a:solidFill>
        </p:spPr>
        <p:txBody>
          <a:bodyPr>
            <a:normAutofit fontScale="92500"/>
          </a:bodyPr>
          <a:lstStyle/>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Think Better Thoughts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“Whatsoever things are of good report . . . think on these things”</a:t>
            </a:r>
            <a:r>
              <a:rPr lang="en-US" dirty="0">
                <a:effectLst>
                  <a:outerShdw blurRad="38100" dist="38100" dir="2700000" algn="tl">
                    <a:srgbClr val="000000">
                      <a:alpha val="43137"/>
                    </a:srgbClr>
                  </a:outerShdw>
                </a:effectLst>
                <a:latin typeface="Arial Rounded MT Bold" panose="020F0704030504030204" pitchFamily="34" charset="0"/>
              </a:rPr>
              <a:t>  -Phil. 4:8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rPr>
              <a:t>Philippians 4:8-9 (MSG)</a:t>
            </a:r>
            <a:endParaRPr lang="en-US" b="1" dirty="0">
              <a:effectLst>
                <a:outerShdw blurRad="38100" dist="38100" dir="2700000" algn="tl">
                  <a:srgbClr val="000000">
                    <a:alpha val="43137"/>
                  </a:srgbClr>
                </a:outerShdw>
              </a:effectLst>
            </a:endParaRPr>
          </a:p>
          <a:p>
            <a:pPr marL="0" indent="0">
              <a:lnSpc>
                <a:spcPct val="100000"/>
              </a:lnSpc>
              <a:buNone/>
            </a:pPr>
            <a:r>
              <a:rPr lang="en-US" baseline="30000" dirty="0">
                <a:effectLst>
                  <a:outerShdw blurRad="38100" dist="38100" dir="2700000" algn="tl">
                    <a:srgbClr val="000000">
                      <a:alpha val="43137"/>
                    </a:srgbClr>
                  </a:outerShdw>
                </a:effectLst>
              </a:rPr>
              <a:t>8-9 </a:t>
            </a:r>
            <a:r>
              <a:rPr lang="en-US" dirty="0">
                <a:effectLst>
                  <a:outerShdw blurRad="38100" dist="38100" dir="2700000" algn="tl">
                    <a:srgbClr val="000000">
                      <a:alpha val="43137"/>
                    </a:srgbClr>
                  </a:outerShdw>
                </a:effectLst>
              </a:rPr>
              <a:t>Summing it all up, friends, I’d say you’ll do best by filling your minds and meditating on things true, noble, reputable, authentic, compelling, gracious—the best, not the worst; the beautiful, not the ugly; things to praise, not things to curse. Put into practice what you learned from me, what you heard and saw and realized. Do that, and God, who makes everything work together, will work you into his most excellent harmonies.</a:t>
            </a:r>
            <a:endParaRPr lang="en-US"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3" name="Content Placeholder 2"/>
          <p:cNvSpPr>
            <a:spLocks noGrp="1"/>
          </p:cNvSpPr>
          <p:nvPr>
            <p:ph idx="1"/>
          </p:nvPr>
        </p:nvSpPr>
        <p:spPr>
          <a:xfrm>
            <a:off x="117227" y="3026229"/>
            <a:ext cx="9614601" cy="3708679"/>
          </a:xfrm>
          <a:solidFill>
            <a:schemeClr val="bg1">
              <a:alpha val="75000"/>
            </a:schemeClr>
          </a:solidFill>
        </p:spPr>
        <p:txBody>
          <a:bodyPr>
            <a:normAutofit fontScale="92500"/>
          </a:bodyPr>
          <a:lstStyle/>
          <a:p>
            <a:pPr lvl="0" algn="ctr">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Discipline Our Thinking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Quit Allowing Negatives To Dominate Our Minds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ANTS</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We Must Take Deliberate Action,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…Replacing Negative Thoughts With Positives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…And Keeping An Optimistic Outlook</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endParaRPr>
          </a:p>
          <a:p>
            <a:pPr marL="0" indent="0">
              <a:lnSpc>
                <a:spcPct val="100000"/>
              </a:lnSpc>
              <a:buNone/>
            </a:pPr>
            <a:endParaRPr lang="en-US" dirty="0">
              <a:effectLst>
                <a:outerShdw blurRad="38100" dist="38100" dir="2700000" algn="tl">
                  <a:srgbClr val="000000">
                    <a:alpha val="43137"/>
                  </a:srgbClr>
                </a:outerShdw>
              </a:effectLst>
            </a:endParaRPr>
          </a:p>
          <a:p>
            <a:endParaRPr lang="en-US" dirty="0"/>
          </a:p>
        </p:txBody>
      </p:sp>
      <p:pic>
        <p:nvPicPr>
          <p:cNvPr id="4" name="Picture 2" descr="Helping Our Children Challenge Negative Thinking | Help One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7" y="0"/>
            <a:ext cx="11126548"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xit" presetSubtype="1" fill="hold" nodeType="clickEffect">
                                  <p:stCondLst>
                                    <p:cond delay="0"/>
                                  </p:stCondLst>
                                  <p:childTnLst>
                                    <p:animEffect transition="out" filter="wheel(1)">
                                      <p:cBhvr>
                                        <p:cTn id="39" dur="2000"/>
                                        <p:tgtEl>
                                          <p:spTgt spid="4"/>
                                        </p:tgtEl>
                                      </p:cBhvr>
                                    </p:animEffect>
                                    <p:set>
                                      <p:cBhvr>
                                        <p:cTn id="40" dur="1" fill="hold">
                                          <p:stCondLst>
                                            <p:cond delay="1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7" dur="2000"/>
                                        <p:tgtEl>
                                          <p:spTgt spid="3">
                                            <p:txEl>
                                              <p:pRg st="3" end="3"/>
                                            </p:txEl>
                                          </p:spTgt>
                                        </p:tgtEl>
                                      </p:cBhvr>
                                    </p:animEffect>
                                    <p:anim calcmode="lin" valueType="num">
                                      <p:cBhvr>
                                        <p:cTn id="48" dur="2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49" dur="2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6" dur="2000"/>
                                        <p:tgtEl>
                                          <p:spTgt spid="3">
                                            <p:txEl>
                                              <p:pRg st="4" end="4"/>
                                            </p:txEl>
                                          </p:spTgt>
                                        </p:tgtEl>
                                      </p:cBhvr>
                                    </p:animEffect>
                                  </p:childTnLst>
                                </p:cTn>
                              </p:par>
                            </p:childTnLst>
                          </p:cTn>
                        </p:par>
                        <p:par>
                          <p:cTn id="57" fill="hold">
                            <p:stCondLst>
                              <p:cond delay="2000"/>
                            </p:stCondLst>
                            <p:childTnLst>
                              <p:par>
                                <p:cTn id="58" presetID="53" presetClass="entr" presetSubtype="528" fill="hold" grpId="0" nodeType="after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2" dur="2000"/>
                                        <p:tgtEl>
                                          <p:spTgt spid="3">
                                            <p:txEl>
                                              <p:pRg st="5" end="5"/>
                                            </p:txEl>
                                          </p:spTgt>
                                        </p:tgtEl>
                                      </p:cBhvr>
                                    </p:animEffect>
                                    <p:anim calcmode="lin" valueType="num">
                                      <p:cBhvr>
                                        <p:cTn id="63" dur="2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64" dur="2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5075</Words>
  <Application>WPS Presentation</Application>
  <PresentationFormat>Widescreen</PresentationFormat>
  <Paragraphs>146</Paragraphs>
  <Slides>17</Slides>
  <Notes>1</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Arial Rounded MT Bold</vt:lpstr>
      <vt:lpstr>Times New Roman</vt:lpstr>
      <vt:lpstr>Symbol</vt:lpstr>
      <vt:lpstr>Microsoft YaHei</vt:lpstr>
      <vt:lpstr>Arial Unicode MS</vt:lpstr>
      <vt:lpstr>Calibri Light</vt:lpstr>
      <vt:lpstr>Calibri</vt:lpstr>
      <vt:lpstr>Office Theme</vt:lpstr>
      <vt:lpstr>PowerPoint 演示文稿</vt:lpstr>
      <vt:lpstr>PowerPoint 演示文稿</vt:lpstr>
      <vt:lpstr>PowerPoint 演示文稿</vt:lpstr>
      <vt:lpstr>Building a New You</vt:lpstr>
      <vt:lpstr>Be a Better Person</vt:lpstr>
      <vt:lpstr>PowerPoint 演示文稿</vt:lpstr>
      <vt:lpstr>From the Lost Book of the Bible – “Yeah But”</vt:lpstr>
      <vt:lpstr>PowerPoint 演示文稿</vt:lpstr>
      <vt:lpstr> </vt:lpstr>
      <vt:lpstr>Becoming a Better You</vt:lpstr>
      <vt:lpstr>PowerPoint 演示文稿</vt:lpstr>
      <vt:lpstr>PowerPoint 演示文稿</vt:lpstr>
      <vt:lpstr>PowerPoint 演示文稿</vt:lpstr>
      <vt:lpstr>PowerPoint 演示文稿</vt:lpstr>
      <vt:lpstr>Becoming a Better You</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Year New You!</dc:title>
  <dc:creator>David Linton</dc:creator>
  <cp:lastModifiedBy>edwar</cp:lastModifiedBy>
  <cp:revision>106</cp:revision>
  <cp:lastPrinted>2018-12-30T14:27:00Z</cp:lastPrinted>
  <dcterms:created xsi:type="dcterms:W3CDTF">2018-12-29T01:58:00Z</dcterms:created>
  <dcterms:modified xsi:type="dcterms:W3CDTF">2023-07-16T23:11:50Z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232D39E50C874DB0B4A01B292E181B9F</vt:lpwstr>
  </property>
  <property fmtid="{D5CDD505-2E9C-101B-9397-08002B2CF9AE}" pid="3" name="KSOProductBuildVer">
    <vt:lpwstr>1033-11.2.0.11537</vt:lpwstr>
  </property>
</Properties>
</file>