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0" r:id="rId3"/>
    <p:sldId id="256" r:id="rId4"/>
    <p:sldId id="257" r:id="rId5"/>
    <p:sldId id="278" r:id="rId6"/>
    <p:sldId id="269" r:id="rId7"/>
    <p:sldId id="273" r:id="rId8"/>
    <p:sldId id="276" r:id="rId9"/>
    <p:sldId id="655" r:id="rId10"/>
    <p:sldId id="656" r:id="rId11"/>
    <p:sldId id="661" r:id="rId12"/>
    <p:sldId id="657" r:id="rId13"/>
    <p:sldId id="272" r:id="rId14"/>
    <p:sldId id="662" r:id="rId15"/>
    <p:sldId id="65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59" d="100"/>
          <a:sy n="59" d="100"/>
        </p:scale>
        <p:origin x="40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45E02-DA49-45EE-A957-E03B7FD94C6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A7055-DD49-46A6-802F-D77D1569EC9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6A863F95-6ACB-48F1-90B2-453272C6686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863F95-6ACB-48F1-90B2-453272C66865}"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A863F95-6ACB-48F1-90B2-453272C66865}"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63F95-6ACB-48F1-90B2-453272C66865}"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A863F95-6ACB-48F1-90B2-453272C6686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B653D2-6826-4745-8916-80E438F59D06}"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3F95-6ACB-48F1-90B2-453272C66865}"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653D2-6826-4745-8916-80E438F59D0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biblegateway.com/passage/?search=hebrews+12%3A2&amp;version=AMP#fen-AMP-30215a" TargetMode="Externa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p:nvPr/>
        </p:nvSpPr>
        <p:spPr>
          <a:xfrm>
            <a:off x="50042" y="245379"/>
            <a:ext cx="12091916" cy="6329589"/>
          </a:xfrm>
          <a:prstGeom prst="rect">
            <a:avLst/>
          </a:prstGeom>
          <a:solidFill>
            <a:schemeClr val="bg1">
              <a:alpha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[looking away from all that will distract us and] focusing our eyes on Jesus, who is the Author and Perfecter of faith [the first incentive for our belief and the One who brings our faith to maturity], who for the joy [of accomplishing the goal] set before Him endured the cross, </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baseline="30000" dirty="0">
                <a:effectLst>
                  <a:outerShdw blurRad="38100" dist="38100" dir="2700000" algn="tl">
                    <a:srgbClr val="000000">
                      <a:alpha val="43137"/>
                    </a:srgbClr>
                  </a:outerShdw>
                </a:effectLst>
                <a:latin typeface="Arial Rounded MT Bold" panose="020F0704030504030204" pitchFamily="34" charset="0"/>
                <a:hlinkClick r:id="rId2" tooltip="See footnote a"/>
              </a:rPr>
              <a:t>a</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disregarding the shame, and sat down at the right hand of the throne of God  </a:t>
            </a:r>
            <a:r>
              <a:rPr lang="en-US" b="1" dirty="0">
                <a:effectLst>
                  <a:outerShdw blurRad="38100" dist="38100" dir="2700000" algn="tl">
                    <a:srgbClr val="000000">
                      <a:alpha val="43137"/>
                    </a:srgbClr>
                  </a:outerShdw>
                </a:effectLst>
                <a:latin typeface="Arial Rounded MT Bold" panose="020F0704030504030204" pitchFamily="34" charset="0"/>
              </a:rPr>
              <a:t>-Heb 12:2 (AMP)</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endParaRPr lang="en-US" sz="1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dirty="0">
                <a:effectLst>
                  <a:outerShdw blurRad="38100" dist="38100" dir="2700000" algn="tl">
                    <a:srgbClr val="000000">
                      <a:alpha val="43137"/>
                    </a:srgbClr>
                  </a:outerShdw>
                </a:effectLst>
                <a:latin typeface="Arial Rounded MT Bold" panose="020F0704030504030204" pitchFamily="34" charset="0"/>
              </a:rPr>
              <a:t>Keep your eyes on </a:t>
            </a:r>
            <a:r>
              <a:rPr lang="en-US" i="1" dirty="0">
                <a:effectLst>
                  <a:outerShdw blurRad="38100" dist="38100" dir="2700000" algn="tl">
                    <a:srgbClr val="000000">
                      <a:alpha val="43137"/>
                    </a:srgbClr>
                  </a:outerShdw>
                </a:effectLst>
                <a:latin typeface="Arial Rounded MT Bold" panose="020F0704030504030204" pitchFamily="34" charset="0"/>
              </a:rPr>
              <a:t>Jesus</a:t>
            </a:r>
            <a:r>
              <a:rPr lang="en-US" dirty="0">
                <a:effectLst>
                  <a:outerShdw blurRad="38100" dist="38100" dir="2700000" algn="tl">
                    <a:srgbClr val="000000">
                      <a:alpha val="43137"/>
                    </a:srgbClr>
                  </a:outerShdw>
                </a:effectLst>
                <a:latin typeface="Arial Rounded MT Bold" panose="020F0704030504030204" pitchFamily="34" charset="0"/>
              </a:rPr>
              <a:t>, who both began / finished this race we're in. Study how he did it. Because he never lost sight of where he was headed- that exhilarating finish in and with God- he could put up with anything along the way: cross, shame, whatever. And now he's </a:t>
            </a:r>
            <a:r>
              <a:rPr lang="en-US" i="1" dirty="0">
                <a:effectLst>
                  <a:outerShdw blurRad="38100" dist="38100" dir="2700000" algn="tl">
                    <a:srgbClr val="000000">
                      <a:alpha val="43137"/>
                    </a:srgbClr>
                  </a:outerShdw>
                </a:effectLst>
                <a:latin typeface="Arial Rounded MT Bold" panose="020F0704030504030204" pitchFamily="34" charset="0"/>
              </a:rPr>
              <a:t>there</a:t>
            </a:r>
            <a:r>
              <a:rPr lang="en-US" dirty="0">
                <a:effectLst>
                  <a:outerShdw blurRad="38100" dist="38100" dir="2700000" algn="tl">
                    <a:srgbClr val="000000">
                      <a:alpha val="43137"/>
                    </a:srgbClr>
                  </a:outerShdw>
                </a:effectLst>
                <a:latin typeface="Arial Rounded MT Bold" panose="020F0704030504030204" pitchFamily="34" charset="0"/>
              </a:rPr>
              <a:t>, in the place of honor, right alongside God. -Heb 12:2 </a:t>
            </a:r>
            <a:r>
              <a:rPr lang="en-US" b="1" dirty="0">
                <a:effectLst>
                  <a:outerShdw blurRad="38100" dist="38100" dir="2700000" algn="tl">
                    <a:srgbClr val="000000">
                      <a:alpha val="43137"/>
                    </a:srgbClr>
                  </a:outerShdw>
                </a:effectLst>
                <a:latin typeface="Arial Rounded MT Bold" panose="020F0704030504030204" pitchFamily="34" charset="0"/>
              </a:rPr>
              <a:t>(MSG) </a:t>
            </a:r>
            <a:endParaRPr lang="en-US"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2" y="283029"/>
            <a:ext cx="11275234" cy="6192199"/>
          </a:xfrm>
          <a:solidFill>
            <a:schemeClr val="bg1">
              <a:alpha val="90000"/>
            </a:schemeClr>
          </a:solidFill>
        </p:spPr>
        <p:txBody>
          <a:bodyPr>
            <a:normAutofit lnSpcReduction="10000"/>
          </a:bodyPr>
          <a:lstStyle/>
          <a:p>
            <a:pPr marL="0" indent="0" algn="ctr">
              <a:lnSpc>
                <a:spcPct val="11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Speak Better Words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“Talk ye of all his wondrous works” </a:t>
            </a:r>
            <a:r>
              <a:rPr lang="en-US" dirty="0">
                <a:effectLst>
                  <a:outerShdw blurRad="38100" dist="38100" dir="2700000" algn="tl">
                    <a:srgbClr val="000000">
                      <a:alpha val="43137"/>
                    </a:srgbClr>
                  </a:outerShdw>
                </a:effectLst>
                <a:latin typeface="Arial Rounded MT Bold" panose="020F0704030504030204" pitchFamily="34" charset="0"/>
              </a:rPr>
              <a:t>-Ps. 105:2 </a:t>
            </a:r>
            <a:endParaRPr lang="en-US" dirty="0">
              <a:effectLst>
                <a:outerShdw blurRad="38100" dist="38100" dir="2700000" algn="tl">
                  <a:srgbClr val="000000">
                    <a:alpha val="43137"/>
                  </a:srgbClr>
                </a:outerShdw>
              </a:effectLst>
              <a:latin typeface="Arial Rounded MT Bold" panose="020F0704030504030204" pitchFamily="34" charset="0"/>
            </a:endParaRP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Many People Talk Mostly About Evil and Bad Events…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…Some are Harsh, Unkind, and Take God’s Name In Vain.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We Should Talk Positively, Seeking to Glorify God…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…Words of Encouragement, Healing Words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rPr>
              <a:t>“Death and life are in the power of the tongue, and those who love it will eat its fruits.”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Proverbs 18:21, ESV</a:t>
            </a:r>
            <a:endParaRPr lang="en-US" b="1" dirty="0">
              <a:effectLst>
                <a:outerShdw blurRad="38100" dist="38100" dir="2700000" algn="tl">
                  <a:srgbClr val="000000">
                    <a:alpha val="43137"/>
                  </a:srgbClr>
                </a:outerShdw>
              </a:effectLst>
            </a:endParaRPr>
          </a:p>
          <a:p>
            <a:pPr marL="0" indent="0">
              <a:lnSpc>
                <a:spcPct val="110000"/>
              </a:lnSpc>
              <a:buNone/>
            </a:pPr>
            <a:r>
              <a:rPr lang="en-US" i="1" dirty="0">
                <a:effectLst>
                  <a:outerShdw blurRad="38100" dist="38100" dir="2700000" algn="tl">
                    <a:srgbClr val="000000">
                      <a:alpha val="43137"/>
                    </a:srgbClr>
                  </a:outerShdw>
                </a:effectLst>
              </a:rPr>
              <a:t>“Let the words of my mouth and the meditation of my heart be acceptable in your sight, O Lord, my rock and my redeemer.” </a:t>
            </a:r>
            <a:r>
              <a:rPr lang="en-US" dirty="0">
                <a:effectLst>
                  <a:outerShdw blurRad="38100" dist="38100" dir="2700000" algn="tl">
                    <a:srgbClr val="000000">
                      <a:alpha val="43137"/>
                    </a:srgbClr>
                  </a:outerShdw>
                </a:effectLst>
              </a:rPr>
              <a:t>(Amen!) – </a:t>
            </a:r>
            <a:r>
              <a:rPr lang="en-US" b="1" dirty="0">
                <a:effectLst>
                  <a:outerShdw blurRad="38100" dist="38100" dir="2700000" algn="tl">
                    <a:srgbClr val="000000">
                      <a:alpha val="43137"/>
                    </a:srgbClr>
                  </a:outerShdw>
                </a:effectLst>
              </a:rPr>
              <a:t>Psalm 19:14, ESV </a:t>
            </a:r>
            <a:endParaRPr lang="en-US" b="1" dirty="0">
              <a:effectLst>
                <a:outerShdw blurRad="38100" dist="38100" dir="2700000" algn="tl">
                  <a:srgbClr val="000000">
                    <a:alpha val="43137"/>
                  </a:srgbClr>
                </a:outerShdw>
              </a:effectLst>
            </a:endParaRPr>
          </a:p>
          <a:p>
            <a:pPr marL="0" indent="0">
              <a:lnSpc>
                <a:spcPct val="110000"/>
              </a:lnSpc>
              <a:buNone/>
            </a:pPr>
            <a:r>
              <a:rPr lang="en-US" i="1" dirty="0">
                <a:effectLst>
                  <a:outerShdw blurRad="38100" dist="38100" dir="2700000" algn="tl">
                    <a:srgbClr val="000000">
                      <a:alpha val="43137"/>
                    </a:srgbClr>
                  </a:outerShdw>
                </a:effectLst>
              </a:rPr>
              <a:t>“There is one whose rash words are like sword thrusts, but the tongue of the wise brings healing.”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Proverbs 12:18, ESV</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3457" y="2108933"/>
            <a:ext cx="5606144" cy="3518144"/>
          </a:xfrm>
          <a:solidFill>
            <a:schemeClr val="bg1">
              <a:alpha val="90000"/>
            </a:schemeClr>
          </a:solidFill>
          <a:effectLst>
            <a:softEdge rad="38100"/>
          </a:effectLst>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Building a Better You…</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3600" b="1" dirty="0">
                <a:effectLst>
                  <a:outerShdw blurRad="38100" dist="38100" dir="2700000" algn="tl">
                    <a:srgbClr val="000000">
                      <a:alpha val="43137"/>
                    </a:srgbClr>
                  </a:outerShdw>
                </a:effectLst>
                <a:latin typeface="Arial Rounded MT Bold" panose="020F0704030504030204" pitchFamily="34" charset="0"/>
              </a:rPr>
              <a:t>…Will Build a Better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Marriage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Family</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Church</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lvl="2"/>
            <a:r>
              <a:rPr lang="en-US" sz="3600" b="1" dirty="0">
                <a:effectLst>
                  <a:outerShdw blurRad="38100" dist="38100" dir="2700000" algn="tl">
                    <a:srgbClr val="000000">
                      <a:alpha val="43137"/>
                    </a:srgbClr>
                  </a:outerShdw>
                </a:effectLst>
                <a:latin typeface="Arial Rounded MT Bold" panose="020F0704030504030204" pitchFamily="34" charset="0"/>
              </a:rPr>
              <a:t>Work Place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My Daily Inspiration Bible Verses"/>
          <p:cNvPicPr>
            <a:picLocks noChangeAspect="1" noChangeArrowheads="1"/>
          </p:cNvPicPr>
          <p:nvPr/>
        </p:nvPicPr>
        <p:blipFill rotWithShape="1">
          <a:blip r:embed="rId1">
            <a:extLst>
              <a:ext uri="{28A0092B-C50C-407E-A947-70E740481C1C}">
                <a14:useLocalDpi xmlns:a14="http://schemas.microsoft.com/office/drawing/2010/main" val="0"/>
              </a:ext>
            </a:extLst>
          </a:blip>
          <a:srcRect t="15540" r="3" b="33909"/>
          <a:stretch>
            <a:fillRect/>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eah yeah yeahs | Editorial design, Book cover,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8692" r="6680" b="-2"/>
          <a:stretch>
            <a:fillRect/>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2057" name="Freeform: Shape 2056"/>
          <p:cNvSpPr>
            <a:spLocks noGrp="1" noRot="1" noChangeAspect="1" noMove="1" noResize="1" noEditPoints="1" noAdjustHandles="1" noChangeArrowheads="1" noChangeShapeType="1" noTextEdit="1"/>
          </p:cNvSpPr>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CONFRONTING GOLIATHS – Yesterday's Prophecy, Today's News"/>
          <p:cNvPicPr>
            <a:picLocks noChangeAspect="1" noChangeArrowheads="1"/>
          </p:cNvPicPr>
          <p:nvPr/>
        </p:nvPicPr>
        <p:blipFill rotWithShape="1">
          <a:blip r:embed="rId3">
            <a:extLst>
              <a:ext uri="{28A0092B-C50C-407E-A947-70E740481C1C}">
                <a14:useLocalDpi xmlns:a14="http://schemas.microsoft.com/office/drawing/2010/main" val="0"/>
              </a:ext>
            </a:extLst>
          </a:blip>
          <a:srcRect t="28918" r="2" b="8303"/>
          <a:stretch>
            <a:fillRect/>
          </a:stretch>
        </p:blipFill>
        <p:spPr bwMode="auto">
          <a:xfrm>
            <a:off x="1" y="2"/>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2059" name="Freeform: Shape 2058"/>
          <p:cNvSpPr>
            <a:spLocks noGrp="1" noRot="1" noChangeAspect="1" noMove="1" noResize="1" noEditPoints="1" noAdjustHandles="1" noChangeArrowheads="1" noChangeShapeType="1" noTextEdit="1"/>
          </p:cNvSpPr>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Journey 120-Life of the Fluffy Girl: The Fight to Light: March 2013"/>
          <p:cNvPicPr>
            <a:picLocks noChangeAspect="1" noChangeArrowheads="1"/>
          </p:cNvPicPr>
          <p:nvPr/>
        </p:nvPicPr>
        <p:blipFill rotWithShape="1">
          <a:blip r:embed="rId4">
            <a:extLst>
              <a:ext uri="{28A0092B-C50C-407E-A947-70E740481C1C}">
                <a14:useLocalDpi xmlns:a14="http://schemas.microsoft.com/office/drawing/2010/main" val="0"/>
              </a:ext>
            </a:extLst>
          </a:blip>
          <a:srcRect l="7716" r="6388"/>
          <a:stretch>
            <a:fillRect/>
          </a:stretch>
        </p:blipFill>
        <p:spPr bwMode="auto">
          <a:xfrm>
            <a:off x="6283728" y="1699213"/>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Oval 2060"/>
          <p:cNvSpPr>
            <a:spLocks noGrp="1" noRot="1" noChangeAspect="1" noMove="1" noResize="1" noEditPoints="1" noAdjustHandles="1" noChangeArrowheads="1" noChangeShapeType="1" noTextEdit="1"/>
          </p:cNvSpPr>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jehan sarkari on Twitter: &quot;@hvgoenka @kanikagahlaut @kanikagahlaut ..."/>
          <p:cNvPicPr>
            <a:picLocks noChangeAspect="1" noChangeArrowheads="1"/>
          </p:cNvPicPr>
          <p:nvPr/>
        </p:nvPicPr>
        <p:blipFill rotWithShape="1">
          <a:blip r:embed="rId5">
            <a:extLst>
              <a:ext uri="{28A0092B-C50C-407E-A947-70E740481C1C}">
                <a14:useLocalDpi xmlns:a14="http://schemas.microsoft.com/office/drawing/2010/main" val="0"/>
              </a:ext>
            </a:extLst>
          </a:blip>
          <a:srcRect t="6841" r="3" b="6162"/>
          <a:stretch>
            <a:fillRect/>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2063" name="Freeform: Shape 2062"/>
          <p:cNvSpPr>
            <a:spLocks noGrp="1" noRot="1" noChangeAspect="1" noMove="1" noResize="1" noEditPoints="1" noAdjustHandles="1" noChangeArrowheads="1" noChangeShapeType="1" noTextEdit="1"/>
          </p:cNvSpPr>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026" name="Picture 2" descr="David And Goliath | David and goliath, Bible pictures, Goliath"/>
          <p:cNvPicPr>
            <a:picLocks noChangeAspect="1" noChangeArrowheads="1"/>
          </p:cNvPicPr>
          <p:nvPr/>
        </p:nvPicPr>
        <p:blipFill rotWithShape="1">
          <a:blip r:embed="rId6">
            <a:extLst>
              <a:ext uri="{28A0092B-C50C-407E-A947-70E740481C1C}">
                <a14:useLocalDpi xmlns:a14="http://schemas.microsoft.com/office/drawing/2010/main" val="0"/>
              </a:ext>
            </a:extLst>
          </a:blip>
          <a:srcRect l="7014" r="7657" b="4"/>
          <a:stretch>
            <a:fillRect/>
          </a:stretch>
        </p:blipFill>
        <p:spPr bwMode="auto">
          <a:xfrm>
            <a:off x="7928700" y="-1"/>
            <a:ext cx="4277711" cy="3045402"/>
          </a:xfrm>
          <a:custGeom>
            <a:avLst/>
            <a:gdLst/>
            <a:ahLst/>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
        <p:nvSpPr>
          <p:cNvPr id="2" name="Content Placeholder 2"/>
          <p:cNvSpPr txBox="1"/>
          <p:nvPr/>
        </p:nvSpPr>
        <p:spPr>
          <a:xfrm>
            <a:off x="5704112" y="152404"/>
            <a:ext cx="6498597" cy="6487886"/>
          </a:xfrm>
          <a:prstGeom prst="rect">
            <a:avLst/>
          </a:prstGeom>
          <a:solidFill>
            <a:schemeClr val="bg1">
              <a:alpha val="91000"/>
            </a:schemeClr>
          </a:solidFill>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5100" b="1" dirty="0">
                <a:effectLst>
                  <a:outerShdw blurRad="38100" dist="38100" dir="2700000" algn="tl">
                    <a:srgbClr val="000000">
                      <a:alpha val="43137"/>
                    </a:srgbClr>
                  </a:outerShdw>
                </a:effectLst>
                <a:latin typeface="Arial Rounded MT Bold" panose="020F0704030504030204" pitchFamily="34" charset="0"/>
              </a:rPr>
              <a:t>This Weeks Challenge</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600"/>
              </a:spcBef>
              <a:buFont typeface="Arial" panose="020B0604020202020204" pitchFamily="34" charset="0"/>
              <a:buNone/>
            </a:pPr>
            <a:r>
              <a:rPr lang="en-US" sz="5100" b="1" dirty="0">
                <a:effectLst>
                  <a:outerShdw blurRad="38100" dist="38100" dir="2700000" algn="tl">
                    <a:srgbClr val="000000">
                      <a:alpha val="43137"/>
                    </a:srgbClr>
                  </a:outerShdw>
                </a:effectLst>
                <a:latin typeface="Arial Rounded MT Bold" panose="020F0704030504030204" pitchFamily="34" charset="0"/>
              </a:rPr>
              <a:t>Whenever You Feel Your…</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600"/>
              </a:spcBef>
              <a:buFont typeface="Arial" panose="020B0604020202020204" pitchFamily="34" charset="0"/>
              <a:buNone/>
            </a:pPr>
            <a:r>
              <a:rPr lang="en-US" sz="5100" b="1" dirty="0">
                <a:effectLst>
                  <a:outerShdw blurRad="38100" dist="38100" dir="2700000" algn="tl">
                    <a:srgbClr val="000000">
                      <a:alpha val="43137"/>
                    </a:srgbClr>
                  </a:outerShdw>
                </a:effectLst>
                <a:latin typeface="Arial Rounded MT Bold" panose="020F0704030504030204" pitchFamily="34" charset="0"/>
              </a:rPr>
              <a:t> Focus is Off</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600"/>
              </a:spcBef>
              <a:buFont typeface="Arial" panose="020B0604020202020204" pitchFamily="34" charset="0"/>
              <a:buNone/>
            </a:pPr>
            <a:r>
              <a:rPr lang="en-US" sz="5100" b="1" dirty="0">
                <a:effectLst>
                  <a:outerShdw blurRad="38100" dist="38100" dir="2700000" algn="tl">
                    <a:srgbClr val="000000">
                      <a:alpha val="43137"/>
                    </a:srgbClr>
                  </a:outerShdw>
                </a:effectLst>
                <a:latin typeface="Arial Rounded MT Bold" panose="020F0704030504030204" pitchFamily="34" charset="0"/>
              </a:rPr>
              <a:t>Take Time to Align…</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600"/>
              </a:spcBef>
              <a:buFont typeface="Arial" panose="020B0604020202020204" pitchFamily="34" charset="0"/>
              <a:buNone/>
            </a:pPr>
            <a:r>
              <a:rPr lang="en-US" sz="5100" b="1" dirty="0">
                <a:solidFill>
                  <a:srgbClr val="FF0000"/>
                </a:solidFill>
                <a:effectLst>
                  <a:outerShdw blurRad="38100" dist="38100" dir="2700000" algn="tl">
                    <a:srgbClr val="000000">
                      <a:alpha val="43137"/>
                    </a:srgbClr>
                  </a:outerShdw>
                </a:effectLst>
                <a:latin typeface="Arial Rounded MT Bold" panose="020F0704030504030204" pitchFamily="34" charset="0"/>
              </a:rPr>
              <a:t>FOCUS</a:t>
            </a:r>
            <a:endParaRPr lang="en-US" sz="5100"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5800" b="1" dirty="0">
                <a:solidFill>
                  <a:srgbClr val="FF0000"/>
                </a:solidFill>
                <a:effectLst>
                  <a:outerShdw blurRad="38100" dist="38100" dir="2700000" algn="tl">
                    <a:srgbClr val="000000">
                      <a:alpha val="43137"/>
                    </a:srgbClr>
                  </a:outerShdw>
                </a:effectLst>
                <a:latin typeface="Arial Rounded MT Bold" panose="020F0704030504030204" pitchFamily="34" charset="0"/>
              </a:rPr>
              <a:t>F</a:t>
            </a:r>
            <a:r>
              <a:rPr lang="en-US" sz="5100" b="1" dirty="0">
                <a:effectLst>
                  <a:outerShdw blurRad="38100" dist="38100" dir="2700000" algn="tl">
                    <a:srgbClr val="000000">
                      <a:alpha val="43137"/>
                    </a:srgbClr>
                  </a:outerShdw>
                </a:effectLst>
                <a:latin typeface="Arial Rounded MT Bold" panose="020F0704030504030204" pitchFamily="34" charset="0"/>
              </a:rPr>
              <a:t>- </a:t>
            </a:r>
            <a:r>
              <a:rPr lang="en-US" sz="5100" dirty="0">
                <a:effectLst>
                  <a:outerShdw blurRad="38100" dist="38100" dir="2700000" algn="tl">
                    <a:srgbClr val="000000">
                      <a:alpha val="43137"/>
                    </a:srgbClr>
                  </a:outerShdw>
                </a:effectLst>
                <a:latin typeface="Arial Rounded MT Bold" panose="020F0704030504030204" pitchFamily="34" charset="0"/>
              </a:rPr>
              <a:t>full attention</a:t>
            </a:r>
            <a:endParaRPr lang="en-US" sz="51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5800" b="1" dirty="0">
                <a:solidFill>
                  <a:srgbClr val="FF0000"/>
                </a:solidFill>
                <a:effectLst>
                  <a:outerShdw blurRad="38100" dist="38100" dir="2700000" algn="tl">
                    <a:srgbClr val="000000">
                      <a:alpha val="43137"/>
                    </a:srgbClr>
                  </a:outerShdw>
                </a:effectLst>
                <a:latin typeface="Arial Rounded MT Bold" panose="020F0704030504030204" pitchFamily="34" charset="0"/>
              </a:rPr>
              <a:t>O</a:t>
            </a:r>
            <a:r>
              <a:rPr lang="en-US" sz="5100" b="1" dirty="0">
                <a:effectLst>
                  <a:outerShdw blurRad="38100" dist="38100" dir="2700000" algn="tl">
                    <a:srgbClr val="000000">
                      <a:alpha val="43137"/>
                    </a:srgbClr>
                  </a:outerShdw>
                </a:effectLst>
                <a:latin typeface="Arial Rounded MT Bold" panose="020F0704030504030204" pitchFamily="34" charset="0"/>
              </a:rPr>
              <a:t>- </a:t>
            </a:r>
            <a:r>
              <a:rPr lang="en-US" sz="5100" dirty="0">
                <a:effectLst>
                  <a:outerShdw blurRad="38100" dist="38100" dir="2700000" algn="tl">
                    <a:srgbClr val="000000">
                      <a:alpha val="43137"/>
                    </a:srgbClr>
                  </a:outerShdw>
                </a:effectLst>
                <a:latin typeface="Arial Rounded MT Bold" panose="020F0704030504030204" pitchFamily="34" charset="0"/>
              </a:rPr>
              <a:t>on</a:t>
            </a:r>
            <a:endParaRPr lang="en-US" sz="51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5800" b="1" dirty="0">
                <a:solidFill>
                  <a:srgbClr val="FF0000"/>
                </a:solidFill>
                <a:effectLst>
                  <a:outerShdw blurRad="38100" dist="38100" dir="2700000" algn="tl">
                    <a:srgbClr val="000000">
                      <a:alpha val="43137"/>
                    </a:srgbClr>
                  </a:outerShdw>
                </a:effectLst>
                <a:latin typeface="Arial Rounded MT Bold" panose="020F0704030504030204" pitchFamily="34" charset="0"/>
              </a:rPr>
              <a:t>C</a:t>
            </a:r>
            <a:r>
              <a:rPr lang="en-US" sz="5100" b="1" dirty="0">
                <a:effectLst>
                  <a:outerShdw blurRad="38100" dist="38100" dir="2700000" algn="tl">
                    <a:srgbClr val="000000">
                      <a:alpha val="43137"/>
                    </a:srgbClr>
                  </a:outerShdw>
                </a:effectLst>
                <a:latin typeface="Arial Rounded MT Bold" panose="020F0704030504030204" pitchFamily="34" charset="0"/>
              </a:rPr>
              <a:t>- Christ </a:t>
            </a:r>
            <a:r>
              <a:rPr lang="en-US" sz="5100" dirty="0">
                <a:effectLst>
                  <a:outerShdw blurRad="38100" dist="38100" dir="2700000" algn="tl">
                    <a:srgbClr val="000000">
                      <a:alpha val="43137"/>
                    </a:srgbClr>
                  </a:outerShdw>
                </a:effectLst>
                <a:latin typeface="Arial Rounded MT Bold" panose="020F0704030504030204" pitchFamily="34" charset="0"/>
              </a:rPr>
              <a:t>with</a:t>
            </a:r>
            <a:endParaRPr lang="en-US" sz="51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5800" b="1" dirty="0">
                <a:solidFill>
                  <a:srgbClr val="FF0000"/>
                </a:solidFill>
                <a:effectLst>
                  <a:outerShdw blurRad="38100" dist="38100" dir="2700000" algn="tl">
                    <a:srgbClr val="000000">
                      <a:alpha val="43137"/>
                    </a:srgbClr>
                  </a:outerShdw>
                </a:effectLst>
                <a:latin typeface="Arial Rounded MT Bold" panose="020F0704030504030204" pitchFamily="34" charset="0"/>
              </a:rPr>
              <a:t>U</a:t>
            </a:r>
            <a:r>
              <a:rPr lang="en-US" sz="5100" b="1" dirty="0">
                <a:effectLst>
                  <a:outerShdw blurRad="38100" dist="38100" dir="2700000" algn="tl">
                    <a:srgbClr val="000000">
                      <a:alpha val="43137"/>
                    </a:srgbClr>
                  </a:outerShdw>
                </a:effectLst>
                <a:latin typeface="Arial Rounded MT Bold" panose="020F0704030504030204" pitchFamily="34" charset="0"/>
              </a:rPr>
              <a:t>- </a:t>
            </a:r>
            <a:r>
              <a:rPr lang="en-US" sz="5100" dirty="0">
                <a:effectLst>
                  <a:outerShdw blurRad="38100" dist="38100" dir="2700000" algn="tl">
                    <a:srgbClr val="000000">
                      <a:alpha val="43137"/>
                    </a:srgbClr>
                  </a:outerShdw>
                </a:effectLst>
                <a:latin typeface="Arial Rounded MT Bold" panose="020F0704030504030204" pitchFamily="34" charset="0"/>
              </a:rPr>
              <a:t>unwavering trust in all</a:t>
            </a:r>
            <a:endParaRPr lang="en-US" sz="51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5800" b="1" dirty="0">
                <a:solidFill>
                  <a:srgbClr val="FF0000"/>
                </a:solidFill>
                <a:effectLst>
                  <a:outerShdw blurRad="38100" dist="38100" dir="2700000" algn="tl">
                    <a:srgbClr val="000000">
                      <a:alpha val="43137"/>
                    </a:srgbClr>
                  </a:outerShdw>
                </a:effectLst>
                <a:latin typeface="Arial Rounded MT Bold" panose="020F0704030504030204" pitchFamily="34" charset="0"/>
              </a:rPr>
              <a:t>S</a:t>
            </a:r>
            <a:r>
              <a:rPr lang="en-US" sz="5100" b="1" dirty="0">
                <a:effectLst>
                  <a:outerShdw blurRad="38100" dist="38100" dir="2700000" algn="tl">
                    <a:srgbClr val="000000">
                      <a:alpha val="43137"/>
                    </a:srgbClr>
                  </a:outerShdw>
                </a:effectLst>
                <a:latin typeface="Arial Rounded MT Bold" panose="020F0704030504030204" pitchFamily="34" charset="0"/>
              </a:rPr>
              <a:t>- </a:t>
            </a:r>
            <a:r>
              <a:rPr lang="en-US" sz="5100" dirty="0">
                <a:effectLst>
                  <a:outerShdw blurRad="38100" dist="38100" dir="2700000" algn="tl">
                    <a:srgbClr val="000000">
                      <a:alpha val="43137"/>
                    </a:srgbClr>
                  </a:outerShdw>
                </a:effectLst>
                <a:latin typeface="Arial Rounded MT Bold" panose="020F0704030504030204" pitchFamily="34" charset="0"/>
              </a:rPr>
              <a:t>situations </a:t>
            </a:r>
            <a:endParaRPr lang="en-US" sz="51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600"/>
              </a:spcBef>
              <a:buFont typeface="Arial" panose="020B0604020202020204" pitchFamily="34" charset="0"/>
              <a:buNone/>
            </a:pPr>
            <a:r>
              <a:rPr lang="en-US" sz="4100" b="1" dirty="0">
                <a:effectLst>
                  <a:outerShdw blurRad="38100" dist="38100" dir="2700000" algn="tl">
                    <a:srgbClr val="000000">
                      <a:alpha val="43137"/>
                    </a:srgbClr>
                  </a:outerShdw>
                </a:effectLst>
                <a:latin typeface="Arial Rounded MT Bold" panose="020F0704030504030204" pitchFamily="34" charset="0"/>
              </a:rPr>
              <a:t>          </a:t>
            </a:r>
            <a:r>
              <a:rPr lang="en-US" sz="5100" b="1" dirty="0">
                <a:effectLst>
                  <a:outerShdw blurRad="38100" dist="38100" dir="2700000" algn="tl">
                    <a:srgbClr val="000000">
                      <a:alpha val="43137"/>
                    </a:srgbClr>
                  </a:outerShdw>
                </a:effectLst>
                <a:latin typeface="Arial Rounded MT Bold" panose="020F0704030504030204" pitchFamily="34" charset="0"/>
              </a:rPr>
              <a:t>This Will Shift Your Focus…</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Font typeface="Arial" panose="020B0604020202020204" pitchFamily="34" charset="0"/>
              <a:buNone/>
            </a:pPr>
            <a:r>
              <a:rPr lang="en-US" sz="5100" b="1" dirty="0">
                <a:effectLst>
                  <a:outerShdw blurRad="38100" dist="38100" dir="2700000" algn="tl">
                    <a:srgbClr val="000000">
                      <a:alpha val="43137"/>
                    </a:srgbClr>
                  </a:outerShdw>
                </a:effectLst>
                <a:latin typeface="Arial Rounded MT Bold" panose="020F0704030504030204" pitchFamily="34" charset="0"/>
              </a:rPr>
              <a:t>                  ..to the Positive</a:t>
            </a:r>
            <a:endParaRPr lang="en-US" sz="51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heel(1)">
                                      <p:cBhvr>
                                        <p:cTn id="10" dur="2000"/>
                                        <p:tgtEl>
                                          <p:spTgt spid="2">
                                            <p:txEl>
                                              <p:pRg st="0" end="0"/>
                                            </p:txEl>
                                          </p:spTgt>
                                        </p:tgtEl>
                                      </p:cBhvr>
                                    </p:animEffect>
                                  </p:childTnLst>
                                </p:cTn>
                              </p:par>
                            </p:childTnLst>
                          </p:cTn>
                        </p:par>
                        <p:par>
                          <p:cTn id="11" fill="hold">
                            <p:stCondLst>
                              <p:cond delay="2000"/>
                            </p:stCondLst>
                            <p:childTnLst>
                              <p:par>
                                <p:cTn id="12" presetID="21" presetClass="entr" presetSubtype="1" fill="hold" grpId="1"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heel(1)">
                                      <p:cBhvr>
                                        <p:cTn id="14" dur="2000"/>
                                        <p:tgtEl>
                                          <p:spTgt spid="2">
                                            <p:txEl>
                                              <p:pRg st="1" end="1"/>
                                            </p:txEl>
                                          </p:spTgt>
                                        </p:tgtEl>
                                      </p:cBhvr>
                                    </p:animEffect>
                                  </p:childTnLst>
                                </p:cTn>
                              </p:par>
                            </p:childTnLst>
                          </p:cTn>
                        </p:par>
                        <p:par>
                          <p:cTn id="15" fill="hold">
                            <p:stCondLst>
                              <p:cond delay="4000"/>
                            </p:stCondLst>
                            <p:childTnLst>
                              <p:par>
                                <p:cTn id="16" presetID="21" presetClass="entr" presetSubtype="1" fill="hold" grpId="1"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1"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heel(1)">
                                      <p:cBhvr>
                                        <p:cTn id="23" dur="2000"/>
                                        <p:tgtEl>
                                          <p:spTgt spid="2">
                                            <p:txEl>
                                              <p:pRg st="3" end="3"/>
                                            </p:txEl>
                                          </p:spTgt>
                                        </p:tgtEl>
                                      </p:cBhvr>
                                    </p:animEffect>
                                  </p:childTnLst>
                                </p:cTn>
                              </p:par>
                            </p:childTnLst>
                          </p:cTn>
                        </p:par>
                        <p:par>
                          <p:cTn id="24" fill="hold">
                            <p:stCondLst>
                              <p:cond delay="2000"/>
                            </p:stCondLst>
                            <p:childTnLst>
                              <p:par>
                                <p:cTn id="25" presetID="21" presetClass="entr" presetSubtype="1" fill="hold" grpId="1"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1"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1"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1"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1"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1"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heel(1)">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1"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heel(1)">
                                      <p:cBhvr>
                                        <p:cTn id="57" dur="2000"/>
                                        <p:tgtEl>
                                          <p:spTgt spid="2">
                                            <p:txEl>
                                              <p:pRg st="10" end="10"/>
                                            </p:txEl>
                                          </p:spTgt>
                                        </p:tgtEl>
                                      </p:cBhvr>
                                    </p:animEffect>
                                  </p:childTnLst>
                                </p:cTn>
                              </p:par>
                            </p:childTnLst>
                          </p:cTn>
                        </p:par>
                        <p:par>
                          <p:cTn id="58" fill="hold">
                            <p:stCondLst>
                              <p:cond delay="2000"/>
                            </p:stCondLst>
                            <p:childTnLst>
                              <p:par>
                                <p:cTn id="59" presetID="21" presetClass="entr" presetSubtype="1" fill="hold" grpId="1" nodeType="after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wheel(1)">
                                      <p:cBhvr>
                                        <p:cTn id="61"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303780" y="1847850"/>
            <a:ext cx="4064000" cy="1268095"/>
          </a:xfrm>
          <a:prstGeom prst="rect">
            <a:avLst/>
          </a:prstGeom>
          <a:noFill/>
        </p:spPr>
        <p:txBody>
          <a:bodyPr wrap="square" rtlCol="0">
            <a:noAutofit/>
          </a:bodyPr>
          <a:p>
            <a:r>
              <a:rPr lang="en-US" sz="6000" b="1"/>
              <a:t>End Part 2</a:t>
            </a:r>
            <a:endParaRPr lang="en-US" sz="6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474785"/>
            <a:ext cx="11692932" cy="5943600"/>
          </a:xfrm>
        </p:spPr>
        <p:txBody>
          <a:bodyPr>
            <a:normAutofit/>
          </a:bodyPr>
          <a:lstStyle/>
          <a:p>
            <a:pPr marL="0" indent="0" rtl="0">
              <a:buNone/>
            </a:pPr>
            <a:r>
              <a:rPr lang="en-US" sz="3200" b="1" dirty="0">
                <a:effectLst>
                  <a:outerShdw blurRad="38100" dist="38100" dir="2700000" algn="tl">
                    <a:srgbClr val="000000">
                      <a:alpha val="43137"/>
                    </a:srgbClr>
                  </a:outerShdw>
                </a:effectLst>
              </a:rPr>
              <a:t>Mrs. Pete Jones came into the newsroom to pay for her husband's obituary. She was told by the kindly newsman that it was a dollar a word and he remembered Pete and wasn't it too bad about him passing away.</a:t>
            </a:r>
            <a:endParaRPr lang="en-US" sz="3200" b="1" dirty="0">
              <a:effectLst>
                <a:outerShdw blurRad="38100" dist="38100" dir="2700000" algn="tl">
                  <a:srgbClr val="000000">
                    <a:alpha val="43137"/>
                  </a:srgbClr>
                </a:outerShdw>
              </a:effectLst>
            </a:endParaRPr>
          </a:p>
          <a:p>
            <a:pPr marL="0" indent="0" rtl="0">
              <a:buNone/>
            </a:pPr>
            <a:r>
              <a:rPr lang="en-US" sz="3200" b="1" dirty="0">
                <a:effectLst>
                  <a:outerShdw blurRad="38100" dist="38100" dir="2700000" algn="tl">
                    <a:srgbClr val="000000">
                      <a:alpha val="43137"/>
                    </a:srgbClr>
                  </a:outerShdw>
                </a:effectLst>
              </a:rPr>
              <a:t>She thanked him for his kind words and bemoaned the fact that she only had two dollars. But she wrote out the obituary, "Pete died."</a:t>
            </a:r>
            <a:endParaRPr lang="en-US" sz="3200" b="1" dirty="0">
              <a:effectLst>
                <a:outerShdw blurRad="38100" dist="38100" dir="2700000" algn="tl">
                  <a:srgbClr val="000000">
                    <a:alpha val="43137"/>
                  </a:srgbClr>
                </a:outerShdw>
              </a:effectLst>
            </a:endParaRPr>
          </a:p>
          <a:p>
            <a:pPr marL="0" indent="0" rtl="0">
              <a:buNone/>
            </a:pPr>
            <a:r>
              <a:rPr lang="en-US" sz="3200" b="1" dirty="0">
                <a:effectLst>
                  <a:outerShdw blurRad="38100" dist="38100" dir="2700000" algn="tl">
                    <a:srgbClr val="000000">
                      <a:alpha val="43137"/>
                    </a:srgbClr>
                  </a:outerShdw>
                </a:effectLst>
              </a:rPr>
              <a:t>The newsman said he thought Old Pete deserved more and he'd give her three more words.</a:t>
            </a:r>
            <a:endParaRPr lang="en-US" sz="3200" b="1" dirty="0">
              <a:effectLst>
                <a:outerShdw blurRad="38100" dist="38100" dir="2700000" algn="tl">
                  <a:srgbClr val="000000">
                    <a:alpha val="43137"/>
                  </a:srgbClr>
                </a:outerShdw>
              </a:effectLst>
            </a:endParaRPr>
          </a:p>
          <a:p>
            <a:pPr marL="0" indent="0" rtl="0">
              <a:buNone/>
            </a:pPr>
            <a:r>
              <a:rPr lang="en-US" sz="3200" b="1" dirty="0">
                <a:effectLst>
                  <a:outerShdw blurRad="38100" dist="38100" dir="2700000" algn="tl">
                    <a:srgbClr val="000000">
                      <a:alpha val="43137"/>
                    </a:srgbClr>
                  </a:outerShdw>
                </a:effectLst>
              </a:rPr>
              <a:t>Mrs. Pete Jones thanked him and rewrote the obituary: "Pete died. Boat for sale."</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4628" y="3429000"/>
            <a:ext cx="2916702" cy="716744"/>
          </a:xfrm>
        </p:spPr>
        <p:txBody>
          <a:bodyPr>
            <a:normAutofit/>
          </a:bodyPr>
          <a:lstStyle/>
          <a:p>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Phil. 2:5</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890429" y="248123"/>
            <a:ext cx="2916702"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Edward Church</a:t>
            </a:r>
            <a:endPar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068408" y="6012744"/>
            <a:ext cx="3380976"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July 23, 2023 </a:t>
            </a:r>
            <a:endPar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7488425" y="5756718"/>
            <a:ext cx="1046922"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Pt 2</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686" y="85545"/>
            <a:ext cx="6270172" cy="2461712"/>
          </a:xfrm>
          <a:solidFill>
            <a:schemeClr val="bg1">
              <a:alpha val="85000"/>
            </a:schemeClr>
          </a:solidFill>
          <a:effectLst>
            <a:softEdge rad="50800"/>
          </a:effectLst>
        </p:spPr>
        <p:txBody>
          <a:bodyPr>
            <a:normAutofit/>
          </a:bodyPr>
          <a:lstStyle/>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Ever Fall Into a Spiritual Rut?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Miserable = </a:t>
            </a:r>
            <a:r>
              <a:rPr lang="en-US" sz="3200" i="1" dirty="0">
                <a:effectLst>
                  <a:outerShdw blurRad="38100" dist="38100" dir="2700000" algn="tl">
                    <a:srgbClr val="000000">
                      <a:alpha val="43137"/>
                    </a:srgbClr>
                  </a:outerShdw>
                </a:effectLst>
                <a:latin typeface="Arial Rounded MT Bold" panose="020F0704030504030204" pitchFamily="34" charset="0"/>
              </a:rPr>
              <a:t>Uncomfortable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Obstructed = </a:t>
            </a:r>
            <a:r>
              <a:rPr lang="en-US" sz="3200" i="1" dirty="0">
                <a:effectLst>
                  <a:outerShdw blurRad="38100" dist="38100" dir="2700000" algn="tl">
                    <a:srgbClr val="000000">
                      <a:alpha val="43137"/>
                    </a:srgbClr>
                  </a:outerShdw>
                </a:effectLst>
                <a:latin typeface="Arial Rounded MT Bold" panose="020F0704030504030204" pitchFamily="34" charset="0"/>
              </a:rPr>
              <a:t>Hindered</a:t>
            </a:r>
            <a:r>
              <a:rPr lang="en-US" sz="3200" b="1" dirty="0">
                <a:effectLst>
                  <a:outerShdw blurRad="38100" dist="38100" dir="2700000" algn="tl">
                    <a:srgbClr val="000000">
                      <a:alpha val="43137"/>
                    </a:srgbClr>
                  </a:outerShdw>
                </a:effectLst>
                <a:latin typeface="Arial Rounded MT Bold" panose="020F0704030504030204" pitchFamily="34" charset="0"/>
              </a:rPr>
              <a: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Hopeless = </a:t>
            </a:r>
            <a:r>
              <a:rPr lang="en-US" sz="3200" i="1" dirty="0">
                <a:effectLst>
                  <a:outerShdw blurRad="38100" dist="38100" dir="2700000" algn="tl">
                    <a:srgbClr val="000000">
                      <a:alpha val="43137"/>
                    </a:srgbClr>
                  </a:outerShdw>
                </a:effectLst>
                <a:latin typeface="Arial Rounded MT Bold" panose="020F0704030504030204" pitchFamily="34" charset="0"/>
              </a:rPr>
              <a:t>No Way Out</a:t>
            </a:r>
            <a:endParaRPr lang="en-US" sz="3200" i="1"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2"/>
          <p:cNvSpPr txBox="1"/>
          <p:nvPr/>
        </p:nvSpPr>
        <p:spPr>
          <a:xfrm>
            <a:off x="6655521" y="4562656"/>
            <a:ext cx="5715164" cy="2166257"/>
          </a:xfrm>
          <a:prstGeom prst="rect">
            <a:avLst/>
          </a:prstGeom>
          <a:solidFill>
            <a:schemeClr val="bg1">
              <a:alpha val="85000"/>
            </a:schemeClr>
          </a:solidFill>
          <a:effectLst>
            <a:softEdge rad="508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What’s Left?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Lame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Blame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Nothing to But the Same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 calcmode="lin" valueType="num">
                                      <p:cBhvr>
                                        <p:cTn id="40" dur="2000" fill="hold"/>
                                        <p:tgtEl>
                                          <p:spTgt spid="6">
                                            <p:bg/>
                                          </p:spTgt>
                                        </p:tgtEl>
                                        <p:attrNameLst>
                                          <p:attrName>ppt_w</p:attrName>
                                        </p:attrNameLst>
                                      </p:cBhvr>
                                      <p:tavLst>
                                        <p:tav tm="0">
                                          <p:val>
                                            <p:fltVal val="0"/>
                                          </p:val>
                                        </p:tav>
                                        <p:tav tm="100000">
                                          <p:val>
                                            <p:strVal val="#ppt_w"/>
                                          </p:val>
                                        </p:tav>
                                      </p:tavLst>
                                    </p:anim>
                                    <p:anim calcmode="lin" valueType="num">
                                      <p:cBhvr>
                                        <p:cTn id="41" dur="2000" fill="hold"/>
                                        <p:tgtEl>
                                          <p:spTgt spid="6">
                                            <p:bg/>
                                          </p:spTgt>
                                        </p:tgtEl>
                                        <p:attrNameLst>
                                          <p:attrName>ppt_h</p:attrName>
                                        </p:attrNameLst>
                                      </p:cBhvr>
                                      <p:tavLst>
                                        <p:tav tm="0">
                                          <p:val>
                                            <p:fltVal val="0"/>
                                          </p:val>
                                        </p:tav>
                                        <p:tav tm="100000">
                                          <p:val>
                                            <p:strVal val="#ppt_h"/>
                                          </p:val>
                                        </p:tav>
                                      </p:tavLst>
                                    </p:anim>
                                    <p:animEffect transition="in" filter="fade">
                                      <p:cBhvr>
                                        <p:cTn id="42" dur="2000"/>
                                        <p:tgtEl>
                                          <p:spTgt spid="6">
                                            <p:bg/>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7" dur="2000"/>
                                        <p:tgtEl>
                                          <p:spTgt spid="6">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p:cTn id="51"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2"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3" dur="2000"/>
                                        <p:tgtEl>
                                          <p:spTgt spid="6">
                                            <p:txEl>
                                              <p:pRg st="1" end="1"/>
                                            </p:txEl>
                                          </p:spTgt>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p:cTn id="57"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8"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9" dur="2000"/>
                                        <p:tgtEl>
                                          <p:spTgt spid="6">
                                            <p:txEl>
                                              <p:pRg st="2" end="2"/>
                                            </p:txEl>
                                          </p:spTgt>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5"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8510" y="172279"/>
            <a:ext cx="6357730" cy="67586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Building a New You</a:t>
            </a:r>
            <a:endParaRPr lang="en-US" dirty="0">
              <a:solidFill>
                <a:schemeClr val="bg1"/>
              </a:solidFill>
            </a:endParaRPr>
          </a:p>
        </p:txBody>
      </p:sp>
      <p:sp>
        <p:nvSpPr>
          <p:cNvPr id="3" name="Content Placeholder 2"/>
          <p:cNvSpPr>
            <a:spLocks noGrp="1"/>
          </p:cNvSpPr>
          <p:nvPr>
            <p:ph idx="1"/>
          </p:nvPr>
        </p:nvSpPr>
        <p:spPr>
          <a:xfrm>
            <a:off x="3265713" y="1239428"/>
            <a:ext cx="6120527" cy="4377601"/>
          </a:xfrm>
          <a:solidFill>
            <a:schemeClr val="bg1">
              <a:alpha val="85000"/>
            </a:schemeClr>
          </a:solidFill>
          <a:effectLst>
            <a:softEdge rad="508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Realize…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We Have a Part to Play…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Attention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rPr>
              <a:t>     …What We See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Attitude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0"/>
              </a:spcBef>
              <a:spcAft>
                <a:spcPts val="600"/>
              </a:spcAft>
              <a:buNone/>
            </a:pPr>
            <a:r>
              <a:rPr lang="en-US" sz="3200" b="1" i="1"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How We Think About It</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Actions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00000"/>
              </a:lnSpc>
              <a:spcBef>
                <a:spcPts val="0"/>
              </a:spcBef>
              <a:buNone/>
            </a:pPr>
            <a:r>
              <a:rPr lang="en-US" sz="3200" i="1" dirty="0">
                <a:effectLst>
                  <a:outerShdw blurRad="38100" dist="38100" dir="2700000" algn="tl">
                    <a:srgbClr val="000000">
                      <a:alpha val="43137"/>
                    </a:srgbClr>
                  </a:outerShdw>
                </a:effectLst>
                <a:latin typeface="Arial Rounded MT Bold" panose="020F0704030504030204" pitchFamily="34" charset="0"/>
              </a:rPr>
              <a:t>  …How We Respond</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2000"/>
                                        <p:tgtEl>
                                          <p:spTgt spid="3">
                                            <p:txEl>
                                              <p:pRg st="4" end="4"/>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1919" y="101939"/>
            <a:ext cx="525780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 a Better Person</a:t>
            </a:r>
            <a:endParaRPr lang="en-US" dirty="0"/>
          </a:p>
        </p:txBody>
      </p:sp>
      <p:sp>
        <p:nvSpPr>
          <p:cNvPr id="3" name="Content Placeholder 2"/>
          <p:cNvSpPr>
            <a:spLocks noGrp="1"/>
          </p:cNvSpPr>
          <p:nvPr>
            <p:ph idx="1"/>
          </p:nvPr>
        </p:nvSpPr>
        <p:spPr>
          <a:xfrm>
            <a:off x="251791" y="2588507"/>
            <a:ext cx="11688418" cy="4167554"/>
          </a:xfrm>
          <a:solidFill>
            <a:schemeClr val="bg1">
              <a:alpha val="38000"/>
            </a:schemeClr>
          </a:solidFill>
        </p:spPr>
        <p:txBody>
          <a:bodyPr/>
          <a:lstStyle/>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“Let this mind be in you, which was also in Christ Jesus”</a:t>
            </a:r>
            <a:r>
              <a:rPr lang="en-US" b="1" dirty="0">
                <a:effectLst>
                  <a:outerShdw blurRad="38100" dist="38100" dir="2700000" algn="tl">
                    <a:srgbClr val="000000">
                      <a:alpha val="43137"/>
                    </a:srgbClr>
                  </a:outerShdw>
                </a:effectLst>
                <a:latin typeface="Arial Rounded MT Bold" panose="020F0704030504030204" pitchFamily="34" charset="0"/>
              </a:rPr>
              <a:t> -Phil. 2:5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Mind= </a:t>
            </a:r>
            <a:r>
              <a:rPr lang="en-US" sz="3200" dirty="0">
                <a:effectLst>
                  <a:outerShdw blurRad="38100" dist="38100" dir="2700000" algn="tl">
                    <a:srgbClr val="000000">
                      <a:alpha val="43137"/>
                    </a:srgbClr>
                  </a:outerShdw>
                </a:effectLst>
                <a:latin typeface="Arial Rounded MT Bold" panose="020F0704030504030204" pitchFamily="34" charset="0"/>
              </a:rPr>
              <a:t>Attitude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 </a:t>
            </a:r>
            <a:r>
              <a:rPr lang="en-US" sz="3200" dirty="0">
                <a:effectLst>
                  <a:outerShdw blurRad="38100" dist="38100" dir="2700000" algn="tl">
                    <a:srgbClr val="000000">
                      <a:alpha val="43137"/>
                    </a:srgbClr>
                  </a:outerShdw>
                </a:effectLst>
                <a:latin typeface="Arial Rounded MT Bold" panose="020F0704030504030204" pitchFamily="34" charset="0"/>
              </a:rPr>
              <a:t>Constant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You= </a:t>
            </a:r>
            <a:r>
              <a:rPr lang="en-US" sz="3200" dirty="0">
                <a:effectLst>
                  <a:outerShdw blurRad="38100" dist="38100" dir="2700000" algn="tl">
                    <a:srgbClr val="000000">
                      <a:alpha val="43137"/>
                    </a:srgbClr>
                  </a:outerShdw>
                </a:effectLst>
                <a:latin typeface="Arial Rounded MT Bold" panose="020F0704030504030204" pitchFamily="34" charset="0"/>
              </a:rPr>
              <a:t>Personal</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Jesus Attitude Toward Others Was He Was A Servant…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…His Attitude Toward Self Was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…He Had No Problem With That          </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4" end="4"/>
                                            </p:txEl>
                                          </p:spTgt>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5" end="5"/>
                                            </p:txEl>
                                          </p:spTgt>
                                        </p:tgtEl>
                                      </p:cBhvr>
                                    </p:animEffect>
                                  </p:childTnLst>
                                </p:cTn>
                              </p:par>
                            </p:childTnLst>
                          </p:cTn>
                        </p:par>
                        <p:par>
                          <p:cTn id="56" fill="hold">
                            <p:stCondLst>
                              <p:cond delay="4000"/>
                            </p:stCondLst>
                            <p:childTnLst>
                              <p:par>
                                <p:cTn id="57" presetID="31" presetClass="entr" presetSubtype="0" fill="hold" grpId="0"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347" y="3056549"/>
            <a:ext cx="9762979" cy="3027729"/>
          </a:xfrm>
          <a:solidFill>
            <a:schemeClr val="bg1">
              <a:alpha val="88000"/>
            </a:schemeClr>
          </a:solidFill>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Quit Looking Out to Find Someone/ Something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…to Blame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But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Look In and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Responsibility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315" y="288925"/>
            <a:ext cx="11887200" cy="1325563"/>
          </a:xfrm>
        </p:spPr>
        <p:txBody>
          <a:bodyPr>
            <a:normAutofit fontScale="90000"/>
          </a:bodyPr>
          <a:lstStyle/>
          <a:p>
            <a:r>
              <a:rPr lang="en-US" sz="5400" b="1" dirty="0">
                <a:effectLst>
                  <a:outerShdw blurRad="38100" dist="38100" dir="2700000" algn="tl">
                    <a:srgbClr val="000000">
                      <a:alpha val="43137"/>
                    </a:srgbClr>
                  </a:outerShdw>
                </a:effectLst>
                <a:latin typeface="Baguet Script" panose="00000500000000000000" pitchFamily="2" charset="0"/>
              </a:rPr>
              <a:t>From the Lost Book of the Bible – “Yeah But”</a:t>
            </a:r>
            <a:endParaRPr lang="en-US" sz="5400" b="1" dirty="0">
              <a:effectLst>
                <a:outerShdw blurRad="38100" dist="38100" dir="2700000" algn="tl">
                  <a:srgbClr val="000000">
                    <a:alpha val="43137"/>
                  </a:srgbClr>
                </a:outerShdw>
              </a:effectLst>
              <a:latin typeface="Baguet Script" panose="00000500000000000000" pitchFamily="2" charset="0"/>
            </a:endParaRPr>
          </a:p>
        </p:txBody>
      </p:sp>
      <p:sp>
        <p:nvSpPr>
          <p:cNvPr id="3" name="Content Placeholder 2"/>
          <p:cNvSpPr>
            <a:spLocks noGrp="1"/>
          </p:cNvSpPr>
          <p:nvPr>
            <p:ph idx="1"/>
          </p:nvPr>
        </p:nvSpPr>
        <p:spPr>
          <a:xfrm>
            <a:off x="3505200" y="1825624"/>
            <a:ext cx="7848600" cy="4869089"/>
          </a:xfrm>
          <a:solidFill>
            <a:schemeClr val="bg1">
              <a:alpha val="80000"/>
            </a:schemeClr>
          </a:solidFill>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Prophet “Yeah But” says: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Anything Before 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Doesn’t Really Matter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Here is a New Challenge…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the Sentence….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“I Meant to 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…Out of Your Vocabulary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1"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2000"/>
                                        <p:tgtEl>
                                          <p:spTgt spid="3">
                                            <p:txEl>
                                              <p:pRg st="4" end="4"/>
                                            </p:txEl>
                                          </p:spTgt>
                                        </p:tgtEl>
                                      </p:cBhvr>
                                    </p:animEffect>
                                  </p:childTnLst>
                                </p:cTn>
                              </p:par>
                            </p:childTnLst>
                          </p:cTn>
                        </p:par>
                        <p:par>
                          <p:cTn id="35" fill="hold">
                            <p:stCondLst>
                              <p:cond delay="2000"/>
                            </p:stCondLst>
                            <p:childTnLst>
                              <p:par>
                                <p:cTn id="36" presetID="53" presetClass="entr" presetSubtype="16" fill="hold" grpId="1"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2000"/>
                                        <p:tgtEl>
                                          <p:spTgt spid="3">
                                            <p:txEl>
                                              <p:pRg st="5" end="5"/>
                                            </p:txEl>
                                          </p:spTgt>
                                        </p:tgtEl>
                                      </p:cBhvr>
                                    </p:animEffect>
                                  </p:childTnLst>
                                </p:cTn>
                              </p:par>
                            </p:childTnLst>
                          </p:cTn>
                        </p:par>
                        <p:par>
                          <p:cTn id="41" fill="hold">
                            <p:stCondLst>
                              <p:cond delay="4000"/>
                            </p:stCondLst>
                            <p:childTnLst>
                              <p:par>
                                <p:cTn id="42" presetID="53" presetClass="entr" presetSubtype="16" fill="hold" grpId="1"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2000"/>
                                        <p:tgtEl>
                                          <p:spTgt spid="3">
                                            <p:txEl>
                                              <p:pRg st="6" end="6"/>
                                            </p:txEl>
                                          </p:spTgt>
                                        </p:tgtEl>
                                      </p:cBhvr>
                                    </p:animEffect>
                                  </p:childTnLst>
                                </p:cTn>
                              </p:par>
                            </p:childTnLst>
                          </p:cTn>
                        </p:par>
                        <p:par>
                          <p:cTn id="47" fill="hold">
                            <p:stCondLst>
                              <p:cond delay="6000"/>
                            </p:stCondLst>
                            <p:childTnLst>
                              <p:par>
                                <p:cTn id="48" presetID="53" presetClass="entr" presetSubtype="16" fill="hold" grpId="1"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0500"/>
            <a:ext cx="12192000" cy="5338995"/>
          </a:xfrm>
          <a:solidFill>
            <a:schemeClr val="bg1">
              <a:alpha val="85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Think Better Thoughts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aseline="30000" dirty="0">
                <a:effectLst>
                  <a:outerShdw blurRad="38100" dist="38100" dir="2700000" algn="tl">
                    <a:srgbClr val="000000">
                      <a:alpha val="43137"/>
                    </a:srgbClr>
                  </a:outerShdw>
                </a:effectLst>
              </a:rPr>
              <a:t>8-9 </a:t>
            </a:r>
            <a:r>
              <a:rPr lang="en-US" dirty="0">
                <a:effectLst>
                  <a:outerShdw blurRad="38100" dist="38100" dir="2700000" algn="tl">
                    <a:srgbClr val="000000">
                      <a:alpha val="43137"/>
                    </a:srgbClr>
                  </a:outerShdw>
                </a:effectLst>
              </a:rPr>
              <a:t>Summing it all up, friends, I’d say you’ll do best by filling your minds and meditating on things true, noble, reputable, authentic, compelling, gracious—the best, not the worst; the beautiful, not the ugly; things to praise, not things to curse. Put into practice what you learned from me, what you heard and saw and realized. Do that, and God, who makes everything work together, will work you into his most excellent harmonies. </a:t>
            </a:r>
            <a:r>
              <a:rPr lang="en-US" b="1" dirty="0">
                <a:effectLst>
                  <a:outerShdw blurRad="38100" dist="38100" dir="2700000" algn="tl">
                    <a:srgbClr val="000000">
                      <a:alpha val="43137"/>
                    </a:srgbClr>
                  </a:outerShdw>
                </a:effectLst>
              </a:rPr>
              <a:t>Philippians 4:8-9 (MSG)</a:t>
            </a:r>
            <a:endParaRPr lang="en-US" b="1" dirty="0">
              <a:effectLst>
                <a:outerShdw blurRad="38100" dist="38100" dir="2700000" algn="tl">
                  <a:srgbClr val="000000">
                    <a:alpha val="43137"/>
                  </a:srgbClr>
                </a:outerShdw>
              </a:effectLst>
            </a:endParaRPr>
          </a:p>
          <a:p>
            <a:pP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Hear Better Sounds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Romans 10:17-21 (NLT)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aseline="30000" dirty="0">
                <a:effectLst>
                  <a:outerShdw blurRad="38100" dist="38100" dir="2700000" algn="tl">
                    <a:srgbClr val="000000">
                      <a:alpha val="43137"/>
                    </a:srgbClr>
                  </a:outerShdw>
                </a:effectLst>
                <a:latin typeface="Arial Rounded MT Bold" panose="020F0704030504030204" pitchFamily="34" charset="0"/>
              </a:rPr>
              <a:t>17 </a:t>
            </a:r>
            <a:r>
              <a:rPr lang="en-US" dirty="0">
                <a:effectLst>
                  <a:outerShdw blurRad="38100" dist="38100" dir="2700000" algn="tl">
                    <a:srgbClr val="000000">
                      <a:alpha val="43137"/>
                    </a:srgbClr>
                  </a:outerShdw>
                </a:effectLst>
                <a:latin typeface="Arial Rounded MT Bold" panose="020F0704030504030204" pitchFamily="34" charset="0"/>
              </a:rPr>
              <a:t>So faith comes from hearing, that is, hearing the Good News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about Christ</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endParaRPr lang="en-US" b="1"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62" y="1471477"/>
            <a:ext cx="11832770" cy="5049078"/>
          </a:xfrm>
          <a:solidFill>
            <a:schemeClr val="bg1">
              <a:alpha val="85000"/>
            </a:schemeClr>
          </a:solidFill>
        </p:spPr>
        <p:txBody>
          <a:bodyPr>
            <a:normAutofit/>
          </a:bodyPr>
          <a:lstStyle/>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See Better Sights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spcAft>
                <a:spcPts val="600"/>
              </a:spcAft>
              <a:buNone/>
            </a:pPr>
            <a:r>
              <a:rPr lang="en-US" i="1" dirty="0">
                <a:effectLst>
                  <a:outerShdw blurRad="38100" dist="38100" dir="2700000" algn="tl">
                    <a:srgbClr val="000000">
                      <a:alpha val="43137"/>
                    </a:srgbClr>
                  </a:outerShdw>
                </a:effectLst>
                <a:latin typeface="Arial Rounded MT Bold" panose="020F0704030504030204" pitchFamily="34" charset="0"/>
              </a:rPr>
              <a:t>“Looking unto Jesus the author and finisher of our faith” -</a:t>
            </a:r>
            <a:r>
              <a:rPr lang="en-US" b="1" dirty="0">
                <a:effectLst>
                  <a:outerShdw blurRad="38100" dist="38100" dir="2700000" algn="tl">
                    <a:srgbClr val="000000">
                      <a:alpha val="43137"/>
                    </a:srgbClr>
                  </a:outerShdw>
                </a:effectLst>
                <a:latin typeface="Arial Rounded MT Bold" panose="020F0704030504030204" pitchFamily="34" charset="0"/>
              </a:rPr>
              <a:t>Heb. 12:2</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nSpc>
                <a:spcPct val="15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Many Look for the Bad In People and Circumstances…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…Seeing Only The Faults and Negatives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In Order to Be a Better Person…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…Its Requires a Better…Positive…Perspective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Train Yourself to Look for the Good…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…and Look to Jesus in All Situations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4199</Words>
  <Application>WPS Presentation</Application>
  <PresentationFormat>Widescreen</PresentationFormat>
  <Paragraphs>120</Paragraphs>
  <Slides>15</Slides>
  <Notes>1</Notes>
  <HiddenSlides>4</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SimSun</vt:lpstr>
      <vt:lpstr>Wingdings</vt:lpstr>
      <vt:lpstr>Arial Rounded MT Bold</vt:lpstr>
      <vt:lpstr>Times New Roman</vt:lpstr>
      <vt:lpstr>Microsoft YaHei</vt:lpstr>
      <vt:lpstr>Calibri</vt:lpstr>
      <vt:lpstr>Arial Unicode MS</vt:lpstr>
      <vt:lpstr>Calibri Light</vt:lpstr>
      <vt:lpstr>Baguet Script</vt:lpstr>
      <vt:lpstr>Ezra SIL</vt:lpstr>
      <vt:lpstr>Calibri</vt:lpstr>
      <vt:lpstr>Amasis MT Pro Black</vt:lpstr>
      <vt:lpstr>Lapsus Pro (theguybrush.com)</vt:lpstr>
      <vt:lpstr>Symbol</vt:lpstr>
      <vt:lpstr>Office Theme</vt:lpstr>
      <vt:lpstr>PowerPoint 演示文稿</vt:lpstr>
      <vt:lpstr>PowerPoint 演示文稿</vt:lpstr>
      <vt:lpstr>PowerPoint 演示文稿</vt:lpstr>
      <vt:lpstr>Building a New You</vt:lpstr>
      <vt:lpstr>Be a Better Person</vt:lpstr>
      <vt:lpstr>PowerPoint 演示文稿</vt:lpstr>
      <vt:lpstr>From the Lost Book of the Bible – “Yeah But”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 New You!</dc:title>
  <dc:creator>David Linton</dc:creator>
  <cp:lastModifiedBy>edwar</cp:lastModifiedBy>
  <cp:revision>137</cp:revision>
  <cp:lastPrinted>2018-12-30T14:27:00Z</cp:lastPrinted>
  <dcterms:created xsi:type="dcterms:W3CDTF">2018-12-29T01:58:00Z</dcterms:created>
  <dcterms:modified xsi:type="dcterms:W3CDTF">2023-07-23T19:41:04Z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9B641F632BCF447EB3B2DBDA7EE96619_12</vt:lpwstr>
  </property>
  <property fmtid="{D5CDD505-2E9C-101B-9397-08002B2CF9AE}" pid="3" name="KSOProductBuildVer">
    <vt:lpwstr>1033-12.2.0.13085</vt:lpwstr>
  </property>
</Properties>
</file>