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80" r:id="rId3"/>
    <p:sldId id="256" r:id="rId4"/>
    <p:sldId id="257" r:id="rId5"/>
    <p:sldId id="278" r:id="rId6"/>
    <p:sldId id="269" r:id="rId7"/>
    <p:sldId id="273" r:id="rId8"/>
    <p:sldId id="276" r:id="rId9"/>
    <p:sldId id="655" r:id="rId10"/>
    <p:sldId id="656" r:id="rId11"/>
    <p:sldId id="665" r:id="rId12"/>
    <p:sldId id="283" r:id="rId13"/>
    <p:sldId id="666" r:id="rId14"/>
    <p:sldId id="281" r:id="rId15"/>
    <p:sldId id="284" r:id="rId16"/>
    <p:sldId id="287" r:id="rId17"/>
    <p:sldId id="270" r:id="rId18"/>
    <p:sldId id="654" r:id="rId19"/>
    <p:sldId id="275" r:id="rId20"/>
    <p:sldId id="658" r:id="rId21"/>
    <p:sldId id="652" r:id="rId22"/>
    <p:sldId id="663" r:id="rId23"/>
    <p:sldId id="668" r:id="rId24"/>
    <p:sldId id="286" r:id="rId25"/>
    <p:sldId id="669" r:id="rId26"/>
    <p:sldId id="664" r:id="rId27"/>
    <p:sldId id="659" r:id="rId28"/>
    <p:sldId id="660" r:id="rId29"/>
    <p:sldId id="263" r:id="rId30"/>
    <p:sldId id="274" r:id="rId31"/>
    <p:sldId id="266" r:id="rId32"/>
    <p:sldId id="279" r:id="rId33"/>
    <p:sldId id="268" r:id="rId34"/>
    <p:sldId id="271" r:id="rId35"/>
    <p:sldId id="267" r:id="rId36"/>
    <p:sldId id="265" r:id="rId37"/>
    <p:sldId id="264" r:id="rId38"/>
    <p:sldId id="670" r:id="rId39"/>
    <p:sldId id="277" r:id="rId40"/>
    <p:sldId id="653" r:id="rId41"/>
    <p:sldId id="661" r:id="rId42"/>
    <p:sldId id="657" r:id="rId43"/>
    <p:sldId id="272" r:id="rId44"/>
    <p:sldId id="66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7" autoAdjust="0"/>
    <p:restoredTop sz="94660"/>
  </p:normalViewPr>
  <p:slideViewPr>
    <p:cSldViewPr snapToGrid="0">
      <p:cViewPr varScale="1">
        <p:scale>
          <a:sx n="60" d="100"/>
          <a:sy n="60" d="100"/>
        </p:scale>
        <p:origin x="3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45E02-DA49-45EE-A957-E03B7FD94C6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EA7055-DD49-46A6-802F-D77D1569EC9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A863F95-6ACB-48F1-90B2-453272C66865}"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A863F95-6ACB-48F1-90B2-453272C66865}"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A863F95-6ACB-48F1-90B2-453272C66865}"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A863F95-6ACB-48F1-90B2-453272C66865}"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6A863F95-6ACB-48F1-90B2-453272C66865}"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A863F95-6ACB-48F1-90B2-453272C66865}"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A863F95-6ACB-48F1-90B2-453272C66865}"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A863F95-6ACB-48F1-90B2-453272C66865}"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863F95-6ACB-48F1-90B2-453272C66865}" type="datetimeFigureOut">
              <a:rPr lang="en-US" smtClean="0"/>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A863F95-6ACB-48F1-90B2-453272C66865}"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6A863F95-6ACB-48F1-90B2-453272C66865}"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B653D2-6826-4745-8916-80E438F59D06}"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863F95-6ACB-48F1-90B2-453272C66865}" type="datetimeFigureOut">
              <a:rPr lang="en-US" smtClean="0"/>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653D2-6826-4745-8916-80E438F59D06}"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3.jpeg"/></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2.jpeg"/><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image" Target="../media/image15.jpe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jpeg"/><Relationship Id="rId7" Type="http://schemas.openxmlformats.org/officeDocument/2006/relationships/image" Target="../media/image43.jpe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6.png"/><Relationship Id="rId3" Type="http://schemas.openxmlformats.org/officeDocument/2006/relationships/image" Target="../media/image24.jpeg"/><Relationship Id="rId2" Type="http://schemas.openxmlformats.org/officeDocument/2006/relationships/image" Target="../media/image45.jpeg"/><Relationship Id="rId1"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https://www.biblegateway.com/passage/?search=hebrews+12%3A2&amp;version=AMP#fen-AMP-30215a" TargetMode="External"/><Relationship Id="rId1"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4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25.jpeg"/><Relationship Id="rId4" Type="http://schemas.openxmlformats.org/officeDocument/2006/relationships/image" Target="../media/image26.jpeg"/><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046922"/>
            <a:ext cx="11688418" cy="5811078"/>
          </a:xfrm>
          <a:solidFill>
            <a:schemeClr val="bg1">
              <a:alpha val="73000"/>
            </a:schemeClr>
          </a:solidFill>
        </p:spPr>
        <p:txBody>
          <a:bodyPr>
            <a:normAutofit/>
          </a:bodyPr>
          <a:lstStyle/>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Perform Better Deeds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“And whatsoever ye do, do it heartily, as to the Lord, and not unto men” -</a:t>
            </a:r>
            <a:r>
              <a:rPr lang="en-US" dirty="0">
                <a:effectLst>
                  <a:outerShdw blurRad="38100" dist="38100" dir="2700000" algn="tl">
                    <a:srgbClr val="000000">
                      <a:alpha val="43137"/>
                    </a:srgbClr>
                  </a:outerShdw>
                </a:effectLst>
                <a:latin typeface="Arial Rounded MT Bold" panose="020F0704030504030204" pitchFamily="34" charset="0"/>
              </a:rPr>
              <a:t>Col. 3:23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p:cNvSpPr>
            <a:spLocks noGrp="1"/>
          </p:cNvSpPr>
          <p:nvPr>
            <p:ph type="title"/>
          </p:nvPr>
        </p:nvSpPr>
        <p:spPr>
          <a:xfrm>
            <a:off x="125202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
        <p:nvSpPr>
          <p:cNvPr id="5" name="Content Placeholder 2"/>
          <p:cNvSpPr txBox="1"/>
          <p:nvPr/>
        </p:nvSpPr>
        <p:spPr>
          <a:xfrm>
            <a:off x="1652956" y="2598956"/>
            <a:ext cx="5099538" cy="4267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whatsoever ye do</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…do it heartily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…as to the Lord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…and not unto men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dirty="0">
                <a:effectLst>
                  <a:outerShdw blurRad="38100" dist="38100" dir="2700000" algn="tl">
                    <a:srgbClr val="000000">
                      <a:alpha val="43137"/>
                    </a:srgbClr>
                  </a:outerShdw>
                </a:effectLst>
                <a:latin typeface="Arial Rounded MT Bold" panose="020F0704030504030204" pitchFamily="34" charset="0"/>
              </a:rPr>
              <a:t>Col. 3:23</a:t>
            </a:r>
            <a:endParaRPr lang="en-US" sz="3200" dirty="0"/>
          </a:p>
        </p:txBody>
      </p:sp>
      <p:sp>
        <p:nvSpPr>
          <p:cNvPr id="6" name="Content Placeholder 2"/>
          <p:cNvSpPr txBox="1"/>
          <p:nvPr/>
        </p:nvSpPr>
        <p:spPr>
          <a:xfrm>
            <a:off x="6935372" y="2615376"/>
            <a:ext cx="3123028" cy="3475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 w-in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 Life Giver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50000"/>
              </a:lnSpc>
              <a:buFont typeface="Arial" panose="020B0604020202020204" pitchFamily="34" charset="0"/>
              <a:buNone/>
            </a:pPr>
            <a:r>
              <a:rPr lang="en-US" sz="3200" dirty="0">
                <a:effectLst>
                  <a:outerShdw blurRad="38100" dist="38100" dir="2700000" algn="tl">
                    <a:srgbClr val="000000">
                      <a:alpha val="43137"/>
                    </a:srgbClr>
                  </a:outerShdw>
                </a:effectLst>
                <a:latin typeface="Arial Rounded MT Bold" panose="020F0704030504030204" pitchFamily="34" charset="0"/>
              </a:rPr>
              <a:t>=</a:t>
            </a:r>
            <a:r>
              <a:rPr lang="en-US" sz="3200" i="1"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rPr>
              <a:t>Life Takers</a:t>
            </a:r>
            <a:r>
              <a:rPr lang="en-US" sz="3200" i="1" dirty="0">
                <a:effectLst>
                  <a:outerShdw blurRad="38100" dist="38100" dir="2700000" algn="tl">
                    <a:srgbClr val="000000">
                      <a:alpha val="43137"/>
                    </a:srgbClr>
                  </a:outerShdw>
                </a:effectLst>
                <a:latin typeface="Arial Rounded MT Bold" panose="020F0704030504030204" pitchFamily="34" charset="0"/>
              </a:rPr>
              <a:t> </a:t>
            </a:r>
            <a:endParaRPr lang="en-US" sz="3200"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arn(inVertical)">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barn(inVertic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barn(inVertical)">
                                      <p:cBhvr>
                                        <p:cTn id="45" dur="5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barn(inVertical)">
                                      <p:cBhvr>
                                        <p:cTn id="50" dur="500"/>
                                        <p:tgtEl>
                                          <p:spTgt spid="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barn(inVertical)">
                                      <p:cBhvr>
                                        <p:cTn id="55" dur="500"/>
                                        <p:tgtEl>
                                          <p:spTgt spid="6">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5">
                                            <p:txEl>
                                              <p:pRg st="3" end="3"/>
                                            </p:txEl>
                                          </p:spTgt>
                                        </p:tgtEl>
                                        <p:attrNameLst>
                                          <p:attrName>style.visibility</p:attrName>
                                        </p:attrNameLst>
                                      </p:cBhvr>
                                      <p:to>
                                        <p:strVal val="visible"/>
                                      </p:to>
                                    </p:set>
                                    <p:animEffect transition="in" filter="barn(inVertical)">
                                      <p:cBhvr>
                                        <p:cTn id="60" dur="500"/>
                                        <p:tgtEl>
                                          <p:spTgt spid="5">
                                            <p:txEl>
                                              <p:pRg st="3" end="3"/>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5">
                                            <p:txEl>
                                              <p:pRg st="4" end="4"/>
                                            </p:txEl>
                                          </p:spTgt>
                                        </p:tgtEl>
                                        <p:attrNameLst>
                                          <p:attrName>style.visibility</p:attrName>
                                        </p:attrNameLst>
                                      </p:cBhvr>
                                      <p:to>
                                        <p:strVal val="visible"/>
                                      </p:to>
                                    </p:set>
                                    <p:animEffect transition="in" filter="barn(inVertical)">
                                      <p:cBhvr>
                                        <p:cTn id="63" dur="500"/>
                                        <p:tgtEl>
                                          <p:spTgt spid="5">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6">
                                            <p:txEl>
                                              <p:pRg st="3" end="3"/>
                                            </p:txEl>
                                          </p:spTgt>
                                        </p:tgtEl>
                                        <p:attrNameLst>
                                          <p:attrName>style.visibility</p:attrName>
                                        </p:attrNameLst>
                                      </p:cBhvr>
                                      <p:to>
                                        <p:strVal val="visible"/>
                                      </p:to>
                                    </p:set>
                                    <p:animEffect transition="in" filter="barn(inVertical)">
                                      <p:cBhvr>
                                        <p:cTn id="6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2000" b="-5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046922"/>
            <a:ext cx="11688418" cy="5811078"/>
          </a:xfrm>
          <a:solidFill>
            <a:schemeClr val="bg1">
              <a:alpha val="73000"/>
            </a:schemeClr>
          </a:solidFill>
        </p:spPr>
        <p:txBody>
          <a:bodyPr>
            <a:normAutofit lnSpcReduction="10000"/>
          </a:bodyPr>
          <a:lstStyle/>
          <a:p>
            <a:pPr marL="0" lvl="0" indent="0">
              <a:lnSpc>
                <a:spcPct val="110000"/>
              </a:lnSpc>
              <a:buNone/>
            </a:pPr>
            <a:r>
              <a:rPr lang="en-US" b="1" dirty="0">
                <a:effectLst>
                  <a:outerShdw blurRad="38100" dist="38100" dir="2700000" algn="tl">
                    <a:srgbClr val="000000">
                      <a:alpha val="43137"/>
                    </a:srgbClr>
                  </a:outerShdw>
                </a:effectLst>
                <a:latin typeface="Arial Rounded MT Bold" panose="020F0704030504030204" pitchFamily="34" charset="0"/>
              </a:rPr>
              <a:t>Perform Better Deeds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“And whatsoever ye do, do it heartily, as to the Lord, and not unto men” -</a:t>
            </a:r>
            <a:r>
              <a:rPr lang="en-US" dirty="0">
                <a:effectLst>
                  <a:outerShdw blurRad="38100" dist="38100" dir="2700000" algn="tl">
                    <a:srgbClr val="000000">
                      <a:alpha val="43137"/>
                    </a:srgbClr>
                  </a:outerShdw>
                </a:effectLst>
                <a:latin typeface="Arial Rounded MT Bold" panose="020F0704030504030204" pitchFamily="34" charset="0"/>
              </a:rPr>
              <a:t>Col. 3:23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buNone/>
            </a:pPr>
            <a:r>
              <a:rPr lang="en-US" b="1" dirty="0">
                <a:effectLst>
                  <a:outerShdw blurRad="38100" dist="38100" dir="2700000" algn="tl">
                    <a:srgbClr val="000000">
                      <a:alpha val="43137"/>
                    </a:srgbClr>
                  </a:outerShdw>
                </a:effectLst>
              </a:rPr>
              <a:t>Matt 25:40 (GW) </a:t>
            </a:r>
            <a:r>
              <a:rPr lang="en-US" b="1" i="1"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“The king will answer them, ‘I can guarantee this truth: Whatever you did for one of my brothers or sisters, no matter how unimportant they seemed, you did for me.’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pPr>
            <a:r>
              <a:rPr lang="en-US" dirty="0">
                <a:effectLst>
                  <a:outerShdw blurRad="38100" dist="38100" dir="2700000" algn="tl">
                    <a:srgbClr val="000000">
                      <a:alpha val="43137"/>
                    </a:srgbClr>
                  </a:outerShdw>
                </a:effectLst>
                <a:latin typeface="Arial Rounded MT Bold" panose="020F0704030504030204" pitchFamily="34" charset="0"/>
              </a:rPr>
              <a:t>The Deeds of Many are Negative…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(Selfishly Motivated, Dishonest, and Displeasing to God)</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spcBef>
                <a:spcPts val="1800"/>
              </a:spcBef>
            </a:pPr>
            <a:r>
              <a:rPr lang="en-US" dirty="0">
                <a:effectLst>
                  <a:outerShdw blurRad="38100" dist="38100" dir="2700000" algn="tl">
                    <a:srgbClr val="000000">
                      <a:alpha val="43137"/>
                    </a:srgbClr>
                  </a:outerShdw>
                </a:effectLst>
                <a:latin typeface="Arial Rounded MT Bold" panose="020F0704030504030204" pitchFamily="34" charset="0"/>
              </a:rPr>
              <a:t>So Many Need to Be Lifted Up…</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10000"/>
              </a:lnSpc>
              <a:buNone/>
            </a:pPr>
            <a:r>
              <a:rPr lang="en-US" dirty="0">
                <a:effectLst>
                  <a:outerShdw blurRad="38100" dist="38100" dir="2700000" algn="tl">
                    <a:srgbClr val="000000">
                      <a:alpha val="43137"/>
                    </a:srgbClr>
                  </a:outerShdw>
                </a:effectLst>
                <a:latin typeface="Arial Rounded MT Bold" panose="020F0704030504030204" pitchFamily="34" charset="0"/>
              </a:rPr>
              <a:t>      …But How Can We Lift Anybody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10000"/>
              </a:lnSpc>
              <a:buNone/>
            </a:pPr>
            <a:r>
              <a:rPr lang="en-US" dirty="0">
                <a:effectLst>
                  <a:outerShdw blurRad="38100" dist="38100" dir="2700000" algn="tl">
                    <a:srgbClr val="000000">
                      <a:alpha val="43137"/>
                    </a:srgbClr>
                  </a:outerShdw>
                </a:effectLst>
                <a:latin typeface="Arial Rounded MT Bold" panose="020F0704030504030204" pitchFamily="34" charset="0"/>
              </a:rPr>
              <a:t>              …From a Down Position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p:cNvSpPr>
            <a:spLocks noGrp="1"/>
          </p:cNvSpPr>
          <p:nvPr>
            <p:ph type="title"/>
          </p:nvPr>
        </p:nvSpPr>
        <p:spPr>
          <a:xfrm>
            <a:off x="125202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par>
                          <p:cTn id="22" fill="hold">
                            <p:stCondLst>
                              <p:cond delay="2000"/>
                            </p:stCondLst>
                            <p:childTnLst>
                              <p:par>
                                <p:cTn id="23" presetID="6" presetClass="entr" presetSubtype="16" fill="hold" grpId="0"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ircle(in)">
                                      <p:cBhvr>
                                        <p:cTn id="25" dur="2000"/>
                                        <p:tgtEl>
                                          <p:spTgt spid="3">
                                            <p:txEl>
                                              <p:pRg st="6" end="6"/>
                                            </p:txEl>
                                          </p:spTgt>
                                        </p:tgtEl>
                                      </p:cBhvr>
                                    </p:animEffect>
                                  </p:childTnLst>
                                </p:cTn>
                              </p:par>
                            </p:childTnLst>
                          </p:cTn>
                        </p:par>
                        <p:par>
                          <p:cTn id="26" fill="hold">
                            <p:stCondLst>
                              <p:cond delay="4000"/>
                            </p:stCondLst>
                            <p:childTnLst>
                              <p:par>
                                <p:cTn id="27" presetID="6" presetClass="entr" presetSubtype="16" fill="hold" grpId="0" nodeType="after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7000" b="-5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046923"/>
            <a:ext cx="11035748" cy="3775448"/>
          </a:xfrm>
          <a:solidFill>
            <a:schemeClr val="bg1">
              <a:alpha val="75000"/>
            </a:schemeClr>
          </a:solidFill>
        </p:spPr>
        <p:txBody>
          <a:bodyPr>
            <a:normAutofit/>
          </a:bodyPr>
          <a:lstStyle/>
          <a:p>
            <a:pPr marL="0" lv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Attend Better Places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 was glad when they said . . . Let us go into the house of the LORD”  -</a:t>
            </a:r>
            <a:r>
              <a:rPr lang="en-US" dirty="0">
                <a:effectLst>
                  <a:outerShdw blurRad="38100" dist="38100" dir="2700000" algn="tl">
                    <a:srgbClr val="000000">
                      <a:alpha val="43137"/>
                    </a:srgbClr>
                  </a:outerShdw>
                </a:effectLst>
                <a:latin typeface="Arial Rounded MT Bold" panose="020F0704030504030204" pitchFamily="34" charset="0"/>
              </a:rPr>
              <a:t>Ps. 122:1</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600"/>
              </a:spcBef>
              <a:buNone/>
            </a:pPr>
            <a:r>
              <a:rPr lang="en-US" dirty="0">
                <a:effectLst>
                  <a:outerShdw blurRad="38100" dist="38100" dir="2700000" algn="tl">
                    <a:srgbClr val="000000">
                      <a:alpha val="43137"/>
                    </a:srgbClr>
                  </a:outerShdw>
                </a:effectLst>
                <a:latin typeface="Arial Rounded MT Bold" panose="020F0704030504030204" pitchFamily="34" charset="0"/>
              </a:rPr>
              <a:t> </a:t>
            </a:r>
            <a:r>
              <a:rPr lang="en-US" sz="3200" dirty="0">
                <a:effectLst>
                  <a:outerShdw blurRad="38100" dist="38100" dir="2700000" algn="tl">
                    <a:srgbClr val="000000">
                      <a:alpha val="43137"/>
                    </a:srgbClr>
                  </a:outerShdw>
                </a:effectLst>
                <a:latin typeface="Arial Rounded MT Bold" panose="020F0704030504030204" pitchFamily="34" charset="0"/>
              </a:rPr>
              <a:t>More Than Better…</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0"/>
              </a:spcBef>
              <a:spcAft>
                <a:spcPts val="1200"/>
              </a:spcAft>
              <a:buFont typeface="Wingdings" panose="05000000000000000000" pitchFamily="2" charset="2"/>
              <a:buChar char="§"/>
            </a:pPr>
            <a:r>
              <a:rPr lang="en-US" sz="3200" dirty="0">
                <a:effectLst>
                  <a:outerShdw blurRad="38100" dist="38100" dir="2700000" algn="tl">
                    <a:srgbClr val="000000">
                      <a:alpha val="43137"/>
                    </a:srgbClr>
                  </a:outerShdw>
                </a:effectLst>
                <a:latin typeface="Arial Rounded MT Bold" panose="020F0704030504030204" pitchFamily="34" charset="0"/>
              </a:rPr>
              <a:t>Best</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0"/>
              </a:spcBef>
              <a:buFont typeface="Wingdings" panose="05000000000000000000" pitchFamily="2" charset="2"/>
              <a:buChar char="§"/>
            </a:pPr>
            <a:r>
              <a:rPr lang="en-US" sz="3200" dirty="0">
                <a:effectLst>
                  <a:outerShdw blurRad="38100" dist="38100" dir="2700000" algn="tl">
                    <a:srgbClr val="000000">
                      <a:alpha val="43137"/>
                    </a:srgbClr>
                  </a:outerShdw>
                </a:effectLst>
                <a:latin typeface="Arial Rounded MT Bold" panose="020F0704030504030204" pitchFamily="34" charset="0"/>
              </a:rPr>
              <a:t>Blessed</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sz="3200" dirty="0">
                <a:effectLst>
                  <a:outerShdw blurRad="38100" dist="38100" dir="2700000" algn="tl">
                    <a:srgbClr val="000000">
                      <a:alpha val="43137"/>
                    </a:srgbClr>
                  </a:outerShdw>
                </a:effectLst>
                <a:latin typeface="Arial Rounded MT Bold" panose="020F0704030504030204" pitchFamily="34" charset="0"/>
              </a:rPr>
              <a:t>(Going in and Going Out!)</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p:cNvSpPr>
            <a:spLocks noGrp="1"/>
          </p:cNvSpPr>
          <p:nvPr>
            <p:ph type="title"/>
          </p:nvPr>
        </p:nvSpPr>
        <p:spPr>
          <a:xfrm>
            <a:off x="503623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125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1250"/>
                                        <p:tgtEl>
                                          <p:spTgt spid="3">
                                            <p:txEl>
                                              <p:pRg st="0" end="0"/>
                                            </p:txEl>
                                          </p:spTgt>
                                        </p:tgtEl>
                                      </p:cBhvr>
                                    </p:animEffect>
                                  </p:childTnLst>
                                </p:cTn>
                              </p:par>
                            </p:childTnLst>
                          </p:cTn>
                        </p:par>
                        <p:par>
                          <p:cTn id="15" fill="hold">
                            <p:stCondLst>
                              <p:cond delay="2000"/>
                            </p:stCondLst>
                            <p:childTnLst>
                              <p:par>
                                <p:cTn id="16" presetID="16" presetClass="entr" presetSubtype="2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125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1250"/>
                                        <p:tgtEl>
                                          <p:spTgt spid="3">
                                            <p:txEl>
                                              <p:pRg st="2" end="2"/>
                                            </p:txEl>
                                          </p:spTgt>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1250"/>
                                        <p:tgtEl>
                                          <p:spTgt spid="3">
                                            <p:txEl>
                                              <p:pRg st="3" end="3"/>
                                            </p:txEl>
                                          </p:spTgt>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barn(inVertical)">
                                      <p:cBhvr>
                                        <p:cTn id="31" dur="125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barn(inVertical)">
                                      <p:cBhvr>
                                        <p:cTn id="36" dur="1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542" y="689316"/>
            <a:ext cx="10697351" cy="5479388"/>
          </a:xfrm>
          <a:solidFill>
            <a:schemeClr val="bg1">
              <a:alpha val="80000"/>
            </a:schemeClr>
          </a:solidFill>
          <a:effectLst>
            <a:softEdge rad="50800"/>
          </a:effectLst>
        </p:spPr>
        <p:txBody>
          <a:bodyPr>
            <a:normAutofit/>
          </a:bodyPr>
          <a:lstStyle/>
          <a:p>
            <a:pPr algn="ct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Surrender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God has a Plan</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457200" lvl="1" indent="0" algn="ctr">
              <a:lnSpc>
                <a:spcPct val="11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rPr>
              <a:t>“Forsake not assembling…” -</a:t>
            </a:r>
            <a:r>
              <a:rPr lang="en-US" sz="2800" b="1" dirty="0">
                <a:effectLst>
                  <a:outerShdw blurRad="38100" dist="38100" dir="2700000" algn="tl">
                    <a:srgbClr val="000000">
                      <a:alpha val="43137"/>
                    </a:srgbClr>
                  </a:outerShdw>
                </a:effectLst>
                <a:latin typeface="Arial Rounded MT Bold" panose="020F0704030504030204" pitchFamily="34" charset="0"/>
              </a:rPr>
              <a:t>Heb 10:25</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Safety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1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His Plan is a Good Plan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457200" lvl="1" indent="0" algn="ctr">
              <a:lnSpc>
                <a:spcPct val="110000"/>
              </a:lnSpc>
              <a:spcBef>
                <a:spcPts val="0"/>
              </a:spcBef>
              <a:buNone/>
            </a:pPr>
            <a:r>
              <a:rPr lang="en-US" sz="2800" i="1" dirty="0">
                <a:effectLst>
                  <a:outerShdw blurRad="38100" dist="38100" dir="2700000" algn="tl">
                    <a:srgbClr val="000000">
                      <a:alpha val="43137"/>
                    </a:srgbClr>
                  </a:outerShdw>
                </a:effectLst>
                <a:latin typeface="Arial Rounded MT Bold" panose="020F0704030504030204" pitchFamily="34" charset="0"/>
              </a:rPr>
              <a:t>“where no counsel is, the people fall, but in multitude, of counsellors there is safety” -</a:t>
            </a:r>
            <a:r>
              <a:rPr lang="en-US" sz="2800" b="1" dirty="0">
                <a:effectLst>
                  <a:outerShdw blurRad="38100" dist="38100" dir="2700000" algn="tl">
                    <a:srgbClr val="000000">
                      <a:alpha val="43137"/>
                    </a:srgbClr>
                  </a:outerShdw>
                </a:effectLst>
                <a:latin typeface="Arial Rounded MT Bold" panose="020F0704030504030204" pitchFamily="34" charset="0"/>
              </a:rPr>
              <a:t>Proverbs 11:14</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algn="ctr">
              <a:lnSpc>
                <a:spcPct val="11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Strength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His Plan is a Powerful Plan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marL="457200" lvl="1" indent="0" algn="ctr">
              <a:lnSpc>
                <a:spcPct val="100000"/>
              </a:lnSpc>
              <a:spcBef>
                <a:spcPts val="0"/>
              </a:spcBef>
              <a:buNone/>
            </a:pPr>
            <a:r>
              <a:rPr lang="en-US" sz="2800" i="1" dirty="0">
                <a:effectLst>
                  <a:outerShdw blurRad="38100" dist="38100" dir="2700000" algn="tl">
                    <a:srgbClr val="000000">
                      <a:alpha val="43137"/>
                    </a:srgbClr>
                  </a:outerShdw>
                </a:effectLst>
              </a:rPr>
              <a:t>one chase a thousand, and two put ten thousand to flight- </a:t>
            </a:r>
            <a:r>
              <a:rPr lang="en-US" dirty="0">
                <a:effectLst>
                  <a:outerShdw blurRad="38100" dist="38100" dir="2700000" algn="tl">
                    <a:srgbClr val="000000">
                      <a:alpha val="43137"/>
                    </a:srgbClr>
                  </a:outerShdw>
                </a:effectLst>
                <a:latin typeface="Arial Rounded MT Bold" panose="020F0704030504030204" pitchFamily="34" charset="0"/>
              </a:rPr>
              <a:t>Deut 32:30 </a:t>
            </a:r>
            <a:endParaRPr lang="en-US" sz="2800" i="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1000"/>
                            </p:stCondLst>
                            <p:childTnLst>
                              <p:par>
                                <p:cTn id="41" presetID="53" presetClass="entr" presetSubtype="16" fill="hold" grpId="0"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1000"/>
                            </p:stCondLst>
                            <p:childTnLst>
                              <p:par>
                                <p:cTn id="60" presetID="53" presetClass="entr" presetSubtype="16"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6000" b="-36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046922"/>
            <a:ext cx="11035748" cy="5638039"/>
          </a:xfrm>
          <a:solidFill>
            <a:schemeClr val="bg1">
              <a:alpha val="75000"/>
            </a:schemeClr>
          </a:solidFill>
          <a:effectLst>
            <a:softEdge rad="50800"/>
          </a:effectLst>
        </p:spPr>
        <p:txBody>
          <a:bodyPr>
            <a:normAutofit/>
          </a:bodyPr>
          <a:lstStyle/>
          <a:p>
            <a:pPr marL="0" lv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Attend Best Places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“I was glad when they said . . . Let us go into the house of the LORD”  -</a:t>
            </a:r>
            <a:r>
              <a:rPr lang="en-US" dirty="0">
                <a:effectLst>
                  <a:outerShdw blurRad="38100" dist="38100" dir="2700000" algn="tl">
                    <a:srgbClr val="000000">
                      <a:alpha val="43137"/>
                    </a:srgbClr>
                  </a:outerShdw>
                </a:effectLst>
                <a:latin typeface="Arial Rounded MT Bold" panose="020F0704030504030204" pitchFamily="34" charset="0"/>
              </a:rPr>
              <a:t>Ps. 122:1</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b="1" dirty="0">
                <a:effectLst>
                  <a:outerShdw blurRad="38100" dist="38100" dir="2700000" algn="tl">
                    <a:srgbClr val="000000">
                      <a:alpha val="43137"/>
                    </a:srgbClr>
                  </a:outerShdw>
                </a:effectLst>
                <a:latin typeface="Arial Rounded MT Bold" panose="020F0704030504030204" pitchFamily="34" charset="0"/>
              </a:rPr>
              <a:t>Christians Hurt Their Souls When They…</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           …Go To Wrong Places In Search of God Things</a:t>
            </a:r>
            <a:endParaRPr lang="en-US"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Peace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Power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1" algn="ctr">
              <a:lnSpc>
                <a:spcPct val="100000"/>
              </a:lnSpc>
            </a:pPr>
            <a:r>
              <a:rPr lang="en-US" sz="2800" b="1" dirty="0">
                <a:effectLst>
                  <a:outerShdw blurRad="38100" dist="38100" dir="2700000" algn="tl">
                    <a:srgbClr val="000000">
                      <a:alpha val="43137"/>
                    </a:srgbClr>
                  </a:outerShdw>
                </a:effectLst>
                <a:latin typeface="Arial Rounded MT Bold" panose="020F0704030504030204" pitchFamily="34" charset="0"/>
              </a:rPr>
              <a:t>Plan </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2" algn="ctr">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Be a Part of What God’s Doing</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2" algn="ctr">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Make a Positive Difference</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2" algn="ctr">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Discover His Will</a:t>
            </a:r>
            <a:endParaRPr lang="en-US" sz="2800" b="1" dirty="0">
              <a:effectLst>
                <a:outerShdw blurRad="38100" dist="38100" dir="2700000" algn="tl">
                  <a:srgbClr val="000000">
                    <a:alpha val="43137"/>
                  </a:srgbClr>
                </a:outerShdw>
              </a:effectLst>
              <a:latin typeface="Arial Rounded MT Bold" panose="020F0704030504030204" pitchFamily="34" charset="0"/>
            </a:endParaRPr>
          </a:p>
          <a:p>
            <a:pPr lvl="2" algn="ctr">
              <a:lnSpc>
                <a:spcPct val="100000"/>
              </a:lnSpc>
              <a:spcBef>
                <a:spcPts val="0"/>
              </a:spcBef>
              <a:buFont typeface="Courier New" panose="02070309020205020404" pitchFamily="49" charset="0"/>
              <a:buChar char="o"/>
            </a:pPr>
            <a:r>
              <a:rPr lang="en-US" sz="2800" b="1" dirty="0">
                <a:effectLst>
                  <a:outerShdw blurRad="38100" dist="38100" dir="2700000" algn="tl">
                    <a:srgbClr val="000000">
                      <a:alpha val="43137"/>
                    </a:srgbClr>
                  </a:outerShdw>
                </a:effectLst>
                <a:latin typeface="Arial Rounded MT Bold" panose="020F0704030504030204" pitchFamily="34" charset="0"/>
              </a:rPr>
              <a:t>All Found in His House</a:t>
            </a:r>
            <a:endParaRPr lang="en-US" sz="2800" b="1" dirty="0">
              <a:effectLst>
                <a:outerShdw blurRad="38100" dist="38100" dir="2700000" algn="tl">
                  <a:srgbClr val="000000">
                    <a:alpha val="43137"/>
                  </a:srgbClr>
                </a:outerShdw>
              </a:effectLst>
              <a:latin typeface="Arial Rounded MT Bold" panose="020F0704030504030204" pitchFamily="34" charset="0"/>
            </a:endParaRPr>
          </a:p>
        </p:txBody>
      </p:sp>
      <p:sp>
        <p:nvSpPr>
          <p:cNvPr id="4" name="Title 1"/>
          <p:cNvSpPr>
            <a:spLocks noGrp="1"/>
          </p:cNvSpPr>
          <p:nvPr>
            <p:ph type="title"/>
          </p:nvPr>
        </p:nvSpPr>
        <p:spPr>
          <a:xfrm>
            <a:off x="5036234" y="173038"/>
            <a:ext cx="6317566" cy="674687"/>
          </a:xfrm>
          <a:solidFill>
            <a:schemeClr val="bg1">
              <a:alpha val="85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2000"/>
                                        <p:tgtEl>
                                          <p:spTgt spid="3">
                                            <p:txEl>
                                              <p:pRg st="2" end="2"/>
                                            </p:txEl>
                                          </p:spTgt>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arn(inVertical)">
                                      <p:cBhvr>
                                        <p:cTn id="11" dur="20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2000"/>
                                        <p:tgtEl>
                                          <p:spTgt spid="3">
                                            <p:txEl>
                                              <p:pRg st="4" end="4"/>
                                            </p:txEl>
                                          </p:spTgt>
                                        </p:tgtEl>
                                      </p:cBhvr>
                                    </p:animEffect>
                                  </p:childTnLst>
                                </p:cTn>
                              </p:par>
                            </p:childTnLst>
                          </p:cTn>
                        </p:par>
                        <p:par>
                          <p:cTn id="17" fill="hold">
                            <p:stCondLst>
                              <p:cond delay="2000"/>
                            </p:stCondLst>
                            <p:childTnLst>
                              <p:par>
                                <p:cTn id="18" presetID="16" presetClass="entr" presetSubtype="21" fill="hold" grpId="0" nodeType="after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2000"/>
                                        <p:tgtEl>
                                          <p:spTgt spid="3">
                                            <p:txEl>
                                              <p:pRg st="5" end="5"/>
                                            </p:txEl>
                                          </p:spTgt>
                                        </p:tgtEl>
                                      </p:cBhvr>
                                    </p:animEffect>
                                  </p:childTnLst>
                                </p:cTn>
                              </p:par>
                            </p:childTnLst>
                          </p:cTn>
                        </p:par>
                        <p:par>
                          <p:cTn id="21" fill="hold">
                            <p:stCondLst>
                              <p:cond delay="4000"/>
                            </p:stCondLst>
                            <p:childTnLst>
                              <p:par>
                                <p:cTn id="22" presetID="16" presetClass="entr" presetSubtype="21" fill="hold" grpId="0" nodeType="after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20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barn(inVertical)">
                                      <p:cBhvr>
                                        <p:cTn id="29" dur="2000"/>
                                        <p:tgtEl>
                                          <p:spTgt spid="3">
                                            <p:txEl>
                                              <p:pRg st="7" end="7"/>
                                            </p:txEl>
                                          </p:spTgt>
                                        </p:tgtEl>
                                      </p:cBhvr>
                                    </p:animEffect>
                                  </p:childTnLst>
                                </p:cTn>
                              </p:par>
                            </p:childTnLst>
                          </p:cTn>
                        </p:par>
                        <p:par>
                          <p:cTn id="30" fill="hold">
                            <p:stCondLst>
                              <p:cond delay="2000"/>
                            </p:stCondLst>
                            <p:childTnLst>
                              <p:par>
                                <p:cTn id="31" presetID="16" presetClass="entr" presetSubtype="21" fill="hold" grpId="0" nodeType="after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2000"/>
                                        <p:tgtEl>
                                          <p:spTgt spid="3">
                                            <p:txEl>
                                              <p:pRg st="8" end="8"/>
                                            </p:txEl>
                                          </p:spTgt>
                                        </p:tgtEl>
                                      </p:cBhvr>
                                    </p:animEffect>
                                  </p:childTnLst>
                                </p:cTn>
                              </p:par>
                            </p:childTnLst>
                          </p:cTn>
                        </p:par>
                        <p:par>
                          <p:cTn id="34" fill="hold">
                            <p:stCondLst>
                              <p:cond delay="4000"/>
                            </p:stCondLst>
                            <p:childTnLst>
                              <p:par>
                                <p:cTn id="35" presetID="16" presetClass="entr" presetSubtype="21"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arn(inVertical)">
                                      <p:cBhvr>
                                        <p:cTn id="37" dur="2000"/>
                                        <p:tgtEl>
                                          <p:spTgt spid="3">
                                            <p:txEl>
                                              <p:pRg st="9" end="9"/>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barn(inVertical)">
                                      <p:cBhvr>
                                        <p:cTn id="40"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0401" y="120045"/>
            <a:ext cx="7108371" cy="5751333"/>
          </a:xfrm>
          <a:solidFill>
            <a:schemeClr val="bg1">
              <a:alpha val="91000"/>
            </a:schemeClr>
          </a:solidFill>
        </p:spPr>
        <p:txBody>
          <a:bodyPr>
            <a:normAutofit fontScale="85000" lnSpcReduction="20000"/>
          </a:bodyPr>
          <a:lstStyle/>
          <a:p>
            <a:pPr marL="0" indent="0" algn="ctr">
              <a:lnSpc>
                <a:spcPct val="120000"/>
              </a:lnSpc>
              <a:buNone/>
            </a:pPr>
            <a:r>
              <a:rPr lang="en-US" sz="4600" b="1" dirty="0">
                <a:effectLst>
                  <a:outerShdw blurRad="38100" dist="38100" dir="2700000" algn="tl">
                    <a:srgbClr val="000000">
                      <a:alpha val="43137"/>
                    </a:srgbClr>
                  </a:outerShdw>
                </a:effectLst>
                <a:latin typeface="Arial Rounded MT Bold" panose="020F0704030504030204" pitchFamily="34" charset="0"/>
              </a:rPr>
              <a:t>How to Discover Gods Will </a:t>
            </a:r>
            <a:endParaRPr lang="en-US" sz="46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pPr>
            <a:r>
              <a:rPr lang="en-US" sz="4600" b="1" dirty="0">
                <a:effectLst>
                  <a:outerShdw blurRad="38100" dist="38100" dir="2700000" algn="tl">
                    <a:srgbClr val="000000">
                      <a:alpha val="43137"/>
                    </a:srgbClr>
                  </a:outerShdw>
                </a:effectLst>
                <a:latin typeface="Arial Rounded MT Bold" panose="020F0704030504030204" pitchFamily="34" charset="0"/>
              </a:rPr>
              <a:t>W </a:t>
            </a:r>
            <a:r>
              <a:rPr lang="en-US" sz="4200" b="1" dirty="0">
                <a:effectLst>
                  <a:outerShdw blurRad="38100" dist="38100" dir="2700000" algn="tl">
                    <a:srgbClr val="000000">
                      <a:alpha val="43137"/>
                    </a:srgbClr>
                  </a:outerShdw>
                </a:effectLst>
                <a:latin typeface="Arial Rounded MT Bold" panose="020F0704030504030204" pitchFamily="34" charset="0"/>
              </a:rPr>
              <a:t>-Walk with God</a:t>
            </a:r>
            <a:endParaRPr lang="en-US" sz="4200" b="1" dirty="0">
              <a:effectLst>
                <a:outerShdw blurRad="38100" dist="38100" dir="2700000" algn="tl">
                  <a:srgbClr val="000000">
                    <a:alpha val="43137"/>
                  </a:srgbClr>
                </a:outerShdw>
              </a:effectLst>
              <a:latin typeface="Arial Rounded MT Bold" panose="020F0704030504030204" pitchFamily="34" charset="0"/>
            </a:endParaRPr>
          </a:p>
          <a:p>
            <a:pPr lvl="2">
              <a:lnSpc>
                <a:spcPct val="120000"/>
              </a:lnSpc>
              <a:buFont typeface="Courier New" panose="02070309020205020404" pitchFamily="49" charset="0"/>
              <a:buChar char="o"/>
            </a:pPr>
            <a:r>
              <a:rPr lang="en-US" sz="3800" b="1" dirty="0">
                <a:effectLst>
                  <a:outerShdw blurRad="38100" dist="38100" dir="2700000" algn="tl">
                    <a:srgbClr val="000000">
                      <a:alpha val="43137"/>
                    </a:srgbClr>
                  </a:outerShdw>
                </a:effectLst>
                <a:latin typeface="Arial Rounded MT Bold" panose="020F0704030504030204" pitchFamily="34" charset="0"/>
              </a:rPr>
              <a:t>Born from Above</a:t>
            </a:r>
            <a:endParaRPr lang="en-US" sz="38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1200"/>
              </a:spcBef>
            </a:pPr>
            <a:r>
              <a:rPr lang="en-US" sz="4200" b="1" dirty="0">
                <a:effectLst>
                  <a:outerShdw blurRad="38100" dist="38100" dir="2700000" algn="tl">
                    <a:srgbClr val="000000">
                      <a:alpha val="43137"/>
                    </a:srgbClr>
                  </a:outerShdw>
                </a:effectLst>
                <a:latin typeface="Arial Rounded MT Bold" panose="020F0704030504030204" pitchFamily="34" charset="0"/>
              </a:rPr>
              <a:t>I -Investigate His Word</a:t>
            </a:r>
            <a:endParaRPr lang="en-US" sz="4200" b="1" dirty="0">
              <a:effectLst>
                <a:outerShdw blurRad="38100" dist="38100" dir="2700000" algn="tl">
                  <a:srgbClr val="000000">
                    <a:alpha val="43137"/>
                  </a:srgbClr>
                </a:outerShdw>
              </a:effectLst>
              <a:latin typeface="Arial Rounded MT Bold" panose="020F0704030504030204" pitchFamily="34" charset="0"/>
            </a:endParaRPr>
          </a:p>
          <a:p>
            <a:pPr lvl="2">
              <a:lnSpc>
                <a:spcPct val="120000"/>
              </a:lnSpc>
              <a:buFont typeface="Courier New" panose="02070309020205020404" pitchFamily="49" charset="0"/>
              <a:buChar char="o"/>
            </a:pPr>
            <a:r>
              <a:rPr lang="en-US" sz="3800" b="1" dirty="0">
                <a:effectLst>
                  <a:outerShdw blurRad="38100" dist="38100" dir="2700000" algn="tl">
                    <a:srgbClr val="000000">
                      <a:alpha val="43137"/>
                    </a:srgbClr>
                  </a:outerShdw>
                </a:effectLst>
                <a:latin typeface="Arial Rounded MT Bold" panose="020F0704030504030204" pitchFamily="34" charset="0"/>
              </a:rPr>
              <a:t>What is It Saying to Me?</a:t>
            </a:r>
            <a:endParaRPr lang="en-US" sz="38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1200"/>
              </a:spcBef>
            </a:pPr>
            <a:r>
              <a:rPr lang="en-US" sz="4200" b="1" dirty="0">
                <a:effectLst>
                  <a:outerShdw blurRad="38100" dist="38100" dir="2700000" algn="tl">
                    <a:srgbClr val="000000">
                      <a:alpha val="43137"/>
                    </a:srgbClr>
                  </a:outerShdw>
                </a:effectLst>
                <a:latin typeface="Arial Rounded MT Bold" panose="020F0704030504030204" pitchFamily="34" charset="0"/>
              </a:rPr>
              <a:t>L -Let Go of the Reigns</a:t>
            </a:r>
            <a:endParaRPr lang="en-US" sz="4200" b="1" dirty="0">
              <a:effectLst>
                <a:outerShdw blurRad="38100" dist="38100" dir="2700000" algn="tl">
                  <a:srgbClr val="000000">
                    <a:alpha val="43137"/>
                  </a:srgbClr>
                </a:outerShdw>
              </a:effectLst>
              <a:latin typeface="Arial Rounded MT Bold" panose="020F0704030504030204" pitchFamily="34" charset="0"/>
            </a:endParaRPr>
          </a:p>
          <a:p>
            <a:pPr lvl="2">
              <a:lnSpc>
                <a:spcPct val="120000"/>
              </a:lnSpc>
              <a:buFont typeface="Courier New" panose="02070309020205020404" pitchFamily="49" charset="0"/>
              <a:buChar char="o"/>
            </a:pPr>
            <a:r>
              <a:rPr lang="en-US" sz="3800" b="1" dirty="0">
                <a:effectLst>
                  <a:outerShdw blurRad="38100" dist="38100" dir="2700000" algn="tl">
                    <a:srgbClr val="000000">
                      <a:alpha val="43137"/>
                    </a:srgbClr>
                  </a:outerShdw>
                </a:effectLst>
                <a:latin typeface="Arial Rounded MT Bold" panose="020F0704030504030204" pitchFamily="34" charset="0"/>
              </a:rPr>
              <a:t>Realize Its Not About Me</a:t>
            </a:r>
            <a:endParaRPr lang="en-US" sz="3800" b="1" dirty="0">
              <a:effectLst>
                <a:outerShdw blurRad="38100" dist="38100" dir="2700000" algn="tl">
                  <a:srgbClr val="000000">
                    <a:alpha val="43137"/>
                  </a:srgbClr>
                </a:outerShdw>
              </a:effectLst>
              <a:latin typeface="Arial Rounded MT Bold" panose="020F0704030504030204" pitchFamily="34" charset="0"/>
            </a:endParaRPr>
          </a:p>
          <a:p>
            <a:pPr lvl="1">
              <a:lnSpc>
                <a:spcPct val="120000"/>
              </a:lnSpc>
              <a:spcBef>
                <a:spcPts val="1200"/>
              </a:spcBef>
            </a:pPr>
            <a:r>
              <a:rPr lang="en-US" sz="4200" b="1" dirty="0">
                <a:effectLst>
                  <a:outerShdw blurRad="38100" dist="38100" dir="2700000" algn="tl">
                    <a:srgbClr val="000000">
                      <a:alpha val="43137"/>
                    </a:srgbClr>
                  </a:outerShdw>
                </a:effectLst>
                <a:latin typeface="Arial Rounded MT Bold" panose="020F0704030504030204" pitchFamily="34" charset="0"/>
              </a:rPr>
              <a:t>L -Let God Lead </a:t>
            </a:r>
            <a:endParaRPr lang="en-US" sz="4200" b="1" dirty="0">
              <a:effectLst>
                <a:outerShdw blurRad="38100" dist="38100" dir="2700000" algn="tl">
                  <a:srgbClr val="000000">
                    <a:alpha val="43137"/>
                  </a:srgbClr>
                </a:outerShdw>
              </a:effectLst>
              <a:latin typeface="Arial Rounded MT Bold" panose="020F0704030504030204" pitchFamily="34" charset="0"/>
            </a:endParaRPr>
          </a:p>
          <a:p>
            <a:pPr lvl="2">
              <a:lnSpc>
                <a:spcPct val="120000"/>
              </a:lnSpc>
              <a:buFont typeface="Courier New" panose="02070309020205020404" pitchFamily="49" charset="0"/>
              <a:buChar char="o"/>
            </a:pPr>
            <a:r>
              <a:rPr lang="en-US" sz="3800" b="1" dirty="0">
                <a:effectLst>
                  <a:outerShdw blurRad="38100" dist="38100" dir="2700000" algn="tl">
                    <a:srgbClr val="000000">
                      <a:alpha val="43137"/>
                    </a:srgbClr>
                  </a:outerShdw>
                </a:effectLst>
                <a:latin typeface="Arial Rounded MT Bold" panose="020F0704030504030204" pitchFamily="34" charset="0"/>
              </a:rPr>
              <a:t>Rest in His Word Lived Out!</a:t>
            </a:r>
            <a:endParaRPr lang="en-US" sz="3800" b="1" dirty="0">
              <a:effectLst>
                <a:outerShdw blurRad="38100" dist="38100" dir="2700000" algn="tl">
                  <a:srgbClr val="000000">
                    <a:alpha val="43137"/>
                  </a:srgbClr>
                </a:outerShdw>
              </a:effectLst>
              <a:latin typeface="Arial Rounded MT Bold" panose="020F0704030504030204" pitchFamily="34" charset="0"/>
            </a:endParaRPr>
          </a:p>
          <a:p>
            <a:pPr lvl="1">
              <a:lnSpc>
                <a:spcPct val="150000"/>
              </a:lnSpc>
            </a:pPr>
            <a:endParaRPr lang="en-US" sz="4600" b="1" dirty="0">
              <a:effectLst>
                <a:outerShdw blurRad="38100" dist="38100" dir="2700000" algn="tl">
                  <a:srgbClr val="000000">
                    <a:alpha val="43137"/>
                  </a:srgbClr>
                </a:outerShdw>
              </a:effectLst>
              <a:latin typeface="Arial Rounded MT Bold" panose="020F0704030504030204" pitchFamily="34" charset="0"/>
            </a:endParaRPr>
          </a:p>
          <a:p>
            <a:pPr lvl="1">
              <a:lnSpc>
                <a:spcPct val="150000"/>
              </a:lnSpc>
            </a:pP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1)">
                                      <p:cBhvr>
                                        <p:cTn id="15" dur="2000"/>
                                        <p:tgtEl>
                                          <p:spTgt spid="3">
                                            <p:txEl>
                                              <p:pRg st="1" end="1"/>
                                            </p:txEl>
                                          </p:spTgt>
                                        </p:tgtEl>
                                      </p:cBhvr>
                                    </p:animEffect>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par>
                          <p:cTn id="34" fill="hold">
                            <p:stCondLst>
                              <p:cond delay="2000"/>
                            </p:stCondLst>
                            <p:childTnLst>
                              <p:par>
                                <p:cTn id="35" presetID="21" presetClass="entr" presetSubtype="1"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heel(1)">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par>
                          <p:cTn id="43" fill="hold">
                            <p:stCondLst>
                              <p:cond delay="2000"/>
                            </p:stCondLst>
                            <p:childTnLst>
                              <p:par>
                                <p:cTn id="44" presetID="21"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holding a mallet&#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t="9607" r="-2" b="21378"/>
          <a:stretch>
            <a:fillRect/>
          </a:stretch>
        </p:blipFill>
        <p:spPr>
          <a:xfrm>
            <a:off x="4166505" y="10"/>
            <a:ext cx="4444096" cy="3067040"/>
          </a:xfrm>
          <a:prstGeom prst="rect">
            <a:avLst/>
          </a:prstGeom>
        </p:spPr>
      </p:pic>
      <p:pic>
        <p:nvPicPr>
          <p:cNvPr id="2" name="Picture 2" descr="Here is The One Biggest Difference Between Spiritual Path and Spiritual ..."/>
          <p:cNvPicPr>
            <a:picLocks noChangeAspect="1" noChangeArrowheads="1"/>
          </p:cNvPicPr>
          <p:nvPr/>
        </p:nvPicPr>
        <p:blipFill rotWithShape="1">
          <a:blip r:embed="rId2">
            <a:extLst>
              <a:ext uri="{28A0092B-C50C-407E-A947-70E740481C1C}">
                <a14:useLocalDpi xmlns:a14="http://schemas.microsoft.com/office/drawing/2010/main" val="0"/>
              </a:ext>
            </a:extLst>
          </a:blip>
          <a:srcRect t="34352" r="2" b="2"/>
          <a:stretch>
            <a:fillRect/>
          </a:stretch>
        </p:blipFill>
        <p:spPr bwMode="auto">
          <a:xfrm>
            <a:off x="-1" y="3790950"/>
            <a:ext cx="8305800" cy="3067051"/>
          </a:xfrm>
          <a:prstGeom prst="rect">
            <a:avLst/>
          </a:prstGeom>
          <a:solidFill>
            <a:schemeClr val="bg1"/>
          </a:solidFill>
        </p:spPr>
      </p:pic>
      <p:sp>
        <p:nvSpPr>
          <p:cNvPr id="17" name="Freeform: Shape 16"/>
          <p:cNvSpPr>
            <a:spLocks noGrp="1" noRot="1" noChangeAspect="1" noMove="1" noResize="1" noEditPoints="1" noAdjustHandles="1" noChangeArrowheads="1" noChangeShapeType="1" noTextEdit="1"/>
          </p:cNvSpPr>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hammer with text overlay&#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13132" r="15897" b="1"/>
          <a:stretch>
            <a:fillRect/>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19" name="Freeform: Shape 18"/>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ignpost with different directions&#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r="2" b="12687"/>
          <a:stretch>
            <a:fillRect/>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21" name="Oval 20"/>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A cat looking at a mirror&#10;&#10;Description automatically generated"/>
          <p:cNvPicPr>
            <a:picLocks noChangeAspect="1"/>
          </p:cNvPicPr>
          <p:nvPr/>
        </p:nvPicPr>
        <p:blipFill rotWithShape="1">
          <a:blip r:embed="rId5">
            <a:extLst>
              <a:ext uri="{28A0092B-C50C-407E-A947-70E740481C1C}">
                <a14:useLocalDpi xmlns:a14="http://schemas.microsoft.com/office/drawing/2010/main" val="0"/>
              </a:ext>
            </a:extLst>
          </a:blip>
          <a:srcRect l="26981" r="14021" b="3"/>
          <a:stretch>
            <a:fillRect/>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23" name="Freeform: Shape 22"/>
          <p:cNvSpPr>
            <a:spLocks noGrp="1" noRot="1" noChangeAspect="1" noMove="1" noResize="1" noEditPoints="1" noAdjustHandles="1" noChangeArrowheads="1" noChangeShapeType="1" noTextEdit="1"/>
          </p:cNvSpPr>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Picture 5" descr="A blueprint with a silhouette of a perso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r="-3" b="5074"/>
          <a:stretch>
            <a:fillRect/>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
        <p:nvSpPr>
          <p:cNvPr id="5" name="Content Placeholder 2"/>
          <p:cNvSpPr txBox="1"/>
          <p:nvPr/>
        </p:nvSpPr>
        <p:spPr>
          <a:xfrm>
            <a:off x="5704112" y="152404"/>
            <a:ext cx="6498597" cy="5999162"/>
          </a:xfrm>
          <a:prstGeom prst="rect">
            <a:avLst/>
          </a:prstGeom>
          <a:solidFill>
            <a:schemeClr val="bg1">
              <a:alpha val="91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This Weeks Challenge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Get Back Into the Word of God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Let it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Challenge You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Enlighten You</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Charge You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buFont typeface="Courier New" panose="02070309020205020404" pitchFamily="49" charset="0"/>
              <a:buChar char="o"/>
            </a:pPr>
            <a:r>
              <a:rPr lang="en-US" sz="3200" b="1" dirty="0" err="1">
                <a:effectLst>
                  <a:outerShdw blurRad="38100" dist="38100" dir="2700000" algn="tl">
                    <a:srgbClr val="000000">
                      <a:alpha val="43137"/>
                    </a:srgbClr>
                  </a:outerShdw>
                </a:effectLst>
                <a:latin typeface="Arial Rounded MT Bold" panose="020F0704030504030204" pitchFamily="34" charset="0"/>
              </a:rPr>
              <a:t>ReCharge</a:t>
            </a:r>
            <a:r>
              <a:rPr lang="en-US" sz="3200" b="1" dirty="0">
                <a:effectLst>
                  <a:outerShdw blurRad="38100" dist="38100" dir="2700000" algn="tl">
                    <a:srgbClr val="000000">
                      <a:alpha val="43137"/>
                    </a:srgbClr>
                  </a:outerShdw>
                </a:effectLst>
                <a:latin typeface="Arial Rounded MT Bold" panose="020F0704030504030204" pitchFamily="34" charset="0"/>
              </a:rPr>
              <a:t> You</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600"/>
              </a:spcBef>
              <a:buFont typeface="Courier New" panose="02070309020205020404" pitchFamily="49" charset="0"/>
              <a:buChar char="o"/>
            </a:pPr>
            <a:r>
              <a:rPr lang="en-US" sz="3200" b="1" dirty="0">
                <a:effectLst>
                  <a:outerShdw blurRad="38100" dist="38100" dir="2700000" algn="tl">
                    <a:srgbClr val="000000">
                      <a:alpha val="43137"/>
                    </a:srgbClr>
                  </a:outerShdw>
                </a:effectLst>
                <a:latin typeface="Arial Rounded MT Bold" panose="020F0704030504030204" pitchFamily="34" charset="0"/>
              </a:rPr>
              <a:t>Live It Out…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…Beyond These Walls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600"/>
              </a:spcBef>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Watch God Show Up/ Show Off</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55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2"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heel(2)">
                                      <p:cBhvr>
                                        <p:cTn id="10" dur="2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heel(3)">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heel(1)">
                                      <p:cBhvr>
                                        <p:cTn id="20" dur="2000"/>
                                        <p:tgtEl>
                                          <p:spTgt spid="5">
                                            <p:txEl>
                                              <p:pRg st="2" end="2"/>
                                            </p:txEl>
                                          </p:spTgt>
                                        </p:tgtEl>
                                      </p:cBhvr>
                                    </p:animEffect>
                                  </p:childTnLst>
                                </p:cTn>
                              </p:par>
                            </p:childTnLst>
                          </p:cTn>
                        </p:par>
                        <p:par>
                          <p:cTn id="21" fill="hold">
                            <p:stCondLst>
                              <p:cond delay="2000"/>
                            </p:stCondLst>
                            <p:childTnLst>
                              <p:par>
                                <p:cTn id="22" presetID="21" presetClass="entr" presetSubtype="4" fill="hold" nodeType="after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heel(4)">
                                      <p:cBhvr>
                                        <p:cTn id="24" dur="2000"/>
                                        <p:tgtEl>
                                          <p:spTgt spid="5">
                                            <p:txEl>
                                              <p:pRg st="3" end="3"/>
                                            </p:txEl>
                                          </p:spTgt>
                                        </p:tgtEl>
                                      </p:cBhvr>
                                    </p:animEffect>
                                  </p:childTnLst>
                                </p:cTn>
                              </p:par>
                            </p:childTnLst>
                          </p:cTn>
                        </p:par>
                        <p:par>
                          <p:cTn id="25" fill="hold">
                            <p:stCondLst>
                              <p:cond delay="4000"/>
                            </p:stCondLst>
                            <p:childTnLst>
                              <p:par>
                                <p:cTn id="26" presetID="21" presetClass="entr" presetSubtype="1" fill="hold"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heel(1)">
                                      <p:cBhvr>
                                        <p:cTn id="28" dur="2000"/>
                                        <p:tgtEl>
                                          <p:spTgt spid="5">
                                            <p:txEl>
                                              <p:pRg st="4" end="4"/>
                                            </p:txEl>
                                          </p:spTgt>
                                        </p:tgtEl>
                                      </p:cBhvr>
                                    </p:animEffect>
                                  </p:childTnLst>
                                </p:cTn>
                              </p:par>
                            </p:childTnLst>
                          </p:cTn>
                        </p:par>
                        <p:par>
                          <p:cTn id="29" fill="hold">
                            <p:stCondLst>
                              <p:cond delay="6000"/>
                            </p:stCondLst>
                            <p:childTnLst>
                              <p:par>
                                <p:cTn id="30" presetID="21" presetClass="entr" presetSubtype="8"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8)">
                                      <p:cBhvr>
                                        <p:cTn id="32" dur="2000"/>
                                        <p:tgtEl>
                                          <p:spTgt spid="5">
                                            <p:txEl>
                                              <p:pRg st="5" end="5"/>
                                            </p:txEl>
                                          </p:spTgt>
                                        </p:tgtEl>
                                      </p:cBhvr>
                                    </p:animEffect>
                                  </p:childTnLst>
                                </p:cTn>
                              </p:par>
                            </p:childTnLst>
                          </p:cTn>
                        </p:par>
                        <p:par>
                          <p:cTn id="33" fill="hold">
                            <p:stCondLst>
                              <p:cond delay="8000"/>
                            </p:stCondLst>
                            <p:childTnLst>
                              <p:par>
                                <p:cTn id="34" presetID="21" presetClass="entr" presetSubtype="1" fill="hold" nodeType="after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heel(1)">
                                      <p:cBhvr>
                                        <p:cTn id="36" dur="20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2"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wheel(2)">
                                      <p:cBhvr>
                                        <p:cTn id="41" dur="2000"/>
                                        <p:tgtEl>
                                          <p:spTgt spid="5">
                                            <p:txEl>
                                              <p:pRg st="7" end="7"/>
                                            </p:txEl>
                                          </p:spTgt>
                                        </p:tgtEl>
                                      </p:cBhvr>
                                    </p:animEffect>
                                  </p:childTnLst>
                                </p:cTn>
                              </p:par>
                            </p:childTnLst>
                          </p:cTn>
                        </p:par>
                        <p:par>
                          <p:cTn id="42" fill="hold">
                            <p:stCondLst>
                              <p:cond delay="2000"/>
                            </p:stCondLst>
                            <p:childTnLst>
                              <p:par>
                                <p:cTn id="43" presetID="21" presetClass="entr" presetSubtype="1" fill="hold" nodeType="after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wheel(1)">
                                      <p:cBhvr>
                                        <p:cTn id="45" dur="2000"/>
                                        <p:tgtEl>
                                          <p:spTgt spid="5">
                                            <p:txEl>
                                              <p:pRg st="8" end="8"/>
                                            </p:txEl>
                                          </p:spTgt>
                                        </p:tgtEl>
                                      </p:cBhvr>
                                    </p:animEffect>
                                  </p:childTnLst>
                                </p:cTn>
                              </p:par>
                            </p:childTnLst>
                          </p:cTn>
                        </p:par>
                        <p:par>
                          <p:cTn id="46" fill="hold">
                            <p:stCondLst>
                              <p:cond delay="4000"/>
                            </p:stCondLst>
                            <p:childTnLst>
                              <p:par>
                                <p:cTn id="47" presetID="21" presetClass="entr" presetSubtype="4" fill="hold" nodeType="after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animEffect transition="in" filter="wheel(4)">
                                      <p:cBhvr>
                                        <p:cTn id="49"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1514" y="87086"/>
            <a:ext cx="11692932" cy="6640285"/>
          </a:xfrm>
        </p:spPr>
        <p:txBody>
          <a:bodyPr>
            <a:normAutofit fontScale="85000" lnSpcReduction="10000"/>
          </a:bodyPr>
          <a:lstStyle/>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A minister decided that a visual demonstration would add emphasis to his Sunday sermon.</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Four worms were placed into four separate jars.</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first worm was put into a container of alcohol.</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second worm was put into a container of cigarette smoke</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third worm was put into a container of chocolate syrup.</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fourth worm was put into a container of good clean soil</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At the conclusion of the sermon, the Minister reported the following results:</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first worm in alcohol - Dead</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The second worm in cigarette smoke - Dead</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Third worm in chocolate syrup - Dead</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&gt; Fourth worm in good clean soil - Alive</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So the minister asked the congregation, "What can you learn from this demonstration?"</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Maxine was sitting in the back, quickly raised her hand and said, "As long as you drink, smoke and eat chocolate, you won't have worms!"</a:t>
            </a:r>
            <a:br>
              <a:rPr lang="en-US" sz="2000" b="1" i="0" dirty="0">
                <a:solidFill>
                  <a:srgbClr val="1D2228"/>
                </a:solidFill>
                <a:effectLst>
                  <a:outerShdw blurRad="38100" dist="38100" dir="2700000" algn="tl">
                    <a:srgbClr val="000000">
                      <a:alpha val="43137"/>
                    </a:srgbClr>
                  </a:outerShdw>
                </a:effectLst>
                <a:latin typeface="Helvetica Neue"/>
              </a:rPr>
            </a:br>
            <a:r>
              <a:rPr lang="en-US" sz="2000" b="1" i="0" dirty="0">
                <a:solidFill>
                  <a:srgbClr val="1D2228"/>
                </a:solidFill>
                <a:effectLst>
                  <a:outerShdw blurRad="38100" dist="38100" dir="2700000" algn="tl">
                    <a:srgbClr val="000000">
                      <a:alpha val="43137"/>
                    </a:srgbClr>
                  </a:outerShdw>
                </a:effectLst>
                <a:latin typeface="Helvetica Neue"/>
              </a:rPr>
              <a:t>That pretty much ended the service.</a:t>
            </a:r>
            <a:endParaRPr lang="en-US" sz="2000" b="1" i="0" dirty="0">
              <a:solidFill>
                <a:srgbClr val="1D2228"/>
              </a:solidFill>
              <a:effectLst>
                <a:outerShdw blurRad="38100" dist="38100" dir="2700000" algn="tl">
                  <a:srgbClr val="000000">
                    <a:alpha val="43137"/>
                  </a:srgbClr>
                </a:outerShdw>
              </a:effectLst>
              <a:latin typeface="Helvetica Neue"/>
            </a:endParaRPr>
          </a:p>
          <a:p>
            <a:pPr marL="0" indent="0" algn="l" rtl="0">
              <a:lnSpc>
                <a:spcPct val="120000"/>
              </a:lnSpc>
              <a:buNone/>
            </a:pPr>
            <a:r>
              <a:rPr lang="en-US" sz="2000" b="1" i="0" dirty="0">
                <a:solidFill>
                  <a:srgbClr val="1D2228"/>
                </a:solidFill>
                <a:effectLst>
                  <a:outerShdw blurRad="38100" dist="38100" dir="2700000" algn="tl">
                    <a:srgbClr val="000000">
                      <a:alpha val="43137"/>
                    </a:srgbClr>
                  </a:outerShdw>
                </a:effectLst>
                <a:latin typeface="Helvetica Neue"/>
              </a:rPr>
              <a:t>Instead of a sign that says "Do Not Disturb", I need one that says "Already Disturbed, Proceed With Caution".</a:t>
            </a:r>
            <a:endParaRPr lang="en-US" sz="2000" b="1" i="0" dirty="0">
              <a:solidFill>
                <a:srgbClr val="1D2228"/>
              </a:solidFill>
              <a:effectLst>
                <a:outerShdw blurRad="38100" dist="38100" dir="2700000" algn="tl">
                  <a:srgbClr val="000000">
                    <a:alpha val="43137"/>
                  </a:srgbClr>
                </a:outerShdw>
              </a:effectLst>
              <a:latin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My Daily Inspiration Bible Verses"/>
          <p:cNvPicPr>
            <a:picLocks noChangeAspect="1" noChangeArrowheads="1"/>
          </p:cNvPicPr>
          <p:nvPr/>
        </p:nvPicPr>
        <p:blipFill rotWithShape="1">
          <a:blip r:embed="rId1">
            <a:extLst>
              <a:ext uri="{28A0092B-C50C-407E-A947-70E740481C1C}">
                <a14:useLocalDpi xmlns:a14="http://schemas.microsoft.com/office/drawing/2010/main" val="0"/>
              </a:ext>
            </a:extLst>
          </a:blip>
          <a:srcRect t="24895" b="43262"/>
          <a:stretch>
            <a:fillRect/>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David And Goliath | David and goliath, Bible pictures, Goliath"/>
          <p:cNvPicPr>
            <a:picLocks noChangeAspect="1" noChangeArrowheads="1"/>
          </p:cNvPicPr>
          <p:nvPr/>
        </p:nvPicPr>
        <p:blipFill rotWithShape="1">
          <a:blip r:embed="rId2">
            <a:extLst>
              <a:ext uri="{28A0092B-C50C-407E-A947-70E740481C1C}">
                <a14:useLocalDpi xmlns:a14="http://schemas.microsoft.com/office/drawing/2010/main" val="0"/>
              </a:ext>
            </a:extLst>
          </a:blip>
          <a:srcRect t="5987" r="-3" b="-3"/>
          <a:stretch>
            <a:fillRect/>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ONFRONTING GOLIATHS – Yesterday's Prophecy, Today's News"/>
          <p:cNvPicPr>
            <a:picLocks noChangeAspect="1" noChangeArrowheads="1"/>
          </p:cNvPicPr>
          <p:nvPr/>
        </p:nvPicPr>
        <p:blipFill rotWithShape="1">
          <a:blip r:embed="rId3">
            <a:extLst>
              <a:ext uri="{28A0092B-C50C-407E-A947-70E740481C1C}">
                <a14:useLocalDpi xmlns:a14="http://schemas.microsoft.com/office/drawing/2010/main" val="0"/>
              </a:ext>
            </a:extLst>
          </a:blip>
          <a:srcRect t="41189" r="1" b="20572"/>
          <a:stretch>
            <a:fill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Yeah yeah yeahs | Editorial design, Book cover, Design"/>
          <p:cNvPicPr>
            <a:picLocks noChangeAspect="1" noChangeArrowheads="1"/>
          </p:cNvPicPr>
          <p:nvPr/>
        </p:nvPicPr>
        <p:blipFill rotWithShape="1">
          <a:blip r:embed="rId4">
            <a:extLst>
              <a:ext uri="{28A0092B-C50C-407E-A947-70E740481C1C}">
                <a14:useLocalDpi xmlns:a14="http://schemas.microsoft.com/office/drawing/2010/main" val="0"/>
              </a:ext>
            </a:extLst>
          </a:blip>
          <a:srcRect l="15062" r="13053" b="1"/>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4628" y="3429000"/>
            <a:ext cx="2916702" cy="716744"/>
          </a:xfrm>
        </p:spPr>
        <p:txBody>
          <a:bodyPr>
            <a:normAutofit/>
          </a:bodyPr>
          <a:lstStyle/>
          <a:p>
            <a:r>
              <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rPr>
              <a:t>Phil. 2:5</a:t>
            </a:r>
            <a:endParaRPr 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4" name="TextBox 3"/>
          <p:cNvSpPr txBox="1"/>
          <p:nvPr/>
        </p:nvSpPr>
        <p:spPr>
          <a:xfrm>
            <a:off x="1890429" y="248123"/>
            <a:ext cx="2916702"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Edward Church</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5" name="TextBox 4"/>
          <p:cNvSpPr txBox="1"/>
          <p:nvPr/>
        </p:nvSpPr>
        <p:spPr>
          <a:xfrm>
            <a:off x="2068408" y="6012744"/>
            <a:ext cx="3380976" cy="461665"/>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rPr>
              <a:t>July 30, 2023 </a:t>
            </a:r>
            <a:endParaRPr lang="en-US" sz="24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
        <p:nvSpPr>
          <p:cNvPr id="6" name="TextBox 5"/>
          <p:cNvSpPr txBox="1"/>
          <p:nvPr/>
        </p:nvSpPr>
        <p:spPr>
          <a:xfrm>
            <a:off x="7488425" y="5756718"/>
            <a:ext cx="1046922"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rPr>
              <a:t>Pt 3</a:t>
            </a:r>
            <a:endParaRPr 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2000"/>
                                        <p:tgtEl>
                                          <p:spTgt spid="3">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80 Powerful God quotes that'll inspire you to believe in him"/>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1514" y="21771"/>
            <a:ext cx="607422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313714" y="21771"/>
            <a:ext cx="5738133" cy="6704240"/>
          </a:xfrm>
        </p:spPr>
        <p:txBody>
          <a:bodyPr>
            <a:normAutofit lnSpcReduction="10000"/>
          </a:bodyPr>
          <a:lstStyle/>
          <a:p>
            <a:pPr marL="0" indent="0" algn="ctr">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This Weeks Challenge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Whenever You Feel…</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ANTS Attack</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ATTACK Back!</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120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RAID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R-</a:t>
            </a:r>
            <a:r>
              <a:rPr lang="en-US" sz="3200" b="1" dirty="0">
                <a:effectLst>
                  <a:outerShdw blurRad="38100" dist="38100" dir="2700000" algn="tl">
                    <a:srgbClr val="000000">
                      <a:alpha val="43137"/>
                    </a:srgbClr>
                  </a:outerShdw>
                </a:effectLst>
                <a:latin typeface="Arial Rounded MT Bold" panose="020F0704030504030204" pitchFamily="34" charset="0"/>
              </a:rPr>
              <a:t> Resist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A-</a:t>
            </a:r>
            <a:r>
              <a:rPr lang="en-US" sz="3200" b="1" dirty="0">
                <a:effectLst>
                  <a:outerShdw blurRad="38100" dist="38100" dir="2700000" algn="tl">
                    <a:srgbClr val="000000">
                      <a:alpha val="43137"/>
                    </a:srgbClr>
                  </a:outerShdw>
                </a:effectLst>
                <a:latin typeface="Arial Rounded MT Bold" panose="020F0704030504030204" pitchFamily="34" charset="0"/>
              </a:rPr>
              <a:t> Adjust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I-</a:t>
            </a:r>
            <a:r>
              <a:rPr lang="en-US" sz="3200" b="1" dirty="0">
                <a:effectLst>
                  <a:outerShdw blurRad="38100" dist="38100" dir="2700000" algn="tl">
                    <a:srgbClr val="000000">
                      <a:alpha val="43137"/>
                    </a:srgbClr>
                  </a:outerShdw>
                </a:effectLst>
                <a:latin typeface="Arial Rounded MT Bold" panose="020F0704030504030204" pitchFamily="34" charset="0"/>
              </a:rPr>
              <a:t> Inspect the Truth</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nSpc>
                <a:spcPct val="100000"/>
              </a:lnSpc>
            </a:pPr>
            <a:r>
              <a:rPr lang="en-US" sz="3600" b="1" dirty="0">
                <a:effectLst>
                  <a:outerShdw blurRad="38100" dist="38100" dir="2700000" algn="tl">
                    <a:srgbClr val="000000">
                      <a:alpha val="43137"/>
                    </a:srgbClr>
                  </a:outerShdw>
                </a:effectLst>
                <a:latin typeface="Arial Rounded MT Bold" panose="020F0704030504030204" pitchFamily="34" charset="0"/>
              </a:rPr>
              <a:t>D- </a:t>
            </a:r>
            <a:r>
              <a:rPr lang="en-US" sz="3200" b="1" dirty="0">
                <a:effectLst>
                  <a:outerShdw blurRad="38100" dist="38100" dir="2700000" algn="tl">
                    <a:srgbClr val="000000">
                      <a:alpha val="43137"/>
                    </a:srgbClr>
                  </a:outerShdw>
                </a:effectLst>
                <a:latin typeface="Arial Rounded MT Bold" panose="020F0704030504030204" pitchFamily="34" charset="0"/>
              </a:rPr>
              <a:t>Dwell on Truth Instead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Watch Your Life/ Attitude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Shift for the Better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pP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pic>
        <p:nvPicPr>
          <p:cNvPr id="4" name="Picture 6" descr="210 ANTs ideas | coping skills, counseling resources, 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53" y="21772"/>
            <a:ext cx="6075589" cy="6814458"/>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525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par>
                          <p:cTn id="13" fill="hold">
                            <p:stCondLst>
                              <p:cond delay="2000"/>
                            </p:stCondLst>
                            <p:childTnLst>
                              <p:par>
                                <p:cTn id="14" presetID="21" presetClass="entr" presetSubtype="1"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1)">
                                      <p:cBhvr>
                                        <p:cTn id="16" dur="2000"/>
                                        <p:tgtEl>
                                          <p:spTgt spid="3">
                                            <p:txEl>
                                              <p:pRg st="2" end="2"/>
                                            </p:txEl>
                                          </p:spTgt>
                                        </p:tgtEl>
                                      </p:cBhvr>
                                    </p:animEffect>
                                  </p:childTnLst>
                                </p:cTn>
                              </p:par>
                            </p:childTnLst>
                          </p:cTn>
                        </p:par>
                        <p:par>
                          <p:cTn id="17" fill="hold">
                            <p:stCondLst>
                              <p:cond delay="4000"/>
                            </p:stCondLst>
                            <p:childTnLst>
                              <p:par>
                                <p:cTn id="18" presetID="6"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out)">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heel(1)">
                                      <p:cBhvr>
                                        <p:cTn id="25" dur="2000"/>
                                        <p:tgtEl>
                                          <p:spTgt spid="3">
                                            <p:txEl>
                                              <p:pRg st="3" end="3"/>
                                            </p:txEl>
                                          </p:spTgt>
                                        </p:tgtEl>
                                      </p:cBhvr>
                                    </p:animEffect>
                                  </p:childTnLst>
                                </p:cTn>
                              </p:par>
                            </p:childTnLst>
                          </p:cTn>
                        </p:par>
                        <p:par>
                          <p:cTn id="26" fill="hold">
                            <p:stCondLst>
                              <p:cond delay="2000"/>
                            </p:stCondLst>
                            <p:childTnLst>
                              <p:par>
                                <p:cTn id="27" presetID="21" presetClass="entr" presetSubtype="1"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heel(1)">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heel(1)">
                                      <p:cBhvr>
                                        <p:cTn id="39" dur="2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wheel(1)">
                                      <p:cBhvr>
                                        <p:cTn id="44" dur="20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wheel(1)">
                                      <p:cBhvr>
                                        <p:cTn id="49" dur="20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wheel(1)">
                                      <p:cBhvr>
                                        <p:cTn id="54" dur="2000"/>
                                        <p:tgtEl>
                                          <p:spTgt spid="3">
                                            <p:txEl>
                                              <p:pRg st="9" end="9"/>
                                            </p:txEl>
                                          </p:spTgt>
                                        </p:tgtEl>
                                      </p:cBhvr>
                                    </p:animEffect>
                                  </p:childTnLst>
                                </p:cTn>
                              </p:par>
                            </p:childTnLst>
                          </p:cTn>
                        </p:par>
                        <p:par>
                          <p:cTn id="55" fill="hold">
                            <p:stCondLst>
                              <p:cond delay="2000"/>
                            </p:stCondLst>
                            <p:childTnLst>
                              <p:par>
                                <p:cTn id="56" presetID="21" presetClass="entr" presetSubtype="1" fill="hold" grpId="0" nodeType="afterEffect">
                                  <p:stCondLst>
                                    <p:cond delay="0"/>
                                  </p:stCondLst>
                                  <p:childTnLst>
                                    <p:set>
                                      <p:cBhvr>
                                        <p:cTn id="57" dur="1" fill="hold">
                                          <p:stCondLst>
                                            <p:cond delay="0"/>
                                          </p:stCondLst>
                                        </p:cTn>
                                        <p:tgtEl>
                                          <p:spTgt spid="3">
                                            <p:txEl>
                                              <p:pRg st="10" end="10"/>
                                            </p:txEl>
                                          </p:spTgt>
                                        </p:tgtEl>
                                        <p:attrNameLst>
                                          <p:attrName>style.visibility</p:attrName>
                                        </p:attrNameLst>
                                      </p:cBhvr>
                                      <p:to>
                                        <p:strVal val="visible"/>
                                      </p:to>
                                    </p:set>
                                    <p:animEffect transition="in" filter="wheel(1)">
                                      <p:cBhvr>
                                        <p:cTn id="58" dur="2000"/>
                                        <p:tgtEl>
                                          <p:spTgt spid="3">
                                            <p:txEl>
                                              <p:pRg st="10" end="1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5" presetClass="exit" presetSubtype="0" fill="hold" nodeType="clickEffect">
                                  <p:stCondLst>
                                    <p:cond delay="0"/>
                                  </p:stCondLst>
                                  <p:childTnLst>
                                    <p:animEffect transition="out" filter="fade">
                                      <p:cBhvr>
                                        <p:cTn id="62" dur="2000"/>
                                        <p:tgtEl>
                                          <p:spTgt spid="4"/>
                                        </p:tgtEl>
                                      </p:cBhvr>
                                    </p:animEffect>
                                    <p:anim calcmode="lin" valueType="num">
                                      <p:cBhvr>
                                        <p:cTn id="63" dur="2000"/>
                                        <p:tgtEl>
                                          <p:spTgt spid="4"/>
                                        </p:tgtEl>
                                        <p:attrNameLst>
                                          <p:attrName>style.rotation</p:attrName>
                                        </p:attrNameLst>
                                      </p:cBhvr>
                                      <p:tavLst>
                                        <p:tav tm="0">
                                          <p:val>
                                            <p:fltVal val="0"/>
                                          </p:val>
                                        </p:tav>
                                        <p:tav tm="100000">
                                          <p:val>
                                            <p:fltVal val="720"/>
                                          </p:val>
                                        </p:tav>
                                      </p:tavLst>
                                    </p:anim>
                                    <p:anim calcmode="lin" valueType="num">
                                      <p:cBhvr>
                                        <p:cTn id="64" dur="2000"/>
                                        <p:tgtEl>
                                          <p:spTgt spid="4"/>
                                        </p:tgtEl>
                                        <p:attrNameLst>
                                          <p:attrName>ppt_h</p:attrName>
                                        </p:attrNameLst>
                                      </p:cBhvr>
                                      <p:tavLst>
                                        <p:tav tm="0">
                                          <p:val>
                                            <p:strVal val="ppt_h"/>
                                          </p:val>
                                        </p:tav>
                                        <p:tav tm="100000">
                                          <p:val>
                                            <p:fltVal val="0"/>
                                          </p:val>
                                        </p:tav>
                                      </p:tavLst>
                                    </p:anim>
                                    <p:anim calcmode="lin" valueType="num">
                                      <p:cBhvr>
                                        <p:cTn id="65" dur="2000"/>
                                        <p:tgtEl>
                                          <p:spTgt spid="4"/>
                                        </p:tgtEl>
                                        <p:attrNameLst>
                                          <p:attrName>ppt_w</p:attrName>
                                        </p:attrNameLst>
                                      </p:cBhvr>
                                      <p:tavLst>
                                        <p:tav tm="0">
                                          <p:val>
                                            <p:strVal val="ppt_w"/>
                                          </p:val>
                                        </p:tav>
                                        <p:tav tm="100000">
                                          <p:val>
                                            <p:fltVal val="0"/>
                                          </p:val>
                                        </p:tav>
                                      </p:tavLst>
                                    </p:anim>
                                    <p:set>
                                      <p:cBhvr>
                                        <p:cTn id="66" dur="1" fill="hold">
                                          <p:stCondLst>
                                            <p:cond delay="1999"/>
                                          </p:stCondLst>
                                        </p:cTn>
                                        <p:tgtEl>
                                          <p:spTgt spid="4"/>
                                        </p:tgtEl>
                                        <p:attrNameLst>
                                          <p:attrName>style.visibility</p:attrName>
                                        </p:attrNameLst>
                                      </p:cBhvr>
                                      <p:to>
                                        <p:strVal val="hidden"/>
                                      </p:to>
                                    </p:set>
                                  </p:childTnLst>
                                </p:cTn>
                              </p:par>
                            </p:childTnLst>
                          </p:cTn>
                        </p:par>
                        <p:par>
                          <p:cTn id="67" fill="hold">
                            <p:stCondLst>
                              <p:cond delay="2000"/>
                            </p:stCondLst>
                            <p:childTnLst>
                              <p:par>
                                <p:cTn id="68" presetID="21" presetClass="entr" presetSubtype="1" fill="hold" nodeType="afterEffect">
                                  <p:stCondLst>
                                    <p:cond delay="0"/>
                                  </p:stCondLst>
                                  <p:childTnLst>
                                    <p:set>
                                      <p:cBhvr>
                                        <p:cTn id="69" dur="1" fill="hold">
                                          <p:stCondLst>
                                            <p:cond delay="0"/>
                                          </p:stCondLst>
                                        </p:cTn>
                                        <p:tgtEl>
                                          <p:spTgt spid="3076"/>
                                        </p:tgtEl>
                                        <p:attrNameLst>
                                          <p:attrName>style.visibility</p:attrName>
                                        </p:attrNameLst>
                                      </p:cBhvr>
                                      <p:to>
                                        <p:strVal val="visible"/>
                                      </p:to>
                                    </p:set>
                                    <p:animEffect transition="in" filter="wheel(1)">
                                      <p:cBhvr>
                                        <p:cTn id="70"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avid And Goliath | David and goliath, Bible pictures, Goliat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2368845"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FRONTING GOLIATHS – Yesterday's Prophecy, Today's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2368845"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y Daily Inspiration Bible Ver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0"/>
            <a:ext cx="2536371" cy="27867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eah yeah yeahs | Editorial design, Book cover,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974" y="47619"/>
            <a:ext cx="2973161" cy="27867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ehan sarkari on Twitter: &quot;@hvgoenka @kanikagahlaut @kanikagahlau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85" y="4199860"/>
            <a:ext cx="2368846" cy="21690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urney 120-Life of the Fluffy Girl: The Fight to Light: March 2013"/>
          <p:cNvPicPr>
            <a:picLocks noChangeAspect="1" noChangeArrowheads="1"/>
          </p:cNvPicPr>
          <p:nvPr/>
        </p:nvPicPr>
        <p:blipFill rotWithShape="1">
          <a:blip r:embed="rId6">
            <a:extLst>
              <a:ext uri="{28A0092B-C50C-407E-A947-70E740481C1C}">
                <a14:useLocalDpi xmlns:a14="http://schemas.microsoft.com/office/drawing/2010/main" val="0"/>
              </a:ext>
            </a:extLst>
          </a:blip>
          <a:srcRect l="7869" t="9767" r="4806" b="12248"/>
          <a:stretch>
            <a:fillRect/>
          </a:stretch>
        </p:blipFill>
        <p:spPr bwMode="auto">
          <a:xfrm>
            <a:off x="3375331" y="3253563"/>
            <a:ext cx="2536371" cy="29558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2815" y="142875"/>
            <a:ext cx="2857500" cy="3286125"/>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875" y="0"/>
            <a:ext cx="2857500" cy="3429000"/>
          </a:xfrm>
          <a:prstGeom prst="rect">
            <a:avLst/>
          </a:prstGeom>
        </p:spPr>
      </p:pic>
      <p:sp>
        <p:nvSpPr>
          <p:cNvPr id="6" name="Rectangle 5"/>
          <p:cNvSpPr/>
          <p:nvPr/>
        </p:nvSpPr>
        <p:spPr>
          <a:xfrm>
            <a:off x="600222" y="4967125"/>
            <a:ext cx="6096000" cy="1200329"/>
          </a:xfrm>
          <a:prstGeom prst="rect">
            <a:avLst/>
          </a:prstGeom>
        </p:spPr>
        <p:txBody>
          <a:bodyPr>
            <a:spAutoFit/>
          </a:bodyPr>
          <a:lstStyle/>
          <a:p>
            <a:r>
              <a:rPr lang="en-US" b="1" dirty="0"/>
              <a:t>Matthew 25:40 GOD’S WORD Translation (GW)</a:t>
            </a:r>
            <a:endParaRPr lang="en-US" b="1" dirty="0"/>
          </a:p>
          <a:p>
            <a:r>
              <a:rPr lang="en-US" baseline="30000" dirty="0"/>
              <a:t>40 </a:t>
            </a:r>
            <a:r>
              <a:rPr lang="en-US" dirty="0"/>
              <a:t>“The king will answer them, ‘I can guarantee this truth: Whatever you did for one of my brothers or sisters, no matter how unimportant they seemed, you did for me.’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9555" y="719136"/>
            <a:ext cx="2966274" cy="286226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re is The One Biggest Difference Between Spiritual Path and Spiritual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40772" y="1977655"/>
            <a:ext cx="4951228" cy="4869463"/>
          </a:xfrm>
          <a:prstGeom prst="rect">
            <a:avLst/>
          </a:prstGeom>
          <a:solidFill>
            <a:schemeClr val="bg1"/>
          </a:solidFill>
        </p:spPr>
      </p:pic>
      <p:sp>
        <p:nvSpPr>
          <p:cNvPr id="2" name="Title 1"/>
          <p:cNvSpPr>
            <a:spLocks noGrp="1"/>
          </p:cNvSpPr>
          <p:nvPr>
            <p:ph type="title"/>
          </p:nvPr>
        </p:nvSpPr>
        <p:spPr>
          <a:xfrm>
            <a:off x="-137717" y="2495328"/>
            <a:ext cx="9630060" cy="824820"/>
          </a:xfrm>
          <a:solidFill>
            <a:schemeClr val="bg1"/>
          </a:solidFill>
          <a:effectLst>
            <a:softEdge rad="50800"/>
          </a:effectLst>
        </p:spPr>
        <p:txBody>
          <a:bodyPr>
            <a:normAutofit/>
          </a:bodyPr>
          <a:lstStyle/>
          <a:p>
            <a:pPr algn="ctr"/>
            <a:r>
              <a:rPr lang="en-US" b="1" dirty="0">
                <a:effectLst>
                  <a:outerShdw blurRad="38100" dist="38100" dir="2700000" algn="tl">
                    <a:srgbClr val="000000">
                      <a:alpha val="43137"/>
                    </a:srgbClr>
                  </a:outerShdw>
                </a:effectLst>
                <a:latin typeface="Amasis MT Pro Black" panose="02040A04050005020304" pitchFamily="18" charset="0"/>
              </a:rPr>
              <a:t>God’s Will is Not a Destination..</a:t>
            </a:r>
            <a:endParaRPr lang="en-US" b="1" dirty="0">
              <a:effectLst>
                <a:outerShdw blurRad="38100" dist="38100" dir="2700000" algn="tl">
                  <a:srgbClr val="000000">
                    <a:alpha val="43137"/>
                  </a:srgbClr>
                </a:outerShdw>
              </a:effectLst>
              <a:latin typeface="Amasis MT Pro Black" panose="02040A04050005020304" pitchFamily="18" charset="0"/>
            </a:endParaRPr>
          </a:p>
        </p:txBody>
      </p:sp>
      <p:sp>
        <p:nvSpPr>
          <p:cNvPr id="4" name="Title 1"/>
          <p:cNvSpPr txBox="1"/>
          <p:nvPr/>
        </p:nvSpPr>
        <p:spPr>
          <a:xfrm>
            <a:off x="2453083" y="6022299"/>
            <a:ext cx="9738917" cy="824820"/>
          </a:xfrm>
          <a:prstGeom prst="rect">
            <a:avLst/>
          </a:prstGeom>
          <a:solidFill>
            <a:schemeClr val="bg1"/>
          </a:solidFill>
          <a:effectLst>
            <a:softEdge rad="50800"/>
          </a:effectLst>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effectLst>
                  <a:outerShdw blurRad="38100" dist="38100" dir="2700000" algn="tl">
                    <a:srgbClr val="000000">
                      <a:alpha val="43137"/>
                    </a:srgbClr>
                  </a:outerShdw>
                </a:effectLst>
                <a:latin typeface="Amasis MT Pro Black" panose="02040A04050005020304" pitchFamily="18" charset="0"/>
              </a:rPr>
              <a:t>..But a Daily Journey of Discovery</a:t>
            </a:r>
            <a:endParaRPr lang="en-US" b="1" dirty="0">
              <a:effectLst>
                <a:outerShdw blurRad="38100" dist="38100" dir="2700000" algn="tl">
                  <a:srgbClr val="000000">
                    <a:alpha val="43137"/>
                  </a:srgbClr>
                </a:outerShdw>
              </a:effectLst>
              <a:latin typeface="Amasis MT Pro Black" panose="02040A040500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y Daily Inspiration Bible Verses"/>
          <p:cNvPicPr>
            <a:picLocks noChangeAspect="1" noChangeArrowheads="1"/>
          </p:cNvPicPr>
          <p:nvPr/>
        </p:nvPicPr>
        <p:blipFill rotWithShape="1">
          <a:blip r:embed="rId1">
            <a:extLst>
              <a:ext uri="{28A0092B-C50C-407E-A947-70E740481C1C}">
                <a14:useLocalDpi xmlns:a14="http://schemas.microsoft.com/office/drawing/2010/main" val="0"/>
              </a:ext>
            </a:extLst>
          </a:blip>
          <a:srcRect t="24895" b="43262"/>
          <a:stretch>
            <a:fillRect/>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David And Goliath | David and goliath, Bible pictures, Goliath"/>
          <p:cNvPicPr>
            <a:picLocks noChangeAspect="1" noChangeArrowheads="1"/>
          </p:cNvPicPr>
          <p:nvPr/>
        </p:nvPicPr>
        <p:blipFill rotWithShape="1">
          <a:blip r:embed="rId2">
            <a:extLst>
              <a:ext uri="{28A0092B-C50C-407E-A947-70E740481C1C}">
                <a14:useLocalDpi xmlns:a14="http://schemas.microsoft.com/office/drawing/2010/main" val="0"/>
              </a:ext>
            </a:extLst>
          </a:blip>
          <a:srcRect t="5987" r="-3" b="-3"/>
          <a:stretch>
            <a:fillRect/>
          </a:stretch>
        </p:blipFill>
        <p:spPr bwMode="auto">
          <a:xfrm>
            <a:off x="20" y="10"/>
            <a:ext cx="6018008"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ONFRONTING GOLIATHS – Yesterday's Prophecy, Today's News"/>
          <p:cNvPicPr>
            <a:picLocks noChangeAspect="1" noChangeArrowheads="1"/>
          </p:cNvPicPr>
          <p:nvPr/>
        </p:nvPicPr>
        <p:blipFill rotWithShape="1">
          <a:blip r:embed="rId3">
            <a:extLst>
              <a:ext uri="{28A0092B-C50C-407E-A947-70E740481C1C}">
                <a14:useLocalDpi xmlns:a14="http://schemas.microsoft.com/office/drawing/2010/main" val="0"/>
              </a:ext>
            </a:extLst>
          </a:blip>
          <a:srcRect t="41189" r="1" b="20572"/>
          <a:stretch>
            <a:fillRect/>
          </a:stretch>
        </p:blipFill>
        <p:spPr bwMode="auto">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Yeah yeah yeahs | Editorial design, Book cover, Design"/>
          <p:cNvPicPr>
            <a:picLocks noChangeAspect="1" noChangeArrowheads="1"/>
          </p:cNvPicPr>
          <p:nvPr/>
        </p:nvPicPr>
        <p:blipFill rotWithShape="1">
          <a:blip r:embed="rId4">
            <a:extLst>
              <a:ext uri="{28A0092B-C50C-407E-A947-70E740481C1C}">
                <a14:useLocalDpi xmlns:a14="http://schemas.microsoft.com/office/drawing/2010/main" val="0"/>
              </a:ext>
            </a:extLst>
          </a:blip>
          <a:srcRect l="15062" r="13053" b="1"/>
          <a:stretch>
            <a:fillRect/>
          </a:stretch>
        </p:blipFill>
        <p:spPr bwMode="auto">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628" y="149224"/>
            <a:ext cx="10515600" cy="4351338"/>
          </a:xfrm>
        </p:spPr>
        <p:txBody>
          <a:bodyPr>
            <a:normAutofit/>
          </a:bodyPr>
          <a:lstStyle/>
          <a:p>
            <a:pPr marL="0" indent="0">
              <a:buNone/>
            </a:pPr>
            <a:r>
              <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rPr>
              <a:t>If You Focus on Your Giants…</a:t>
            </a:r>
            <a:endPar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endParaRPr>
          </a:p>
          <a:p>
            <a:pPr marL="0" indent="0">
              <a:buNone/>
            </a:pPr>
            <a:r>
              <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rPr>
              <a:t>   …You Stumble</a:t>
            </a:r>
            <a:endPar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endParaRPr>
          </a:p>
          <a:p>
            <a:pPr marL="0" indent="0">
              <a:buNone/>
            </a:pPr>
            <a:endParaRPr lang="en-US" sz="1800" b="1" dirty="0">
              <a:solidFill>
                <a:schemeClr val="bg1"/>
              </a:solidFill>
              <a:effectLst>
                <a:outerShdw blurRad="38100" dist="38100" dir="2700000" algn="tl">
                  <a:srgbClr val="000000">
                    <a:alpha val="43137"/>
                  </a:srgbClr>
                </a:outerShdw>
              </a:effectLst>
              <a:latin typeface="Amasis MT Pro Black" panose="02040A04050005020304" pitchFamily="18" charset="0"/>
            </a:endParaRPr>
          </a:p>
          <a:p>
            <a:pPr marL="0" indent="0">
              <a:buNone/>
            </a:pPr>
            <a:r>
              <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rPr>
              <a:t>If You Focus On Your God…</a:t>
            </a:r>
            <a:endPar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endParaRPr>
          </a:p>
          <a:p>
            <a:pPr marL="0" indent="0">
              <a:buNone/>
            </a:pPr>
            <a:r>
              <a:rPr lang="en-US" sz="3600" b="1" dirty="0">
                <a:solidFill>
                  <a:schemeClr val="bg1"/>
                </a:solidFill>
                <a:effectLst>
                  <a:outerShdw blurRad="38100" dist="38100" dir="2700000" algn="tl">
                    <a:srgbClr val="000000">
                      <a:alpha val="43137"/>
                    </a:srgbClr>
                  </a:outerShdw>
                </a:effectLst>
                <a:latin typeface="Amasis MT Pro Black" panose="02040A04050005020304" pitchFamily="18" charset="0"/>
              </a:rPr>
              <a:t>   …Your Giants Stumble</a:t>
            </a:r>
            <a:endParaRPr lang="en-US" sz="3600" b="1" dirty="0">
              <a:effectLst>
                <a:outerShdw blurRad="38100" dist="38100" dir="2700000" algn="tl">
                  <a:srgbClr val="000000">
                    <a:alpha val="43137"/>
                  </a:srgbClr>
                </a:outerShdw>
              </a:effectLst>
              <a:latin typeface="Amasis MT Pro Black" panose="02040A040500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83000" b="-8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9458"/>
            <a:ext cx="12192000" cy="4042066"/>
          </a:xfrm>
          <a:solidFill>
            <a:schemeClr val="bg1">
              <a:alpha val="85000"/>
            </a:schemeClr>
          </a:solidFill>
        </p:spPr>
        <p:txBody>
          <a:bodyPr>
            <a:normAutofit fontScale="92500"/>
          </a:bodyPr>
          <a:lstStyle/>
          <a:p>
            <a:pPr marL="0" lv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Think Better Thoughts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“Whatsoever things are of good report . . . think on these things”</a:t>
            </a:r>
            <a:r>
              <a:rPr lang="en-US" dirty="0">
                <a:effectLst>
                  <a:outerShdw blurRad="38100" dist="38100" dir="2700000" algn="tl">
                    <a:srgbClr val="000000">
                      <a:alpha val="43137"/>
                    </a:srgbClr>
                  </a:outerShdw>
                </a:effectLst>
                <a:latin typeface="Arial Rounded MT Bold" panose="020F0704030504030204" pitchFamily="34" charset="0"/>
              </a:rPr>
              <a:t>  -Phil. 4:8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b="1" dirty="0">
                <a:effectLst>
                  <a:outerShdw blurRad="38100" dist="38100" dir="2700000" algn="tl">
                    <a:srgbClr val="000000">
                      <a:alpha val="43137"/>
                    </a:srgbClr>
                  </a:outerShdw>
                </a:effectLst>
              </a:rPr>
              <a:t>Philippians 4:8-9 (MSG)</a:t>
            </a:r>
            <a:endParaRPr lang="en-US" b="1" dirty="0">
              <a:effectLst>
                <a:outerShdw blurRad="38100" dist="38100" dir="2700000" algn="tl">
                  <a:srgbClr val="000000">
                    <a:alpha val="43137"/>
                  </a:srgbClr>
                </a:outerShdw>
              </a:effectLst>
            </a:endParaRPr>
          </a:p>
          <a:p>
            <a:pPr marL="0" indent="0">
              <a:lnSpc>
                <a:spcPct val="100000"/>
              </a:lnSpc>
              <a:buNone/>
            </a:pPr>
            <a:r>
              <a:rPr lang="en-US" baseline="30000" dirty="0">
                <a:effectLst>
                  <a:outerShdw blurRad="38100" dist="38100" dir="2700000" algn="tl">
                    <a:srgbClr val="000000">
                      <a:alpha val="43137"/>
                    </a:srgbClr>
                  </a:outerShdw>
                </a:effectLst>
              </a:rPr>
              <a:t>8-9 </a:t>
            </a:r>
            <a:r>
              <a:rPr lang="en-US" dirty="0">
                <a:effectLst>
                  <a:outerShdw blurRad="38100" dist="38100" dir="2700000" algn="tl">
                    <a:srgbClr val="000000">
                      <a:alpha val="43137"/>
                    </a:srgbClr>
                  </a:outerShdw>
                </a:effectLst>
              </a:rPr>
              <a:t>Summing it all up, friends, I’d say you’ll do best by filling your minds and meditating on things true, noble, reputable, authentic, compelling, gracious—the best, not the worst; the beautiful, not the ugly; things to praise, not things to curse. Put into practice what you learned from me, what you heard and saw and realized. Do that, and God, who makes everything work together, will work you into his most excellent harmonies.</a:t>
            </a:r>
            <a:endParaRPr lang="en-US"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500">
        <p:wheel spokes="1"/>
      </p:transition>
    </mc:Choice>
    <mc:Fallback>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circle(in)">
                                      <p:cBhvr>
                                        <p:cTn id="19" dur="2000"/>
                                        <p:tgtEl>
                                          <p:spTgt spid="3">
                                            <p:txEl>
                                              <p:pRg st="3" end="3"/>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US" dirty="0"/>
          </a:p>
        </p:txBody>
      </p:sp>
      <p:sp>
        <p:nvSpPr>
          <p:cNvPr id="3" name="Content Placeholder 2"/>
          <p:cNvSpPr>
            <a:spLocks noGrp="1"/>
          </p:cNvSpPr>
          <p:nvPr>
            <p:ph idx="1"/>
          </p:nvPr>
        </p:nvSpPr>
        <p:spPr>
          <a:xfrm>
            <a:off x="117227" y="3026229"/>
            <a:ext cx="9614601" cy="3708679"/>
          </a:xfrm>
          <a:solidFill>
            <a:schemeClr val="bg1">
              <a:alpha val="75000"/>
            </a:schemeClr>
          </a:solidFill>
        </p:spPr>
        <p:txBody>
          <a:bodyPr>
            <a:normAutofit fontScale="92500"/>
          </a:bodyPr>
          <a:lstStyle/>
          <a:p>
            <a:pPr lvl="0" algn="ctr">
              <a:lnSpc>
                <a:spcPct val="100000"/>
              </a:lnSpc>
            </a:pPr>
            <a:r>
              <a:rPr lang="en-US" sz="3500" b="1" dirty="0">
                <a:effectLst>
                  <a:outerShdw blurRad="38100" dist="38100" dir="2700000" algn="tl">
                    <a:srgbClr val="000000">
                      <a:alpha val="43137"/>
                    </a:srgbClr>
                  </a:outerShdw>
                </a:effectLst>
                <a:latin typeface="Arial Rounded MT Bold" panose="020F0704030504030204" pitchFamily="34" charset="0"/>
              </a:rPr>
              <a:t>Discipline Our Thinking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Quit Allowing Negatives To Dominate Our Minds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gn="ctr">
              <a:lnSpc>
                <a:spcPct val="100000"/>
              </a:lnSpc>
            </a:pPr>
            <a:r>
              <a:rPr lang="en-US" sz="3500" b="1" dirty="0">
                <a:effectLst>
                  <a:outerShdw blurRad="38100" dist="38100" dir="2700000" algn="tl">
                    <a:srgbClr val="000000">
                      <a:alpha val="43137"/>
                    </a:srgbClr>
                  </a:outerShdw>
                </a:effectLst>
                <a:latin typeface="Arial Rounded MT Bold" panose="020F0704030504030204" pitchFamily="34" charset="0"/>
              </a:rPr>
              <a:t>ANTS</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We Must Take Deliberate Action,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…Replacing Negative Thoughts With Positives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…And Keeping An Optimistic Outlook</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b="1" dirty="0">
              <a:effectLst>
                <a:outerShdw blurRad="38100" dist="38100" dir="2700000" algn="tl">
                  <a:srgbClr val="000000">
                    <a:alpha val="43137"/>
                  </a:srgbClr>
                </a:outerShdw>
              </a:effectLst>
            </a:endParaRPr>
          </a:p>
          <a:p>
            <a:pPr marL="0" indent="0">
              <a:lnSpc>
                <a:spcPct val="100000"/>
              </a:lnSpc>
              <a:buNone/>
            </a:pPr>
            <a:endParaRPr lang="en-US" dirty="0">
              <a:effectLst>
                <a:outerShdw blurRad="38100" dist="38100" dir="2700000" algn="tl">
                  <a:srgbClr val="000000">
                    <a:alpha val="43137"/>
                  </a:srgbClr>
                </a:outerShdw>
              </a:effectLst>
            </a:endParaRPr>
          </a:p>
          <a:p>
            <a:endParaRPr lang="en-US" dirty="0"/>
          </a:p>
        </p:txBody>
      </p:sp>
      <p:pic>
        <p:nvPicPr>
          <p:cNvPr id="4" name="Picture 2" descr="Helping Our Children Challenge Negative Thinking | Help One Ch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3407" y="-402771"/>
            <a:ext cx="2655691"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575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anim calcmode="lin" valueType="num">
                                      <p:cBhvr>
                                        <p:cTn id="15" dur="20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16" dur="20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2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1)">
                                      <p:cBhvr>
                                        <p:cTn id="35" dur="2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xit" presetSubtype="1" fill="hold" nodeType="clickEffect">
                                  <p:stCondLst>
                                    <p:cond delay="0"/>
                                  </p:stCondLst>
                                  <p:childTnLst>
                                    <p:animEffect transition="out" filter="wheel(1)">
                                      <p:cBhvr>
                                        <p:cTn id="39" dur="2000"/>
                                        <p:tgtEl>
                                          <p:spTgt spid="4"/>
                                        </p:tgtEl>
                                      </p:cBhvr>
                                    </p:animEffect>
                                    <p:set>
                                      <p:cBhvr>
                                        <p:cTn id="40" dur="1" fill="hold">
                                          <p:stCondLst>
                                            <p:cond delay="19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p:cTn id="45"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7" dur="2000"/>
                                        <p:tgtEl>
                                          <p:spTgt spid="3">
                                            <p:txEl>
                                              <p:pRg st="3" end="3"/>
                                            </p:txEl>
                                          </p:spTgt>
                                        </p:tgtEl>
                                      </p:cBhvr>
                                    </p:animEffect>
                                    <p:anim calcmode="lin" valueType="num">
                                      <p:cBhvr>
                                        <p:cTn id="48" dur="20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9" dur="20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 calcmode="lin" valueType="num">
                                      <p:cBhvr>
                                        <p:cTn id="54"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5"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6" dur="2000"/>
                                        <p:tgtEl>
                                          <p:spTgt spid="3">
                                            <p:txEl>
                                              <p:pRg st="4" end="4"/>
                                            </p:txEl>
                                          </p:spTgt>
                                        </p:tgtEl>
                                      </p:cBhvr>
                                    </p:animEffect>
                                  </p:childTnLst>
                                </p:cTn>
                              </p:par>
                            </p:childTnLst>
                          </p:cTn>
                        </p:par>
                        <p:par>
                          <p:cTn id="57" fill="hold">
                            <p:stCondLst>
                              <p:cond delay="2000"/>
                            </p:stCondLst>
                            <p:childTnLst>
                              <p:par>
                                <p:cTn id="58" presetID="53" presetClass="entr" presetSubtype="528" fill="hold" grpId="0" nodeType="after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p:cTn id="60"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1"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2" dur="2000"/>
                                        <p:tgtEl>
                                          <p:spTgt spid="3">
                                            <p:txEl>
                                              <p:pRg st="5" end="5"/>
                                            </p:txEl>
                                          </p:spTgt>
                                        </p:tgtEl>
                                      </p:cBhvr>
                                    </p:animEffect>
                                    <p:anim calcmode="lin" valueType="num">
                                      <p:cBhvr>
                                        <p:cTn id="63" dur="20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64" dur="20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7686" y="85545"/>
            <a:ext cx="6270172" cy="2461712"/>
          </a:xfrm>
          <a:solidFill>
            <a:schemeClr val="bg1">
              <a:alpha val="85000"/>
            </a:schemeClr>
          </a:solidFill>
          <a:effectLst>
            <a:softEdge rad="50800"/>
          </a:effectLst>
        </p:spPr>
        <p:txBody>
          <a:bodyPr>
            <a:normAutofit/>
          </a:bodyPr>
          <a:lstStyle/>
          <a:p>
            <a:pPr marL="0" indent="0" algn="ctr">
              <a:lnSpc>
                <a:spcPct val="100000"/>
              </a:lnSpc>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Ever Fall Into a Spiritual Rut?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Miserable = </a:t>
            </a:r>
            <a:r>
              <a:rPr lang="en-US" sz="3200" i="1" dirty="0">
                <a:effectLst>
                  <a:outerShdw blurRad="38100" dist="38100" dir="2700000" algn="tl">
                    <a:srgbClr val="000000">
                      <a:alpha val="43137"/>
                    </a:srgbClr>
                  </a:outerShdw>
                </a:effectLst>
                <a:latin typeface="Arial Rounded MT Bold" panose="020F0704030504030204" pitchFamily="34" charset="0"/>
              </a:rPr>
              <a:t>Uncomfortable</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Obstructed = </a:t>
            </a:r>
            <a:r>
              <a:rPr lang="en-US" sz="3200" i="1" dirty="0">
                <a:effectLst>
                  <a:outerShdw blurRad="38100" dist="38100" dir="2700000" algn="tl">
                    <a:srgbClr val="000000">
                      <a:alpha val="43137"/>
                    </a:srgbClr>
                  </a:outerShdw>
                </a:effectLst>
                <a:latin typeface="Arial Rounded MT Bold" panose="020F0704030504030204" pitchFamily="34" charset="0"/>
              </a:rPr>
              <a:t>Hindered</a:t>
            </a:r>
            <a:r>
              <a:rPr lang="en-US" sz="3200" b="1" dirty="0">
                <a:effectLst>
                  <a:outerShdw blurRad="38100" dist="38100" dir="2700000" algn="tl">
                    <a:srgbClr val="000000">
                      <a:alpha val="43137"/>
                    </a:srgbClr>
                  </a:outerShdw>
                </a:effectLst>
                <a:latin typeface="Arial Rounded MT Bold" panose="020F0704030504030204" pitchFamily="34" charset="0"/>
              </a:rPr>
              <a: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Hopeless = </a:t>
            </a:r>
            <a:r>
              <a:rPr lang="en-US" sz="3200" i="1" dirty="0">
                <a:effectLst>
                  <a:outerShdw blurRad="38100" dist="38100" dir="2700000" algn="tl">
                    <a:srgbClr val="000000">
                      <a:alpha val="43137"/>
                    </a:srgbClr>
                  </a:outerShdw>
                </a:effectLst>
                <a:latin typeface="Arial Rounded MT Bold" panose="020F0704030504030204" pitchFamily="34" charset="0"/>
              </a:rPr>
              <a:t>No Way Out</a:t>
            </a:r>
            <a:endParaRPr lang="en-US" sz="3200" i="1" dirty="0">
              <a:effectLst>
                <a:outerShdw blurRad="38100" dist="38100" dir="2700000" algn="tl">
                  <a:srgbClr val="000000">
                    <a:alpha val="43137"/>
                  </a:srgbClr>
                </a:outerShdw>
              </a:effectLst>
              <a:latin typeface="Arial Rounded MT Bold" panose="020F0704030504030204" pitchFamily="34" charset="0"/>
            </a:endParaRPr>
          </a:p>
        </p:txBody>
      </p:sp>
      <p:sp>
        <p:nvSpPr>
          <p:cNvPr id="6" name="Content Placeholder 2"/>
          <p:cNvSpPr txBox="1"/>
          <p:nvPr/>
        </p:nvSpPr>
        <p:spPr>
          <a:xfrm>
            <a:off x="6655521" y="4562656"/>
            <a:ext cx="5715164" cy="2166257"/>
          </a:xfrm>
          <a:prstGeom prst="rect">
            <a:avLst/>
          </a:prstGeom>
          <a:solidFill>
            <a:schemeClr val="bg1">
              <a:alpha val="85000"/>
            </a:schemeClr>
          </a:solidFill>
          <a:effectLst>
            <a:softEdge rad="50800"/>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3200" b="1" dirty="0">
                <a:effectLst>
                  <a:outerShdw blurRad="38100" dist="38100" dir="2700000" algn="tl">
                    <a:srgbClr val="000000">
                      <a:alpha val="43137"/>
                    </a:srgbClr>
                  </a:outerShdw>
                </a:effectLst>
                <a:latin typeface="Arial Rounded MT Bold" panose="020F0704030504030204" pitchFamily="34" charset="0"/>
              </a:rPr>
              <a:t>What’s Left?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Lame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a:lnSpc>
                <a:spcPct val="10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Blame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00000"/>
              </a:lnSpc>
              <a:spcBef>
                <a:spcPts val="6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Nothing to But the Same !</a:t>
            </a:r>
            <a:endParaRPr lang="en-US" sz="32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par>
                          <p:cTn id="27" fill="hold">
                            <p:stCondLst>
                              <p:cond delay="60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6">
                                            <p:bg/>
                                          </p:spTgt>
                                        </p:tgtEl>
                                        <p:attrNameLst>
                                          <p:attrName>style.visibility</p:attrName>
                                        </p:attrNameLst>
                                      </p:cBhvr>
                                      <p:to>
                                        <p:strVal val="visible"/>
                                      </p:to>
                                    </p:set>
                                    <p:anim calcmode="lin" valueType="num">
                                      <p:cBhvr>
                                        <p:cTn id="37" dur="2000" fill="hold"/>
                                        <p:tgtEl>
                                          <p:spTgt spid="6">
                                            <p:bg/>
                                          </p:spTgt>
                                        </p:tgtEl>
                                        <p:attrNameLst>
                                          <p:attrName>ppt_w</p:attrName>
                                        </p:attrNameLst>
                                      </p:cBhvr>
                                      <p:tavLst>
                                        <p:tav tm="0">
                                          <p:val>
                                            <p:fltVal val="0"/>
                                          </p:val>
                                        </p:tav>
                                        <p:tav tm="100000">
                                          <p:val>
                                            <p:strVal val="#ppt_w"/>
                                          </p:val>
                                        </p:tav>
                                      </p:tavLst>
                                    </p:anim>
                                    <p:anim calcmode="lin" valueType="num">
                                      <p:cBhvr>
                                        <p:cTn id="38" dur="2000" fill="hold"/>
                                        <p:tgtEl>
                                          <p:spTgt spid="6">
                                            <p:bg/>
                                          </p:spTgt>
                                        </p:tgtEl>
                                        <p:attrNameLst>
                                          <p:attrName>ppt_h</p:attrName>
                                        </p:attrNameLst>
                                      </p:cBhvr>
                                      <p:tavLst>
                                        <p:tav tm="0">
                                          <p:val>
                                            <p:fltVal val="0"/>
                                          </p:val>
                                        </p:tav>
                                        <p:tav tm="100000">
                                          <p:val>
                                            <p:strVal val="#ppt_h"/>
                                          </p:val>
                                        </p:tav>
                                      </p:tavLst>
                                    </p:anim>
                                    <p:animEffect transition="in" filter="fade">
                                      <p:cBhvr>
                                        <p:cTn id="39" dur="2000"/>
                                        <p:tgtEl>
                                          <p:spTgt spid="6">
                                            <p:bg/>
                                          </p:spTgt>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 calcmode="lin" valueType="num">
                                      <p:cBhvr>
                                        <p:cTn id="42"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3"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4" dur="2000"/>
                                        <p:tgtEl>
                                          <p:spTgt spid="6">
                                            <p:txEl>
                                              <p:pRg st="0" end="0"/>
                                            </p:txEl>
                                          </p:spTgt>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 calcmode="lin" valueType="num">
                                      <p:cBhvr>
                                        <p:cTn id="48"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9"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50" dur="2000"/>
                                        <p:tgtEl>
                                          <p:spTgt spid="6">
                                            <p:txEl>
                                              <p:pRg st="1" end="1"/>
                                            </p:txEl>
                                          </p:spTgt>
                                        </p:tgtEl>
                                      </p:cBhvr>
                                    </p:animEffect>
                                  </p:childTnLst>
                                </p:cTn>
                              </p:par>
                            </p:childTnLst>
                          </p:cTn>
                        </p:par>
                        <p:par>
                          <p:cTn id="51" fill="hold">
                            <p:stCondLst>
                              <p:cond delay="4000"/>
                            </p:stCondLst>
                            <p:childTnLst>
                              <p:par>
                                <p:cTn id="52" presetID="53" presetClass="entr" presetSubtype="16" fill="hold" grpId="0" nodeType="after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 calcmode="lin" valueType="num">
                                      <p:cBhvr>
                                        <p:cTn id="54"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55"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6" dur="2000"/>
                                        <p:tgtEl>
                                          <p:spTgt spid="6">
                                            <p:txEl>
                                              <p:pRg st="2" end="2"/>
                                            </p:txEl>
                                          </p:spTgt>
                                        </p:tgtEl>
                                      </p:cBhvr>
                                    </p:animEffect>
                                  </p:childTnLst>
                                </p:cTn>
                              </p:par>
                            </p:childTnLst>
                          </p:cTn>
                        </p:par>
                        <p:par>
                          <p:cTn id="57" fill="hold">
                            <p:stCondLst>
                              <p:cond delay="6000"/>
                            </p:stCondLst>
                            <p:childTnLst>
                              <p:par>
                                <p:cTn id="58" presetID="53" presetClass="entr" presetSubtype="16" fill="hold" grpId="0"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 calcmode="lin" valueType="num">
                                      <p:cBhvr>
                                        <p:cTn id="60"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61" dur="2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6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6" grpId="0" animBg="1"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255" y="2133701"/>
            <a:ext cx="10999407" cy="4231930"/>
          </a:xfrm>
          <a:solidFill>
            <a:schemeClr val="bg1">
              <a:alpha val="85000"/>
            </a:schemeClr>
          </a:solidFill>
        </p:spPr>
        <p:txBody>
          <a:bodyPr>
            <a:normAutofit fontScale="92500"/>
          </a:bodyPr>
          <a:lstStyle/>
          <a:p>
            <a:pPr marL="0" lvl="0" indent="0">
              <a:lnSpc>
                <a:spcPct val="110000"/>
              </a:lnSpc>
              <a:buNone/>
            </a:pPr>
            <a:r>
              <a:rPr lang="en-US" sz="3500" b="1" dirty="0">
                <a:effectLst>
                  <a:outerShdw blurRad="38100" dist="38100" dir="2700000" algn="tl">
                    <a:srgbClr val="000000">
                      <a:alpha val="43137"/>
                    </a:srgbClr>
                  </a:outerShdw>
                </a:effectLst>
                <a:latin typeface="Arial Rounded MT Bold" panose="020F0704030504030204" pitchFamily="34" charset="0"/>
              </a:rPr>
              <a:t>Hear Better Sounds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sz="3000" b="1" dirty="0">
                <a:effectLst>
                  <a:outerShdw blurRad="38100" dist="38100" dir="2700000" algn="tl">
                    <a:srgbClr val="000000">
                      <a:alpha val="43137"/>
                    </a:srgbClr>
                  </a:outerShdw>
                </a:effectLst>
                <a:latin typeface="Arial Rounded MT Bold" panose="020F0704030504030204" pitchFamily="34" charset="0"/>
              </a:rPr>
              <a:t>Romans 10:17-21 (NLT)</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sz="3000" i="1" baseline="30000" dirty="0">
                <a:effectLst>
                  <a:outerShdw blurRad="38100" dist="38100" dir="2700000" algn="tl">
                    <a:srgbClr val="000000">
                      <a:alpha val="43137"/>
                    </a:srgbClr>
                  </a:outerShdw>
                </a:effectLst>
                <a:latin typeface="Arial Rounded MT Bold" panose="020F0704030504030204" pitchFamily="34" charset="0"/>
              </a:rPr>
              <a:t>17 </a:t>
            </a:r>
            <a:r>
              <a:rPr lang="en-US" sz="3000" i="1" dirty="0">
                <a:effectLst>
                  <a:outerShdw blurRad="38100" dist="38100" dir="2700000" algn="tl">
                    <a:srgbClr val="000000">
                      <a:alpha val="43137"/>
                    </a:srgbClr>
                  </a:outerShdw>
                </a:effectLst>
                <a:latin typeface="Arial Rounded MT Bold" panose="020F0704030504030204" pitchFamily="34" charset="0"/>
              </a:rPr>
              <a:t>So faith comes from hearing, that is, hearing the Good News </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sz="3000" i="1" dirty="0">
                <a:effectLst>
                  <a:outerShdw blurRad="38100" dist="38100" dir="2700000" algn="tl">
                    <a:srgbClr val="000000">
                      <a:alpha val="43137"/>
                    </a:srgbClr>
                  </a:outerShdw>
                </a:effectLst>
                <a:latin typeface="Arial Rounded MT Bold" panose="020F0704030504030204" pitchFamily="34" charset="0"/>
              </a:rPr>
              <a:t>    about Christ</a:t>
            </a:r>
            <a:endParaRPr lang="en-US" sz="3000" i="1" dirty="0">
              <a:effectLst>
                <a:outerShdw blurRad="38100" dist="38100" dir="2700000" algn="tl">
                  <a:srgbClr val="000000">
                    <a:alpha val="43137"/>
                  </a:srgbClr>
                </a:outerShdw>
              </a:effectLst>
              <a:latin typeface="Arial Rounded MT Bold" panose="020F0704030504030204" pitchFamily="34" charset="0"/>
            </a:endParaRP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Quit Listening Negative, and Destruction </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It Will Dwarf Your Spirit</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We Must Listen to the Good, Resist the Bad. </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lvl="1">
              <a:lnSpc>
                <a:spcPct val="110000"/>
              </a:lnSpc>
            </a:pPr>
            <a:r>
              <a:rPr lang="en-US" sz="3000" b="1" dirty="0">
                <a:effectLst>
                  <a:outerShdw blurRad="38100" dist="38100" dir="2700000" algn="tl">
                    <a:srgbClr val="000000">
                      <a:alpha val="43137"/>
                    </a:srgbClr>
                  </a:outerShdw>
                </a:effectLst>
                <a:latin typeface="Arial Rounded MT Bold" panose="020F0704030504030204" pitchFamily="34" charset="0"/>
              </a:rPr>
              <a:t>We Must Hear From the Lord And Heed His Word.</a:t>
            </a:r>
            <a:endParaRPr lang="en-US" sz="3000" b="1"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p:txBody>
      </p:sp>
      <p:sp>
        <p:nvSpPr>
          <p:cNvPr id="4" name="Title 1"/>
          <p:cNvSpPr>
            <a:spLocks noGrp="1"/>
          </p:cNvSpPr>
          <p:nvPr>
            <p:ph type="title"/>
          </p:nvPr>
        </p:nvSpPr>
        <p:spPr>
          <a:xfrm>
            <a:off x="205154" y="172279"/>
            <a:ext cx="6357730" cy="675860"/>
          </a:xfrm>
          <a:solidFill>
            <a:schemeClr val="bg1">
              <a:alpha val="80000"/>
            </a:schemeClr>
          </a:solidFill>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circle(in)">
                                      <p:cBhvr>
                                        <p:cTn id="11" dur="2000"/>
                                        <p:tgtEl>
                                          <p:spTgt spid="3">
                                            <p:bg/>
                                          </p:spTgt>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circle(in)">
                                      <p:cBhvr>
                                        <p:cTn id="41" dur="2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circle(in)">
                                      <p:cBhvr>
                                        <p:cTn id="4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1" y="0"/>
            <a:ext cx="11832770" cy="6858000"/>
          </a:xfrm>
        </p:spPr>
        <p:txBody>
          <a:bodyPr>
            <a:normAutofit fontScale="92500" lnSpcReduction="10000"/>
          </a:bodyPr>
          <a:lstStyle/>
          <a:p>
            <a:pPr marL="0" indent="0">
              <a:lnSpc>
                <a:spcPct val="110000"/>
              </a:lnSpc>
              <a:buNone/>
            </a:pPr>
            <a:r>
              <a:rPr lang="en-US" sz="1800" dirty="0" err="1">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ILLUST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Get ready to play the "Blame Game":</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You driving 100 mph in a 45 mph zone, you lose control, flip your car on a sharp curve, and critically injure yourself, who is at fault? No, not you, It’s the </a:t>
            </a:r>
            <a:r>
              <a:rPr lang="en-US" sz="1800" dirty="0" err="1">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HIWAY</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Dept. for not making the degree of banking on the curve great enough to keep you on the road at 100 mph.</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You are wearing a shirt that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needs to be ironed. Instead of taking it off, you try to iron with it on and guess what? That’s right, you get burned. Shame on you right? No, it is the company who made the iron --they should have warned you that ironing clothes while they are on your body is dangerous.</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McDonalds for hot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coffee…trying to drive car, eat your Egg </a:t>
            </a:r>
            <a:r>
              <a:rPr lang="en-US" sz="1800" dirty="0" err="1">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McMuffun</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you spill hot, hot coffee all over yourself. You’re moron right?</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No, it is McDonalds fault for making</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that coffee too hot!</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OK, one more. You decide that you need to fix your</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 TV. Without unplugging it, you begin your work. Uh Oh! You guessed it. You get fried! Dumb -- right? No, RCA should have told you that you were at risk for electric shock!</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B. Things happen you can’t control – but you can control your response. Let me say that again. Things happen you can’t control – but you can control your response.</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1. I hear people say all the time, “He makes me so mad” or “She makes me so mad”. </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2. Nobody can make you mad. You’re the only person </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who can make you mad. </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3. People can do things that upset you, but you decide</a:t>
            </a:r>
            <a:b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br>
            <a:r>
              <a:rPr lang="en-US" sz="1800" dirty="0">
                <a:effectLst>
                  <a:outerShdw blurRad="38100" dist="38100" dir="2700000" algn="tl">
                    <a:srgbClr val="000000">
                      <a:alpha val="43137"/>
                    </a:srgbClr>
                  </a:outerShdw>
                </a:effectLst>
                <a:latin typeface="Arial Rounded MT Bold" panose="020F0704030504030204" pitchFamily="34" charset="0"/>
                <a:ea typeface="Times New Roman" panose="02020603050405020304" pitchFamily="18" charset="0"/>
                <a:cs typeface="Times New Roman" panose="02020603050405020304" pitchFamily="18" charset="0"/>
              </a:rPr>
              <a:t>how you’re going to respond.</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714750" y="571500"/>
            <a:ext cx="4762500" cy="5715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7009" y="1885071"/>
            <a:ext cx="9488556" cy="441129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046922"/>
            <a:ext cx="11688418" cy="5638799"/>
          </a:xfrm>
        </p:spPr>
        <p:txBody>
          <a:bodyPr>
            <a:normAutofit/>
          </a:bodyPr>
          <a:lstStyle/>
          <a:p>
            <a:pPr marL="0" lv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Think Better Thoughts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Hear Better Sounds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“And it was revealed in mine ears by the LORD” </a:t>
            </a:r>
            <a:r>
              <a:rPr lang="en-US" dirty="0">
                <a:effectLst>
                  <a:outerShdw blurRad="38100" dist="38100" dir="2700000" algn="tl">
                    <a:srgbClr val="000000">
                      <a:alpha val="43137"/>
                    </a:srgbClr>
                  </a:outerShdw>
                </a:effectLst>
                <a:latin typeface="Arial Rounded MT Bold" panose="020F0704030504030204" pitchFamily="34" charset="0"/>
              </a:rPr>
              <a:t>(Isa. 22:14).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See Better/ Positive Sights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“Looking unto Jesus the author and finisher of our faith” -</a:t>
            </a:r>
            <a:r>
              <a:rPr lang="en-US" dirty="0">
                <a:effectLst>
                  <a:outerShdw blurRad="38100" dist="38100" dir="2700000" algn="tl">
                    <a:srgbClr val="000000">
                      <a:alpha val="43137"/>
                    </a:srgbClr>
                  </a:outerShdw>
                </a:effectLst>
                <a:latin typeface="Arial Rounded MT Bold" panose="020F0704030504030204" pitchFamily="34" charset="0"/>
              </a:rPr>
              <a:t>Heb. 12:2</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Some Christians look for the bad in people and circumstances, seeing only the faults and negatives.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pPr>
            <a:r>
              <a:rPr lang="en-US" dirty="0">
                <a:effectLst>
                  <a:outerShdw blurRad="38100" dist="38100" dir="2700000" algn="tl">
                    <a:srgbClr val="000000">
                      <a:alpha val="43137"/>
                    </a:srgbClr>
                  </a:outerShdw>
                </a:effectLst>
                <a:latin typeface="Arial Rounded MT Bold" panose="020F0704030504030204" pitchFamily="34" charset="0"/>
              </a:rPr>
              <a:t>To be a positive person one must look for the good and look to Jesus.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lvl="0" indent="0">
              <a:buNone/>
            </a:pPr>
            <a:endParaRPr lang="en-US" dirty="0"/>
          </a:p>
        </p:txBody>
      </p:sp>
      <p:sp>
        <p:nvSpPr>
          <p:cNvPr id="4" name="Title 1"/>
          <p:cNvSpPr>
            <a:spLocks noGrp="1"/>
          </p:cNvSpPr>
          <p:nvPr>
            <p:ph type="title"/>
          </p:nvPr>
        </p:nvSpPr>
        <p:spPr>
          <a:xfrm>
            <a:off x="838200" y="172279"/>
            <a:ext cx="6357730" cy="67586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Becoming a Better You</a:t>
            </a: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279"/>
            <a:ext cx="10515600" cy="675860"/>
          </a:xfrm>
        </p:spPr>
        <p:txBody>
          <a:bodyPr>
            <a:normAutofit fontScale="90000"/>
          </a:bodyPr>
          <a:lstStyle/>
          <a:p>
            <a:endParaRPr lang="en-US" dirty="0"/>
          </a:p>
        </p:txBody>
      </p:sp>
      <p:sp>
        <p:nvSpPr>
          <p:cNvPr id="3" name="Content Placeholder 2"/>
          <p:cNvSpPr>
            <a:spLocks noGrp="1"/>
          </p:cNvSpPr>
          <p:nvPr>
            <p:ph idx="1"/>
          </p:nvPr>
        </p:nvSpPr>
        <p:spPr>
          <a:xfrm>
            <a:off x="318052" y="1046922"/>
            <a:ext cx="11688418" cy="5638799"/>
          </a:xfrm>
        </p:spPr>
        <p:txBody>
          <a:bodyPr>
            <a:normAutofit/>
          </a:bodyPr>
          <a:lstStyle/>
          <a:p>
            <a:pPr marL="0" lvl="0" indent="0">
              <a:buNone/>
            </a:pPr>
            <a:r>
              <a:rPr lang="en-US" b="1" dirty="0">
                <a:effectLst>
                  <a:outerShdw blurRad="38100" dist="38100" dir="2700000" algn="tl">
                    <a:srgbClr val="000000">
                      <a:alpha val="43137"/>
                    </a:srgbClr>
                  </a:outerShdw>
                </a:effectLst>
                <a:latin typeface="Arial Rounded MT Bold" panose="020F0704030504030204" pitchFamily="34" charset="0"/>
              </a:rPr>
              <a:t>Speak Better/ Positive Words </a:t>
            </a:r>
            <a:endParaRPr lang="en-US" dirty="0">
              <a:effectLst>
                <a:outerShdw blurRad="38100" dist="38100" dir="2700000" algn="tl">
                  <a:srgbClr val="000000">
                    <a:alpha val="43137"/>
                  </a:srgbClr>
                </a:outerShdw>
              </a:effectLst>
              <a:latin typeface="Arial Rounded MT Bold" panose="020F0704030504030204" pitchFamily="34" charset="0"/>
            </a:endParaRPr>
          </a:p>
          <a:p>
            <a:r>
              <a:rPr lang="en-US" dirty="0">
                <a:effectLst>
                  <a:outerShdw blurRad="38100" dist="38100" dir="2700000" algn="tl">
                    <a:srgbClr val="000000">
                      <a:alpha val="43137"/>
                    </a:srgbClr>
                  </a:outerShdw>
                </a:effectLst>
                <a:latin typeface="Arial Rounded MT Bold" panose="020F0704030504030204" pitchFamily="34" charset="0"/>
              </a:rPr>
              <a:t>“Talk ye of all his wondrous works” (Ps. 105:2).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r>
              <a:rPr lang="en-US" dirty="0">
                <a:effectLst>
                  <a:outerShdw blurRad="38100" dist="38100" dir="2700000" algn="tl">
                    <a:srgbClr val="000000">
                      <a:alpha val="43137"/>
                    </a:srgbClr>
                  </a:outerShdw>
                </a:effectLst>
                <a:latin typeface="Arial Rounded MT Bold" panose="020F0704030504030204" pitchFamily="34" charset="0"/>
              </a:rPr>
              <a:t>Many people talk mostly about evil and bad events. Some are harsh, unkind, and take God’s name in vain.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r>
              <a:rPr lang="en-US" dirty="0">
                <a:effectLst>
                  <a:outerShdw blurRad="38100" dist="38100" dir="2700000" algn="tl">
                    <a:srgbClr val="000000">
                      <a:alpha val="43137"/>
                    </a:srgbClr>
                  </a:outerShdw>
                </a:effectLst>
                <a:latin typeface="Arial Rounded MT Bold" panose="020F0704030504030204" pitchFamily="34" charset="0"/>
              </a:rPr>
              <a:t>We should talk positively, seeking to glorify God by extolling his goodness, grace, and love.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a:p>
            <a:pPr lvl="0"/>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2279"/>
            <a:ext cx="10515600" cy="675860"/>
          </a:xfrm>
        </p:spPr>
        <p:txBody>
          <a:bodyPr>
            <a:normAutofit fontScale="90000"/>
          </a:bodyPr>
          <a:lstStyle/>
          <a:p>
            <a:endParaRPr lang="en-US" dirty="0"/>
          </a:p>
        </p:txBody>
      </p:sp>
      <p:sp>
        <p:nvSpPr>
          <p:cNvPr id="3" name="Content Placeholder 2"/>
          <p:cNvSpPr>
            <a:spLocks noGrp="1"/>
          </p:cNvSpPr>
          <p:nvPr>
            <p:ph idx="1"/>
          </p:nvPr>
        </p:nvSpPr>
        <p:spPr>
          <a:xfrm>
            <a:off x="318052" y="1046922"/>
            <a:ext cx="11688418" cy="5638799"/>
          </a:xfrm>
        </p:spPr>
        <p:txBody>
          <a:bodyPr>
            <a:normAutofit fontScale="70000" lnSpcReduction="20000"/>
          </a:bodyPr>
          <a:lstStyle/>
          <a:p>
            <a:pPr marL="0" lvl="0" indent="0">
              <a:lnSpc>
                <a:spcPct val="120000"/>
              </a:lnSpc>
              <a:buNone/>
            </a:pPr>
            <a:r>
              <a:rPr lang="en-US" sz="3100" b="1" dirty="0">
                <a:effectLst>
                  <a:outerShdw blurRad="38100" dist="38100" dir="2700000" algn="tl">
                    <a:srgbClr val="000000">
                      <a:alpha val="43137"/>
                    </a:srgbClr>
                  </a:outerShdw>
                </a:effectLst>
                <a:latin typeface="Arial Rounded MT Bold" panose="020F0704030504030204" pitchFamily="34" charset="0"/>
              </a:rPr>
              <a:t>Perform Better/ Positive Deeds </a:t>
            </a:r>
            <a:endParaRPr lang="en-US" sz="3100" b="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“And whatsoever ye do, do it heartily, as to the Lord, and not unto men” (Col. 3:23).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The deeds of many are negative.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They are selfishly motivated, dishonest, and displeasing to God.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We must be truthful, ready to lift those who are down, and witness for Christ.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20000"/>
              </a:lnSpc>
              <a:buNone/>
            </a:pPr>
            <a:r>
              <a:rPr lang="en-US" sz="3100" b="1" dirty="0">
                <a:effectLst>
                  <a:outerShdw blurRad="38100" dist="38100" dir="2700000" algn="tl">
                    <a:srgbClr val="000000">
                      <a:alpha val="43137"/>
                    </a:srgbClr>
                  </a:outerShdw>
                </a:effectLst>
                <a:latin typeface="Arial Rounded MT Bold" panose="020F0704030504030204" pitchFamily="34" charset="0"/>
              </a:rPr>
              <a:t>Attend Better/ Positive Places </a:t>
            </a:r>
            <a:endParaRPr lang="en-US" sz="3100" b="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“I was glad when they said . . . Let us go into the house of the LORD” (Ps. 122:1).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Christians hurt their influence when they go to the wrong places in search of</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Be a positive Christian.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Attend church faithfully. </a:t>
            </a:r>
            <a:endParaRPr lang="en-US" sz="3100" dirty="0">
              <a:effectLst>
                <a:outerShdw blurRad="38100" dist="38100" dir="2700000" algn="tl">
                  <a:srgbClr val="000000">
                    <a:alpha val="43137"/>
                  </a:srgbClr>
                </a:outerShdw>
              </a:effectLst>
              <a:latin typeface="Arial Rounded MT Bold" panose="020F0704030504030204" pitchFamily="34" charset="0"/>
            </a:endParaRPr>
          </a:p>
          <a:p>
            <a:pPr lvl="0">
              <a:lnSpc>
                <a:spcPct val="120000"/>
              </a:lnSpc>
            </a:pPr>
            <a:r>
              <a:rPr lang="en-US" sz="3100" dirty="0">
                <a:effectLst>
                  <a:outerShdw blurRad="38100" dist="38100" dir="2700000" algn="tl">
                    <a:srgbClr val="000000">
                      <a:alpha val="43137"/>
                    </a:srgbClr>
                  </a:outerShdw>
                </a:effectLst>
                <a:latin typeface="Arial Rounded MT Bold" panose="020F0704030504030204" pitchFamily="34" charset="0"/>
              </a:rPr>
              <a:t>Go with God and he will go with you</a:t>
            </a:r>
            <a:endParaRPr lang="en-US"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2766" y="215968"/>
            <a:ext cx="3962399" cy="2262163"/>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1630" y="145628"/>
            <a:ext cx="2930769" cy="222543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65" y="422012"/>
            <a:ext cx="4267200" cy="22254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051" y="2620926"/>
            <a:ext cx="2540000" cy="22621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1630" y="2620926"/>
            <a:ext cx="3414480" cy="2225432"/>
          </a:xfrm>
          <a:prstGeom prst="rect">
            <a:avLst/>
          </a:prstGeom>
        </p:spPr>
      </p:pic>
      <p:pic>
        <p:nvPicPr>
          <p:cNvPr id="2" name="Picture 2" descr="Here is The One Biggest Difference Between Spiritual Path and Spiritual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051" y="3156857"/>
            <a:ext cx="4951228" cy="3407232"/>
          </a:xfrm>
          <a:prstGeom prst="rect">
            <a:avLst/>
          </a:prstGeom>
          <a:solidFill>
            <a:schemeClr val="bg1"/>
          </a:solid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uilding a Better You – Title – London Bridge Baptist Churc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46289" y="203429"/>
            <a:ext cx="2311854" cy="21587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ilding A New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028" y="101714"/>
            <a:ext cx="2569029" cy="2362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dark room with white text&#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116" y="203429"/>
            <a:ext cx="2855595" cy="2139950"/>
          </a:xfrm>
          <a:prstGeom prst="rect">
            <a:avLst/>
          </a:prstGeom>
          <a:noFill/>
          <a:ln>
            <a:noFill/>
          </a:ln>
        </p:spPr>
      </p:pic>
      <p:pic>
        <p:nvPicPr>
          <p:cNvPr id="1030" name="Picture 6" descr="Kingdom Way Ministries | 6 Ways to Inspire the People You Lead to G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965" y="203429"/>
            <a:ext cx="2288722" cy="21399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ig Vector Images (over 28,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08" y="2717348"/>
            <a:ext cx="22669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top Being Manipulated Into Fighting Everyone Else’s Battle’s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0028" y="2736397"/>
            <a:ext cx="2046515" cy="23622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eer &amp; Succ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7108" y="2736397"/>
            <a:ext cx="2136321" cy="19526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imb Out of That Rut - Human Unlimit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7279" y="2736397"/>
            <a:ext cx="2060121"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lping Our Children Challenge Negative Thinking | Help One Child"/>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423" y="0"/>
            <a:ext cx="5772150" cy="3189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dicine on Tumb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089" y="0"/>
            <a:ext cx="5985329" cy="2993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10 ANTs ideas | coping skills, counseling resources, 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10" y="3429000"/>
            <a:ext cx="1962150" cy="32970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7 Best ants images | Negative thoughts, Teaching kids, 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382" y="3536497"/>
            <a:ext cx="3333750" cy="31895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28510" y="172279"/>
            <a:ext cx="6357730" cy="675860"/>
          </a:xfrm>
        </p:spPr>
        <p:txBody>
          <a:bodyPr>
            <a:normAutofit fontScale="90000"/>
          </a:bodyPr>
          <a:lstStyle/>
          <a:p>
            <a:r>
              <a:rPr lang="en-US" b="1" dirty="0">
                <a:solidFill>
                  <a:schemeClr val="bg1"/>
                </a:solidFill>
                <a:effectLst>
                  <a:outerShdw blurRad="38100" dist="38100" dir="2700000" algn="tl">
                    <a:srgbClr val="000000">
                      <a:alpha val="43137"/>
                    </a:srgbClr>
                  </a:outerShdw>
                </a:effectLst>
                <a:latin typeface="Arial Rounded MT Bold" panose="020F0704030504030204" pitchFamily="34" charset="0"/>
              </a:rPr>
              <a:t>Building a New You</a:t>
            </a:r>
            <a:endParaRPr lang="en-US" dirty="0">
              <a:solidFill>
                <a:schemeClr val="bg1"/>
              </a:solidFill>
            </a:endParaRPr>
          </a:p>
        </p:txBody>
      </p:sp>
      <p:sp>
        <p:nvSpPr>
          <p:cNvPr id="3" name="Content Placeholder 2"/>
          <p:cNvSpPr>
            <a:spLocks noGrp="1"/>
          </p:cNvSpPr>
          <p:nvPr>
            <p:ph idx="1"/>
          </p:nvPr>
        </p:nvSpPr>
        <p:spPr>
          <a:xfrm>
            <a:off x="3265713" y="1239428"/>
            <a:ext cx="6120527" cy="4377601"/>
          </a:xfrm>
          <a:solidFill>
            <a:schemeClr val="bg1">
              <a:alpha val="85000"/>
            </a:schemeClr>
          </a:solidFill>
          <a:effectLst>
            <a:softEdge rad="50800"/>
          </a:effectLst>
        </p:spPr>
        <p:txBody>
          <a:bodyPr>
            <a:normAutofit/>
          </a:bodyPr>
          <a:lstStyle/>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Realize…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spcAft>
                <a:spcPts val="6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We Have a Part to Play… </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buFont typeface="Wingdings" panose="05000000000000000000" pitchFamily="2" charset="2"/>
              <a:buChar char="q"/>
            </a:pPr>
            <a:r>
              <a:rPr lang="en-US" sz="3200" b="1" dirty="0">
                <a:effectLst>
                  <a:outerShdw blurRad="38100" dist="38100" dir="2700000" algn="tl">
                    <a:srgbClr val="000000">
                      <a:alpha val="43137"/>
                    </a:srgbClr>
                  </a:outerShdw>
                </a:effectLst>
                <a:latin typeface="Arial Rounded MT Bold" panose="020F0704030504030204" pitchFamily="34" charset="0"/>
              </a:rPr>
              <a:t> Attention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914400" lvl="2" indent="0">
              <a:lnSpc>
                <a:spcPct val="100000"/>
              </a:lnSpc>
              <a:spcBef>
                <a:spcPts val="0"/>
              </a:spcBef>
              <a:spcAft>
                <a:spcPts val="600"/>
              </a:spcAft>
              <a:buNone/>
            </a:pPr>
            <a:r>
              <a:rPr lang="en-US" sz="3200" i="1" dirty="0">
                <a:effectLst>
                  <a:outerShdw blurRad="38100" dist="38100" dir="2700000" algn="tl">
                    <a:srgbClr val="000000">
                      <a:alpha val="43137"/>
                    </a:srgbClr>
                  </a:outerShdw>
                </a:effectLst>
                <a:latin typeface="Arial Rounded MT Bold" panose="020F0704030504030204" pitchFamily="34" charset="0"/>
              </a:rPr>
              <a:t>     …What We See</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buFont typeface="Wingdings" panose="05000000000000000000" pitchFamily="2" charset="2"/>
              <a:buChar char="q"/>
            </a:pPr>
            <a:r>
              <a:rPr lang="en-US" sz="3200" b="1" dirty="0">
                <a:effectLst>
                  <a:outerShdw blurRad="38100" dist="38100" dir="2700000" algn="tl">
                    <a:srgbClr val="000000">
                      <a:alpha val="43137"/>
                    </a:srgbClr>
                  </a:outerShdw>
                </a:effectLst>
                <a:latin typeface="Arial Rounded MT Bold" panose="020F0704030504030204" pitchFamily="34" charset="0"/>
              </a:rPr>
              <a:t> Attitude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457200" lvl="1" indent="0">
              <a:lnSpc>
                <a:spcPct val="100000"/>
              </a:lnSpc>
              <a:spcBef>
                <a:spcPts val="0"/>
              </a:spcBef>
              <a:spcAft>
                <a:spcPts val="600"/>
              </a:spcAft>
              <a:buNone/>
            </a:pPr>
            <a:r>
              <a:rPr lang="en-US" sz="3200" b="1" i="1" dirty="0">
                <a:effectLst>
                  <a:outerShdw blurRad="38100" dist="38100" dir="2700000" algn="tl">
                    <a:srgbClr val="000000">
                      <a:alpha val="43137"/>
                    </a:srgbClr>
                  </a:outerShdw>
                </a:effectLst>
                <a:latin typeface="Arial Rounded MT Bold" panose="020F0704030504030204" pitchFamily="34" charset="0"/>
              </a:rPr>
              <a:t>     …</a:t>
            </a:r>
            <a:r>
              <a:rPr lang="en-US" sz="3200" i="1" dirty="0">
                <a:effectLst>
                  <a:outerShdw blurRad="38100" dist="38100" dir="2700000" algn="tl">
                    <a:srgbClr val="000000">
                      <a:alpha val="43137"/>
                    </a:srgbClr>
                  </a:outerShdw>
                </a:effectLst>
                <a:latin typeface="Arial Rounded MT Bold" panose="020F0704030504030204" pitchFamily="34" charset="0"/>
              </a:rPr>
              <a:t>How We Think About It</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spcBef>
                <a:spcPts val="0"/>
              </a:spcBef>
              <a:buFont typeface="Wingdings" panose="05000000000000000000" pitchFamily="2" charset="2"/>
              <a:buChar char="q"/>
            </a:pPr>
            <a:r>
              <a:rPr lang="en-US" sz="3200" b="1" dirty="0">
                <a:effectLst>
                  <a:outerShdw blurRad="38100" dist="38100" dir="2700000" algn="tl">
                    <a:srgbClr val="000000">
                      <a:alpha val="43137"/>
                    </a:srgbClr>
                  </a:outerShdw>
                </a:effectLst>
                <a:latin typeface="Arial Rounded MT Bold" panose="020F0704030504030204" pitchFamily="34" charset="0"/>
              </a:rPr>
              <a:t> Actions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914400" lvl="2" indent="0">
              <a:lnSpc>
                <a:spcPct val="100000"/>
              </a:lnSpc>
              <a:spcBef>
                <a:spcPts val="0"/>
              </a:spcBef>
              <a:buNone/>
            </a:pPr>
            <a:r>
              <a:rPr lang="en-US" sz="3200" i="1" dirty="0">
                <a:effectLst>
                  <a:outerShdw blurRad="38100" dist="38100" dir="2700000" algn="tl">
                    <a:srgbClr val="000000">
                      <a:alpha val="43137"/>
                    </a:srgbClr>
                  </a:outerShdw>
                </a:effectLst>
                <a:latin typeface="Arial Rounded MT Bold" panose="020F0704030504030204" pitchFamily="34" charset="0"/>
              </a:rPr>
              <a:t>  …How We Respond</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2000" fill="hold"/>
                                        <p:tgtEl>
                                          <p:spTgt spid="3">
                                            <p:bg/>
                                          </p:spTgt>
                                        </p:tgtEl>
                                        <p:attrNameLst>
                                          <p:attrName>ppt_w</p:attrName>
                                        </p:attrNameLst>
                                      </p:cBhvr>
                                      <p:tavLst>
                                        <p:tav tm="0">
                                          <p:val>
                                            <p:fltVal val="0"/>
                                          </p:val>
                                        </p:tav>
                                        <p:tav tm="100000">
                                          <p:val>
                                            <p:strVal val="#ppt_w"/>
                                          </p:val>
                                        </p:tav>
                                      </p:tavLst>
                                    </p:anim>
                                    <p:anim calcmode="lin" valueType="num">
                                      <p:cBhvr>
                                        <p:cTn id="15" dur="2000" fill="hold"/>
                                        <p:tgtEl>
                                          <p:spTgt spid="3">
                                            <p:bg/>
                                          </p:spTgt>
                                        </p:tgtEl>
                                        <p:attrNameLst>
                                          <p:attrName>ppt_h</p:attrName>
                                        </p:attrNameLst>
                                      </p:cBhvr>
                                      <p:tavLst>
                                        <p:tav tm="0">
                                          <p:val>
                                            <p:fltVal val="0"/>
                                          </p:val>
                                        </p:tav>
                                        <p:tav tm="100000">
                                          <p:val>
                                            <p:strVal val="#ppt_h"/>
                                          </p:val>
                                        </p:tav>
                                      </p:tavLst>
                                    </p:anim>
                                    <p:animEffect transition="in" filter="fade">
                                      <p:cBhvr>
                                        <p:cTn id="16" dur="2000"/>
                                        <p:tgtEl>
                                          <p:spTgt spid="3">
                                            <p:bg/>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2000"/>
                                        <p:tgtEl>
                                          <p:spTgt spid="3">
                                            <p:txEl>
                                              <p:pRg st="0" end="0"/>
                                            </p:txEl>
                                          </p:spTgt>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2000"/>
                                        <p:tgtEl>
                                          <p:spTgt spid="3">
                                            <p:txEl>
                                              <p:pRg st="2" end="2"/>
                                            </p:txEl>
                                          </p:spTgt>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 calcmode="lin" valueType="num">
                                      <p:cBhvr>
                                        <p:cTn id="38"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9" dur="2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0" dur="20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p:cTn id="45"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6"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7" dur="2000"/>
                                        <p:tgtEl>
                                          <p:spTgt spid="3">
                                            <p:txEl>
                                              <p:pRg st="4" end="4"/>
                                            </p:txEl>
                                          </p:spTgt>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2"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3" dur="2000"/>
                                        <p:tgtEl>
                                          <p:spTgt spid="3">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xEl>
                                              <p:pRg st="6" end="6"/>
                                            </p:txEl>
                                          </p:spTgt>
                                        </p:tgtEl>
                                        <p:attrNameLst>
                                          <p:attrName>style.visibility</p:attrName>
                                        </p:attrNameLst>
                                      </p:cBhvr>
                                      <p:to>
                                        <p:strVal val="visible"/>
                                      </p:to>
                                    </p:set>
                                    <p:anim calcmode="lin" valueType="num">
                                      <p:cBhvr>
                                        <p:cTn id="58"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9"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0" dur="2000"/>
                                        <p:tgtEl>
                                          <p:spTgt spid="3">
                                            <p:txEl>
                                              <p:pRg st="6" end="6"/>
                                            </p:txEl>
                                          </p:spTgt>
                                        </p:tgtEl>
                                      </p:cBhvr>
                                    </p:animEffect>
                                  </p:childTnLst>
                                </p:cTn>
                              </p:par>
                            </p:childTnLst>
                          </p:cTn>
                        </p:par>
                        <p:par>
                          <p:cTn id="61" fill="hold">
                            <p:stCondLst>
                              <p:cond delay="2000"/>
                            </p:stCondLst>
                            <p:childTnLst>
                              <p:par>
                                <p:cTn id="62" presetID="53" presetClass="entr" presetSubtype="16" fill="hold" grpId="0" nodeType="after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6"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Content Placeholder 2"/>
          <p:cNvSpPr txBox="1"/>
          <p:nvPr/>
        </p:nvSpPr>
        <p:spPr>
          <a:xfrm>
            <a:off x="50042" y="245379"/>
            <a:ext cx="12091916" cy="6329589"/>
          </a:xfrm>
          <a:prstGeom prst="rect">
            <a:avLst/>
          </a:prstGeom>
          <a:solidFill>
            <a:schemeClr val="bg1">
              <a:alpha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1" dirty="0">
                <a:effectLst>
                  <a:outerShdw blurRad="38100" dist="38100" dir="2700000" algn="tl">
                    <a:srgbClr val="000000">
                      <a:alpha val="43137"/>
                    </a:srgbClr>
                  </a:outerShdw>
                </a:effectLst>
                <a:latin typeface="Arial Rounded MT Bold" panose="020F0704030504030204" pitchFamily="34" charset="0"/>
              </a:rPr>
              <a:t> </a:t>
            </a:r>
            <a:r>
              <a:rPr lang="en-US" dirty="0">
                <a:effectLst>
                  <a:outerShdw blurRad="38100" dist="38100" dir="2700000" algn="tl">
                    <a:srgbClr val="000000">
                      <a:alpha val="43137"/>
                    </a:srgbClr>
                  </a:outerShdw>
                </a:effectLst>
                <a:latin typeface="Arial Rounded MT Bold" panose="020F0704030504030204" pitchFamily="34" charset="0"/>
              </a:rPr>
              <a:t>[looking away from all that will distract us and] focusing our eyes on Jesus, who is the Author and Perfecter of faith [the first incentive for our belief and the One who brings our faith to maturity], who for the joy [of accomplishing the goal] set before Him endured the cross, </a:t>
            </a:r>
            <a:r>
              <a:rPr lang="en-US" baseline="30000" dirty="0">
                <a:effectLst>
                  <a:outerShdw blurRad="38100" dist="38100" dir="2700000" algn="tl">
                    <a:srgbClr val="000000">
                      <a:alpha val="43137"/>
                    </a:srgbClr>
                  </a:outerShdw>
                </a:effectLst>
                <a:latin typeface="Arial Rounded MT Bold" panose="020F0704030504030204" pitchFamily="34" charset="0"/>
              </a:rPr>
              <a:t>[</a:t>
            </a:r>
            <a:r>
              <a:rPr lang="en-US" baseline="30000" dirty="0">
                <a:effectLst>
                  <a:outerShdw blurRad="38100" dist="38100" dir="2700000" algn="tl">
                    <a:srgbClr val="000000">
                      <a:alpha val="43137"/>
                    </a:srgbClr>
                  </a:outerShdw>
                </a:effectLst>
                <a:latin typeface="Arial Rounded MT Bold" panose="020F0704030504030204" pitchFamily="34" charset="0"/>
                <a:hlinkClick r:id="rId2" tooltip="See footnote a"/>
              </a:rPr>
              <a:t>a</a:t>
            </a:r>
            <a:r>
              <a:rPr lang="en-US" baseline="30000" dirty="0">
                <a:effectLst>
                  <a:outerShdw blurRad="38100" dist="38100" dir="2700000" algn="tl">
                    <a:srgbClr val="000000">
                      <a:alpha val="43137"/>
                    </a:srgbClr>
                  </a:outerShdw>
                </a:effectLst>
                <a:latin typeface="Arial Rounded MT Bold" panose="020F0704030504030204" pitchFamily="34" charset="0"/>
              </a:rPr>
              <a:t>]</a:t>
            </a:r>
            <a:r>
              <a:rPr lang="en-US" dirty="0">
                <a:effectLst>
                  <a:outerShdw blurRad="38100" dist="38100" dir="2700000" algn="tl">
                    <a:srgbClr val="000000">
                      <a:alpha val="43137"/>
                    </a:srgbClr>
                  </a:outerShdw>
                </a:effectLst>
                <a:latin typeface="Arial Rounded MT Bold" panose="020F0704030504030204" pitchFamily="34" charset="0"/>
              </a:rPr>
              <a:t>disregarding the shame, and sat down at the right hand of the throne of God  </a:t>
            </a:r>
            <a:r>
              <a:rPr lang="en-US" b="1" dirty="0">
                <a:effectLst>
                  <a:outerShdw blurRad="38100" dist="38100" dir="2700000" algn="tl">
                    <a:srgbClr val="000000">
                      <a:alpha val="43137"/>
                    </a:srgbClr>
                  </a:outerShdw>
                </a:effectLst>
                <a:latin typeface="Arial Rounded MT Bold" panose="020F0704030504030204" pitchFamily="34" charset="0"/>
              </a:rPr>
              <a:t>-Heb 12:2 (AMP)</a:t>
            </a:r>
            <a:endParaRPr lang="en-US" b="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endParaRPr lang="en-US" sz="1100" b="1"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pPr>
            <a:r>
              <a:rPr lang="en-US" dirty="0">
                <a:effectLst>
                  <a:outerShdw blurRad="38100" dist="38100" dir="2700000" algn="tl">
                    <a:srgbClr val="000000">
                      <a:alpha val="43137"/>
                    </a:srgbClr>
                  </a:outerShdw>
                </a:effectLst>
                <a:latin typeface="Arial Rounded MT Bold" panose="020F0704030504030204" pitchFamily="34" charset="0"/>
              </a:rPr>
              <a:t>Keep your eyes on </a:t>
            </a:r>
            <a:r>
              <a:rPr lang="en-US" i="1" dirty="0">
                <a:effectLst>
                  <a:outerShdw blurRad="38100" dist="38100" dir="2700000" algn="tl">
                    <a:srgbClr val="000000">
                      <a:alpha val="43137"/>
                    </a:srgbClr>
                  </a:outerShdw>
                </a:effectLst>
                <a:latin typeface="Arial Rounded MT Bold" panose="020F0704030504030204" pitchFamily="34" charset="0"/>
              </a:rPr>
              <a:t>Jesus</a:t>
            </a:r>
            <a:r>
              <a:rPr lang="en-US" dirty="0">
                <a:effectLst>
                  <a:outerShdw blurRad="38100" dist="38100" dir="2700000" algn="tl">
                    <a:srgbClr val="000000">
                      <a:alpha val="43137"/>
                    </a:srgbClr>
                  </a:outerShdw>
                </a:effectLst>
                <a:latin typeface="Arial Rounded MT Bold" panose="020F0704030504030204" pitchFamily="34" charset="0"/>
              </a:rPr>
              <a:t>, who both began / finished this race we're in. Study how he did it. Because he never lost sight of where he was headed- that exhilarating finish in and with God- he could put up with anything along the way: cross, shame, whatever. And now he's </a:t>
            </a:r>
            <a:r>
              <a:rPr lang="en-US" i="1" dirty="0">
                <a:effectLst>
                  <a:outerShdw blurRad="38100" dist="38100" dir="2700000" algn="tl">
                    <a:srgbClr val="000000">
                      <a:alpha val="43137"/>
                    </a:srgbClr>
                  </a:outerShdw>
                </a:effectLst>
                <a:latin typeface="Arial Rounded MT Bold" panose="020F0704030504030204" pitchFamily="34" charset="0"/>
              </a:rPr>
              <a:t>there</a:t>
            </a:r>
            <a:r>
              <a:rPr lang="en-US" dirty="0">
                <a:effectLst>
                  <a:outerShdw blurRad="38100" dist="38100" dir="2700000" algn="tl">
                    <a:srgbClr val="000000">
                      <a:alpha val="43137"/>
                    </a:srgbClr>
                  </a:outerShdw>
                </a:effectLst>
                <a:latin typeface="Arial Rounded MT Bold" panose="020F0704030504030204" pitchFamily="34" charset="0"/>
              </a:rPr>
              <a:t>, in the place of honor, right alongside God. -Heb 12:2 </a:t>
            </a:r>
            <a:r>
              <a:rPr lang="en-US" b="1" dirty="0">
                <a:effectLst>
                  <a:outerShdw blurRad="38100" dist="38100" dir="2700000" algn="tl">
                    <a:srgbClr val="000000">
                      <a:alpha val="43137"/>
                    </a:srgbClr>
                  </a:outerShdw>
                </a:effectLst>
                <a:latin typeface="Arial Rounded MT Bold" panose="020F0704030504030204" pitchFamily="34" charset="0"/>
              </a:rPr>
              <a:t>(MSG) </a:t>
            </a:r>
            <a:endParaRPr lang="en-US" dirty="0">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25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circle(in)">
                                      <p:cBhvr>
                                        <p:cTn id="7" dur="2000"/>
                                        <p:tgtEl>
                                          <p:spTgt spid="4">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ircle(in)">
                                      <p:cBhvr>
                                        <p:cTn id="10" dur="2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circle(in)">
                                      <p:cBhvr>
                                        <p:cTn id="15"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283029"/>
            <a:ext cx="11275234" cy="6192199"/>
          </a:xfrm>
          <a:solidFill>
            <a:schemeClr val="bg1">
              <a:alpha val="90000"/>
            </a:schemeClr>
          </a:solidFill>
        </p:spPr>
        <p:txBody>
          <a:bodyPr>
            <a:normAutofit lnSpcReduction="10000"/>
          </a:bodyPr>
          <a:lstStyle/>
          <a:p>
            <a:pPr marL="0" indent="0" algn="ctr">
              <a:lnSpc>
                <a:spcPct val="110000"/>
              </a:lnSpc>
              <a:spcBef>
                <a:spcPts val="0"/>
              </a:spcBef>
              <a:buNone/>
            </a:pPr>
            <a:r>
              <a:rPr lang="en-US" sz="3500" b="1" dirty="0">
                <a:effectLst>
                  <a:outerShdw blurRad="38100" dist="38100" dir="2700000" algn="tl">
                    <a:srgbClr val="000000">
                      <a:alpha val="43137"/>
                    </a:srgbClr>
                  </a:outerShdw>
                </a:effectLst>
                <a:latin typeface="Arial Rounded MT Bold" panose="020F0704030504030204" pitchFamily="34" charset="0"/>
              </a:rPr>
              <a:t>Speak Better Words </a:t>
            </a:r>
            <a:endParaRPr lang="en-US" sz="3500" b="1" dirty="0">
              <a:effectLst>
                <a:outerShdw blurRad="38100" dist="38100" dir="2700000" algn="tl">
                  <a:srgbClr val="000000">
                    <a:alpha val="43137"/>
                  </a:srgbClr>
                </a:outerShdw>
              </a:effectLst>
              <a:latin typeface="Arial Rounded MT Bold" panose="020F0704030504030204" pitchFamily="34" charset="0"/>
            </a:endParaRPr>
          </a:p>
          <a:p>
            <a:pPr marL="0" lvl="0" indent="0" algn="ctr">
              <a:lnSpc>
                <a:spcPct val="110000"/>
              </a:lnSpc>
              <a:spcBef>
                <a:spcPts val="0"/>
              </a:spcBef>
              <a:buNone/>
            </a:pPr>
            <a:r>
              <a:rPr lang="en-US" i="1" dirty="0">
                <a:effectLst>
                  <a:outerShdw blurRad="38100" dist="38100" dir="2700000" algn="tl">
                    <a:srgbClr val="000000">
                      <a:alpha val="43137"/>
                    </a:srgbClr>
                  </a:outerShdw>
                </a:effectLst>
                <a:latin typeface="Arial Rounded MT Bold" panose="020F0704030504030204" pitchFamily="34" charset="0"/>
              </a:rPr>
              <a:t>“Talk ye of all his wondrous works” </a:t>
            </a:r>
            <a:r>
              <a:rPr lang="en-US" dirty="0">
                <a:effectLst>
                  <a:outerShdw blurRad="38100" dist="38100" dir="2700000" algn="tl">
                    <a:srgbClr val="000000">
                      <a:alpha val="43137"/>
                    </a:srgbClr>
                  </a:outerShdw>
                </a:effectLst>
                <a:latin typeface="Arial Rounded MT Bold" panose="020F0704030504030204" pitchFamily="34" charset="0"/>
              </a:rPr>
              <a:t>-Ps. 105:2 </a:t>
            </a:r>
            <a:endParaRPr lang="en-US"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Many People Talk Mostly About Evil and Bad Events…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     …Some are Harsh, Unkind, and Take God’s Name In Vain. </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nSpc>
                <a:spcPct val="110000"/>
              </a:lnSpc>
            </a:pPr>
            <a:r>
              <a:rPr lang="en-US" b="1" dirty="0">
                <a:effectLst>
                  <a:outerShdw blurRad="38100" dist="38100" dir="2700000" algn="tl">
                    <a:srgbClr val="000000">
                      <a:alpha val="43137"/>
                    </a:srgbClr>
                  </a:outerShdw>
                </a:effectLst>
                <a:latin typeface="Arial Rounded MT Bold" panose="020F0704030504030204" pitchFamily="34" charset="0"/>
              </a:rPr>
              <a:t>We Should Talk Positively, Seeking to Glorify God… </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10000"/>
              </a:lnSpc>
              <a:spcBef>
                <a:spcPts val="600"/>
              </a:spcBef>
              <a:buNone/>
            </a:pPr>
            <a:r>
              <a:rPr lang="en-US" b="1" dirty="0">
                <a:effectLst>
                  <a:outerShdw blurRad="38100" dist="38100" dir="2700000" algn="tl">
                    <a:srgbClr val="000000">
                      <a:alpha val="43137"/>
                    </a:srgbClr>
                  </a:outerShdw>
                </a:effectLst>
                <a:latin typeface="Arial Rounded MT Bold" panose="020F0704030504030204" pitchFamily="34" charset="0"/>
              </a:rPr>
              <a:t>     …Words of Encouragement, Healing Words</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buNone/>
            </a:pPr>
            <a:r>
              <a:rPr lang="en-US" i="1" dirty="0">
                <a:effectLst>
                  <a:outerShdw blurRad="38100" dist="38100" dir="2700000" algn="tl">
                    <a:srgbClr val="000000">
                      <a:alpha val="43137"/>
                    </a:srgbClr>
                  </a:outerShdw>
                </a:effectLst>
              </a:rPr>
              <a:t>“Death and life are in the power of the tongue, and those who love it will eat its fruits.” </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Proverbs 18:21, ESV</a:t>
            </a:r>
            <a:endParaRPr lang="en-US" b="1" dirty="0">
              <a:effectLst>
                <a:outerShdw blurRad="38100" dist="38100" dir="2700000" algn="tl">
                  <a:srgbClr val="000000">
                    <a:alpha val="43137"/>
                  </a:srgbClr>
                </a:outerShdw>
              </a:effectLst>
            </a:endParaRPr>
          </a:p>
          <a:p>
            <a:pPr marL="0" indent="0">
              <a:lnSpc>
                <a:spcPct val="110000"/>
              </a:lnSpc>
              <a:buNone/>
            </a:pPr>
            <a:r>
              <a:rPr lang="en-US" i="1" dirty="0">
                <a:effectLst>
                  <a:outerShdw blurRad="38100" dist="38100" dir="2700000" algn="tl">
                    <a:srgbClr val="000000">
                      <a:alpha val="43137"/>
                    </a:srgbClr>
                  </a:outerShdw>
                </a:effectLst>
              </a:rPr>
              <a:t>“Let the words of my mouth and the meditation of my heart be acceptable in your sight, O Lord, my rock and my redeemer.” </a:t>
            </a:r>
            <a:r>
              <a:rPr lang="en-US" dirty="0">
                <a:effectLst>
                  <a:outerShdw blurRad="38100" dist="38100" dir="2700000" algn="tl">
                    <a:srgbClr val="000000">
                      <a:alpha val="43137"/>
                    </a:srgbClr>
                  </a:outerShdw>
                </a:effectLst>
              </a:rPr>
              <a:t>(Amen!) – </a:t>
            </a:r>
            <a:r>
              <a:rPr lang="en-US" b="1" dirty="0">
                <a:effectLst>
                  <a:outerShdw blurRad="38100" dist="38100" dir="2700000" algn="tl">
                    <a:srgbClr val="000000">
                      <a:alpha val="43137"/>
                    </a:srgbClr>
                  </a:outerShdw>
                </a:effectLst>
              </a:rPr>
              <a:t>Psalm 19:14, ESV </a:t>
            </a:r>
            <a:endParaRPr lang="en-US" b="1" dirty="0">
              <a:effectLst>
                <a:outerShdw blurRad="38100" dist="38100" dir="2700000" algn="tl">
                  <a:srgbClr val="000000">
                    <a:alpha val="43137"/>
                  </a:srgbClr>
                </a:outerShdw>
              </a:effectLst>
            </a:endParaRPr>
          </a:p>
          <a:p>
            <a:pPr marL="0" indent="0">
              <a:lnSpc>
                <a:spcPct val="110000"/>
              </a:lnSpc>
              <a:buNone/>
            </a:pPr>
            <a:r>
              <a:rPr lang="en-US" i="1" dirty="0">
                <a:effectLst>
                  <a:outerShdw blurRad="38100" dist="38100" dir="2700000" algn="tl">
                    <a:srgbClr val="000000">
                      <a:alpha val="43137"/>
                    </a:srgbClr>
                  </a:outerShdw>
                </a:effectLst>
              </a:rPr>
              <a:t>“There is one whose rash words are like sword thrusts, but the tongue of the wise brings healing.” </a:t>
            </a:r>
            <a:r>
              <a:rPr lang="en-US" dirty="0">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Proverbs 12:18, ESV</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3457" y="2108933"/>
            <a:ext cx="5606144" cy="3518144"/>
          </a:xfrm>
          <a:solidFill>
            <a:schemeClr val="bg1">
              <a:alpha val="90000"/>
            </a:schemeClr>
          </a:solidFill>
          <a:effectLst>
            <a:softEdge rad="38100"/>
          </a:effectLst>
        </p:spPr>
        <p:txBody>
          <a:bodyPr>
            <a:normAutofit/>
          </a:bodyPr>
          <a:lstStyle/>
          <a:p>
            <a:pPr marL="0" indent="0">
              <a:buNone/>
            </a:pPr>
            <a:r>
              <a:rPr lang="en-US" sz="3600" b="1" dirty="0">
                <a:effectLst>
                  <a:outerShdw blurRad="38100" dist="38100" dir="2700000" algn="tl">
                    <a:srgbClr val="000000">
                      <a:alpha val="43137"/>
                    </a:srgbClr>
                  </a:outerShdw>
                </a:effectLst>
                <a:latin typeface="Arial Rounded MT Bold" panose="020F0704030504030204" pitchFamily="34" charset="0"/>
              </a:rPr>
              <a:t>Building a Better You…</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457200" lvl="1" indent="0">
              <a:buNone/>
            </a:pPr>
            <a:r>
              <a:rPr lang="en-US" sz="3600" b="1" dirty="0">
                <a:effectLst>
                  <a:outerShdw blurRad="38100" dist="38100" dir="2700000" algn="tl">
                    <a:srgbClr val="000000">
                      <a:alpha val="43137"/>
                    </a:srgbClr>
                  </a:outerShdw>
                </a:effectLst>
                <a:latin typeface="Arial Rounded MT Bold" panose="020F0704030504030204" pitchFamily="34" charset="0"/>
              </a:rPr>
              <a:t>…Will Build a Better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2"/>
            <a:r>
              <a:rPr lang="en-US" sz="3600" b="1" dirty="0">
                <a:effectLst>
                  <a:outerShdw blurRad="38100" dist="38100" dir="2700000" algn="tl">
                    <a:srgbClr val="000000">
                      <a:alpha val="43137"/>
                    </a:srgbClr>
                  </a:outerShdw>
                </a:effectLst>
                <a:latin typeface="Arial Rounded MT Bold" panose="020F0704030504030204" pitchFamily="34" charset="0"/>
              </a:rPr>
              <a:t>Marriage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2"/>
            <a:r>
              <a:rPr lang="en-US" sz="3600" b="1" dirty="0">
                <a:effectLst>
                  <a:outerShdw blurRad="38100" dist="38100" dir="2700000" algn="tl">
                    <a:srgbClr val="000000">
                      <a:alpha val="43137"/>
                    </a:srgbClr>
                  </a:outerShdw>
                </a:effectLst>
                <a:latin typeface="Arial Rounded MT Bold" panose="020F0704030504030204" pitchFamily="34" charset="0"/>
              </a:rPr>
              <a:t>Family</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2"/>
            <a:r>
              <a:rPr lang="en-US" sz="3600" b="1" dirty="0">
                <a:effectLst>
                  <a:outerShdw blurRad="38100" dist="38100" dir="2700000" algn="tl">
                    <a:srgbClr val="000000">
                      <a:alpha val="43137"/>
                    </a:srgbClr>
                  </a:outerShdw>
                </a:effectLst>
                <a:latin typeface="Arial Rounded MT Bold" panose="020F0704030504030204" pitchFamily="34" charset="0"/>
              </a:rPr>
              <a:t>Church</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lvl="2"/>
            <a:r>
              <a:rPr lang="en-US" sz="3600" b="1" dirty="0">
                <a:effectLst>
                  <a:outerShdw blurRad="38100" dist="38100" dir="2700000" algn="tl">
                    <a:srgbClr val="000000">
                      <a:alpha val="43137"/>
                    </a:srgbClr>
                  </a:outerShdw>
                </a:effectLst>
                <a:latin typeface="Arial Rounded MT Bold" panose="020F0704030504030204" pitchFamily="34" charset="0"/>
              </a:rPr>
              <a:t>Work Place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endParaRPr lang="en-US" dirty="0"/>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2000"/>
                                        <p:tgtEl>
                                          <p:spTgt spid="3">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outVertical)">
                                      <p:cBhvr>
                                        <p:cTn id="10" dur="2000"/>
                                        <p:tgtEl>
                                          <p:spTgt spid="3">
                                            <p:txEl>
                                              <p:pRg st="0" end="0"/>
                                            </p:txEl>
                                          </p:spTgt>
                                        </p:tgtEl>
                                      </p:cBhvr>
                                    </p:animEffect>
                                  </p:childTnLst>
                                </p:cTn>
                              </p:par>
                            </p:childTnLst>
                          </p:cTn>
                        </p:par>
                        <p:par>
                          <p:cTn id="11" fill="hold">
                            <p:stCondLst>
                              <p:cond delay="2000"/>
                            </p:stCondLst>
                            <p:childTnLst>
                              <p:par>
                                <p:cTn id="12" presetID="16" presetClass="entr" presetSubtype="2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2000"/>
                                        <p:tgtEl>
                                          <p:spTgt spid="3">
                                            <p:txEl>
                                              <p:pRg st="1" end="1"/>
                                            </p:txEl>
                                          </p:spTgt>
                                        </p:tgtEl>
                                      </p:cBhvr>
                                    </p:animEffect>
                                  </p:childTnLst>
                                </p:cTn>
                              </p:par>
                            </p:childTnLst>
                          </p:cTn>
                        </p:par>
                        <p:par>
                          <p:cTn id="15" fill="hold">
                            <p:stCondLst>
                              <p:cond delay="4000"/>
                            </p:stCondLst>
                            <p:childTnLst>
                              <p:par>
                                <p:cTn id="16" presetID="16" presetClass="entr" presetSubtype="21"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2000"/>
                                        <p:tgtEl>
                                          <p:spTgt spid="3">
                                            <p:txEl>
                                              <p:pRg st="2" end="2"/>
                                            </p:txEl>
                                          </p:spTgt>
                                        </p:tgtEl>
                                      </p:cBhvr>
                                    </p:animEffect>
                                  </p:childTnLst>
                                </p:cTn>
                              </p:par>
                            </p:childTnLst>
                          </p:cTn>
                        </p:par>
                        <p:par>
                          <p:cTn id="19" fill="hold">
                            <p:stCondLst>
                              <p:cond delay="6000"/>
                            </p:stCondLst>
                            <p:childTnLst>
                              <p:par>
                                <p:cTn id="20" presetID="16" presetClass="entr" presetSubtype="21"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2000"/>
                                        <p:tgtEl>
                                          <p:spTgt spid="3">
                                            <p:txEl>
                                              <p:pRg st="3" end="3"/>
                                            </p:txEl>
                                          </p:spTgt>
                                        </p:tgtEl>
                                      </p:cBhvr>
                                    </p:animEffect>
                                  </p:childTnLst>
                                </p:cTn>
                              </p:par>
                            </p:childTnLst>
                          </p:cTn>
                        </p:par>
                        <p:par>
                          <p:cTn id="23" fill="hold">
                            <p:stCondLst>
                              <p:cond delay="8000"/>
                            </p:stCondLst>
                            <p:childTnLst>
                              <p:par>
                                <p:cTn id="24" presetID="16" presetClass="entr" presetSubtype="21"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2000"/>
                                        <p:tgtEl>
                                          <p:spTgt spid="3">
                                            <p:txEl>
                                              <p:pRg st="4" end="4"/>
                                            </p:txEl>
                                          </p:spTgt>
                                        </p:tgtEl>
                                      </p:cBhvr>
                                    </p:animEffect>
                                  </p:childTnLst>
                                </p:cTn>
                              </p:par>
                            </p:childTnLst>
                          </p:cTn>
                        </p:par>
                        <p:par>
                          <p:cTn id="27" fill="hold">
                            <p:stCondLst>
                              <p:cond delay="10000"/>
                            </p:stCondLst>
                            <p:childTnLst>
                              <p:par>
                                <p:cTn id="28" presetID="16" presetClass="entr" presetSubtype="21"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My Daily Inspiration Bible Verses"/>
          <p:cNvPicPr>
            <a:picLocks noChangeAspect="1" noChangeArrowheads="1"/>
          </p:cNvPicPr>
          <p:nvPr/>
        </p:nvPicPr>
        <p:blipFill rotWithShape="1">
          <a:blip r:embed="rId1">
            <a:extLst>
              <a:ext uri="{28A0092B-C50C-407E-A947-70E740481C1C}">
                <a14:useLocalDpi xmlns:a14="http://schemas.microsoft.com/office/drawing/2010/main" val="0"/>
              </a:ext>
            </a:extLst>
          </a:blip>
          <a:srcRect t="15540" r="3" b="33909"/>
          <a:stretch>
            <a:fillRect/>
          </a:stretch>
        </p:blipFill>
        <p:spPr bwMode="auto">
          <a:xfrm>
            <a:off x="4166505" y="10"/>
            <a:ext cx="4444096" cy="3067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Yeah yeah yeahs | Editorial design, Book cover,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l="8692" r="6680" b="-2"/>
          <a:stretch>
            <a:fillRect/>
          </a:stretch>
        </p:blipFill>
        <p:spPr bwMode="auto">
          <a:xfrm>
            <a:off x="-1" y="3790950"/>
            <a:ext cx="8305800" cy="3067051"/>
          </a:xfrm>
          <a:prstGeom prst="rect">
            <a:avLst/>
          </a:prstGeom>
          <a:noFill/>
          <a:extLst>
            <a:ext uri="{909E8E84-426E-40DD-AFC4-6F175D3DCCD1}">
              <a14:hiddenFill xmlns:a14="http://schemas.microsoft.com/office/drawing/2010/main">
                <a:solidFill>
                  <a:srgbClr val="FFFFFF"/>
                </a:solidFill>
              </a14:hiddenFill>
            </a:ext>
          </a:extLst>
        </p:spPr>
      </p:pic>
      <p:sp>
        <p:nvSpPr>
          <p:cNvPr id="2057" name="Freeform: Shape 2056"/>
          <p:cNvSpPr>
            <a:spLocks noGrp="1" noRot="1" noChangeAspect="1" noMove="1" noResize="1" noEditPoints="1" noAdjustHandles="1" noChangeArrowheads="1" noChangeShapeType="1" noTextEdit="1"/>
          </p:cNvSpPr>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CONFRONTING GOLIATHS – Yesterday's Prophecy, Today's News"/>
          <p:cNvPicPr>
            <a:picLocks noChangeAspect="1" noChangeArrowheads="1"/>
          </p:cNvPicPr>
          <p:nvPr/>
        </p:nvPicPr>
        <p:blipFill rotWithShape="1">
          <a:blip r:embed="rId3">
            <a:extLst>
              <a:ext uri="{28A0092B-C50C-407E-A947-70E740481C1C}">
                <a14:useLocalDpi xmlns:a14="http://schemas.microsoft.com/office/drawing/2010/main" val="0"/>
              </a:ext>
            </a:extLst>
          </a:blip>
          <a:srcRect t="28918" r="2" b="8303"/>
          <a:stretch>
            <a:fillRect/>
          </a:stretch>
        </p:blipFill>
        <p:spPr bwMode="auto">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noFill/>
          <a:extLst>
            <a:ext uri="{909E8E84-426E-40DD-AFC4-6F175D3DCCD1}">
              <a14:hiddenFill xmlns:a14="http://schemas.microsoft.com/office/drawing/2010/main">
                <a:solidFill>
                  <a:srgbClr val="FFFFFF"/>
                </a:solidFill>
              </a14:hiddenFill>
            </a:ext>
          </a:extLst>
        </p:spPr>
      </p:pic>
      <p:sp>
        <p:nvSpPr>
          <p:cNvPr id="2059" name="Freeform: Shape 2058"/>
          <p:cNvSpPr>
            <a:spLocks noGrp="1" noRot="1" noChangeAspect="1" noMove="1" noResize="1" noEditPoints="1" noAdjustHandles="1" noChangeArrowheads="1" noChangeShapeType="1" noTextEdit="1"/>
          </p:cNvSpPr>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Journey 120-Life of the Fluffy Girl: The Fight to Light: March 2013"/>
          <p:cNvPicPr>
            <a:picLocks noChangeAspect="1" noChangeArrowheads="1"/>
          </p:cNvPicPr>
          <p:nvPr/>
        </p:nvPicPr>
        <p:blipFill rotWithShape="1">
          <a:blip r:embed="rId4">
            <a:extLst>
              <a:ext uri="{28A0092B-C50C-407E-A947-70E740481C1C}">
                <a14:useLocalDpi xmlns:a14="http://schemas.microsoft.com/office/drawing/2010/main" val="0"/>
              </a:ext>
            </a:extLst>
          </a:blip>
          <a:srcRect l="7716" r="6388"/>
          <a:stretch>
            <a:fillRect/>
          </a:stretch>
        </p:blipFill>
        <p:spPr bwMode="auto">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noFill/>
          <a:extLst>
            <a:ext uri="{909E8E84-426E-40DD-AFC4-6F175D3DCCD1}">
              <a14:hiddenFill xmlns:a14="http://schemas.microsoft.com/office/drawing/2010/main">
                <a:solidFill>
                  <a:srgbClr val="FFFFFF"/>
                </a:solidFill>
              </a14:hiddenFill>
            </a:ext>
          </a:extLst>
        </p:spPr>
      </p:pic>
      <p:sp>
        <p:nvSpPr>
          <p:cNvPr id="2061" name="Oval 2060"/>
          <p:cNvSpPr>
            <a:spLocks noGrp="1" noRot="1" noChangeAspect="1" noMove="1" noResize="1" noEditPoints="1" noAdjustHandles="1" noChangeArrowheads="1" noChangeShapeType="1" noTextEdit="1"/>
          </p:cNvSpPr>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han sarkari on Twitter: &quot;@hvgoenka @kanikagahlaut @kanikagahlaut ..."/>
          <p:cNvPicPr>
            <a:picLocks noChangeAspect="1" noChangeArrowheads="1"/>
          </p:cNvPicPr>
          <p:nvPr/>
        </p:nvPicPr>
        <p:blipFill rotWithShape="1">
          <a:blip r:embed="rId5">
            <a:extLst>
              <a:ext uri="{28A0092B-C50C-407E-A947-70E740481C1C}">
                <a14:useLocalDpi xmlns:a14="http://schemas.microsoft.com/office/drawing/2010/main" val="0"/>
              </a:ext>
            </a:extLst>
          </a:blip>
          <a:srcRect t="6841" r="3" b="6162"/>
          <a:stretch>
            <a:fillRect/>
          </a:stretch>
        </p:blipFill>
        <p:spPr bwMode="auto">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noFill/>
          <a:extLst>
            <a:ext uri="{909E8E84-426E-40DD-AFC4-6F175D3DCCD1}">
              <a14:hiddenFill xmlns:a14="http://schemas.microsoft.com/office/drawing/2010/main">
                <a:solidFill>
                  <a:srgbClr val="FFFFFF"/>
                </a:solidFill>
              </a14:hiddenFill>
            </a:ext>
          </a:extLst>
        </p:spPr>
      </p:pic>
      <p:sp>
        <p:nvSpPr>
          <p:cNvPr id="2063" name="Freeform: Shape 2062"/>
          <p:cNvSpPr>
            <a:spLocks noGrp="1" noRot="1" noChangeAspect="1" noMove="1" noResize="1" noEditPoints="1" noAdjustHandles="1" noChangeArrowheads="1" noChangeShapeType="1" noTextEdit="1"/>
          </p:cNvSpPr>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1026" name="Picture 2" descr="David And Goliath | David and goliath, Bible pictures, Goliath"/>
          <p:cNvPicPr>
            <a:picLocks noChangeAspect="1" noChangeArrowheads="1"/>
          </p:cNvPicPr>
          <p:nvPr/>
        </p:nvPicPr>
        <p:blipFill rotWithShape="1">
          <a:blip r:embed="rId6">
            <a:extLst>
              <a:ext uri="{28A0092B-C50C-407E-A947-70E740481C1C}">
                <a14:useLocalDpi xmlns:a14="http://schemas.microsoft.com/office/drawing/2010/main" val="0"/>
              </a:ext>
            </a:extLst>
          </a:blip>
          <a:srcRect l="7014" r="7657" b="4"/>
          <a:stretch>
            <a:fillRect/>
          </a:stretch>
        </p:blipFill>
        <p:spPr bwMode="auto">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a:noFill/>
          <a:extLst>
            <a:ext uri="{909E8E84-426E-40DD-AFC4-6F175D3DCCD1}">
              <a14:hiddenFill xmlns:a14="http://schemas.microsoft.com/office/drawing/2010/main">
                <a:solidFill>
                  <a:srgbClr val="FFFFFF"/>
                </a:solidFill>
              </a14:hiddenFill>
            </a:ext>
          </a:extLst>
        </p:spPr>
      </p:pic>
      <p:sp>
        <p:nvSpPr>
          <p:cNvPr id="2" name="Content Placeholder 2"/>
          <p:cNvSpPr txBox="1"/>
          <p:nvPr/>
        </p:nvSpPr>
        <p:spPr>
          <a:xfrm>
            <a:off x="5704112" y="152404"/>
            <a:ext cx="6498597" cy="6487886"/>
          </a:xfrm>
          <a:prstGeom prst="rect">
            <a:avLst/>
          </a:prstGeom>
          <a:solidFill>
            <a:schemeClr val="bg1">
              <a:alpha val="91000"/>
            </a:schemeClr>
          </a:solidFill>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5100" b="1" dirty="0">
                <a:effectLst>
                  <a:outerShdw blurRad="38100" dist="38100" dir="2700000" algn="tl">
                    <a:srgbClr val="000000">
                      <a:alpha val="43137"/>
                    </a:srgbClr>
                  </a:outerShdw>
                </a:effectLst>
                <a:latin typeface="Arial Rounded MT Bold" panose="020F0704030504030204" pitchFamily="34" charset="0"/>
              </a:rPr>
              <a:t>This Weeks Challenge</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600"/>
              </a:spcBef>
              <a:buFont typeface="Arial" panose="020B0604020202020204" pitchFamily="34" charset="0"/>
              <a:buNone/>
            </a:pPr>
            <a:r>
              <a:rPr lang="en-US" sz="5100" b="1" dirty="0">
                <a:effectLst>
                  <a:outerShdw blurRad="38100" dist="38100" dir="2700000" algn="tl">
                    <a:srgbClr val="000000">
                      <a:alpha val="43137"/>
                    </a:srgbClr>
                  </a:outerShdw>
                </a:effectLst>
                <a:latin typeface="Arial Rounded MT Bold" panose="020F0704030504030204" pitchFamily="34" charset="0"/>
              </a:rPr>
              <a:t>Whenever You Feel Your…</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600"/>
              </a:spcBef>
              <a:buFont typeface="Arial" panose="020B0604020202020204" pitchFamily="34" charset="0"/>
              <a:buNone/>
            </a:pPr>
            <a:r>
              <a:rPr lang="en-US" sz="5100" b="1" dirty="0">
                <a:effectLst>
                  <a:outerShdw blurRad="38100" dist="38100" dir="2700000" algn="tl">
                    <a:srgbClr val="000000">
                      <a:alpha val="43137"/>
                    </a:srgbClr>
                  </a:outerShdw>
                </a:effectLst>
                <a:latin typeface="Arial Rounded MT Bold" panose="020F0704030504030204" pitchFamily="34" charset="0"/>
              </a:rPr>
              <a:t> Focus is Off</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600"/>
              </a:spcBef>
              <a:buFont typeface="Arial" panose="020B0604020202020204" pitchFamily="34" charset="0"/>
              <a:buNone/>
            </a:pPr>
            <a:r>
              <a:rPr lang="en-US" sz="5100" b="1" dirty="0">
                <a:effectLst>
                  <a:outerShdw blurRad="38100" dist="38100" dir="2700000" algn="tl">
                    <a:srgbClr val="000000">
                      <a:alpha val="43137"/>
                    </a:srgbClr>
                  </a:outerShdw>
                </a:effectLst>
                <a:latin typeface="Arial Rounded MT Bold" panose="020F0704030504030204" pitchFamily="34" charset="0"/>
              </a:rPr>
              <a:t>Take Time to Align…</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20000"/>
              </a:lnSpc>
              <a:spcBef>
                <a:spcPts val="600"/>
              </a:spcBef>
              <a:buFont typeface="Arial" panose="020B0604020202020204" pitchFamily="34" charset="0"/>
              <a:buNone/>
            </a:pPr>
            <a:r>
              <a:rPr lang="en-US" sz="5100" b="1" dirty="0">
                <a:solidFill>
                  <a:srgbClr val="FF0000"/>
                </a:solidFill>
                <a:effectLst>
                  <a:outerShdw blurRad="38100" dist="38100" dir="2700000" algn="tl">
                    <a:srgbClr val="000000">
                      <a:alpha val="43137"/>
                    </a:srgbClr>
                  </a:outerShdw>
                </a:effectLst>
                <a:latin typeface="Arial Rounded MT Bold" panose="020F0704030504030204" pitchFamily="34" charset="0"/>
              </a:rPr>
              <a:t>FOCUS</a:t>
            </a:r>
            <a:endParaRPr lang="en-US" sz="5100" b="1" dirty="0">
              <a:solidFill>
                <a:srgbClr val="FF0000"/>
              </a:solidFill>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600"/>
              </a:spcBef>
            </a:pPr>
            <a:r>
              <a:rPr lang="en-US" sz="5800" b="1" dirty="0">
                <a:solidFill>
                  <a:srgbClr val="FF0000"/>
                </a:solidFill>
                <a:effectLst>
                  <a:outerShdw blurRad="38100" dist="38100" dir="2700000" algn="tl">
                    <a:srgbClr val="000000">
                      <a:alpha val="43137"/>
                    </a:srgbClr>
                  </a:outerShdw>
                </a:effectLst>
                <a:latin typeface="Arial Rounded MT Bold" panose="020F0704030504030204" pitchFamily="34" charset="0"/>
              </a:rPr>
              <a:t>F</a:t>
            </a:r>
            <a:r>
              <a:rPr lang="en-US" sz="5100" b="1" dirty="0">
                <a:effectLst>
                  <a:outerShdw blurRad="38100" dist="38100" dir="2700000" algn="tl">
                    <a:srgbClr val="000000">
                      <a:alpha val="43137"/>
                    </a:srgbClr>
                  </a:outerShdw>
                </a:effectLst>
                <a:latin typeface="Arial Rounded MT Bold" panose="020F0704030504030204" pitchFamily="34" charset="0"/>
              </a:rPr>
              <a:t>- </a:t>
            </a:r>
            <a:r>
              <a:rPr lang="en-US" sz="5100" dirty="0">
                <a:effectLst>
                  <a:outerShdw blurRad="38100" dist="38100" dir="2700000" algn="tl">
                    <a:srgbClr val="000000">
                      <a:alpha val="43137"/>
                    </a:srgbClr>
                  </a:outerShdw>
                </a:effectLst>
                <a:latin typeface="Arial Rounded MT Bold" panose="020F0704030504030204" pitchFamily="34" charset="0"/>
              </a:rPr>
              <a:t>full attention</a:t>
            </a:r>
            <a:endParaRPr lang="en-US" sz="5100"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600"/>
              </a:spcBef>
            </a:pPr>
            <a:r>
              <a:rPr lang="en-US" sz="5800" b="1" dirty="0">
                <a:solidFill>
                  <a:srgbClr val="FF0000"/>
                </a:solidFill>
                <a:effectLst>
                  <a:outerShdw blurRad="38100" dist="38100" dir="2700000" algn="tl">
                    <a:srgbClr val="000000">
                      <a:alpha val="43137"/>
                    </a:srgbClr>
                  </a:outerShdw>
                </a:effectLst>
                <a:latin typeface="Arial Rounded MT Bold" panose="020F0704030504030204" pitchFamily="34" charset="0"/>
              </a:rPr>
              <a:t>O</a:t>
            </a:r>
            <a:r>
              <a:rPr lang="en-US" sz="5100" b="1" dirty="0">
                <a:effectLst>
                  <a:outerShdw blurRad="38100" dist="38100" dir="2700000" algn="tl">
                    <a:srgbClr val="000000">
                      <a:alpha val="43137"/>
                    </a:srgbClr>
                  </a:outerShdw>
                </a:effectLst>
                <a:latin typeface="Arial Rounded MT Bold" panose="020F0704030504030204" pitchFamily="34" charset="0"/>
              </a:rPr>
              <a:t>- </a:t>
            </a:r>
            <a:r>
              <a:rPr lang="en-US" sz="5100" dirty="0">
                <a:effectLst>
                  <a:outerShdw blurRad="38100" dist="38100" dir="2700000" algn="tl">
                    <a:srgbClr val="000000">
                      <a:alpha val="43137"/>
                    </a:srgbClr>
                  </a:outerShdw>
                </a:effectLst>
                <a:latin typeface="Arial Rounded MT Bold" panose="020F0704030504030204" pitchFamily="34" charset="0"/>
              </a:rPr>
              <a:t>on</a:t>
            </a:r>
            <a:endParaRPr lang="en-US" sz="5100"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600"/>
              </a:spcBef>
            </a:pPr>
            <a:r>
              <a:rPr lang="en-US" sz="5800" b="1" dirty="0">
                <a:solidFill>
                  <a:srgbClr val="FF0000"/>
                </a:solidFill>
                <a:effectLst>
                  <a:outerShdw blurRad="38100" dist="38100" dir="2700000" algn="tl">
                    <a:srgbClr val="000000">
                      <a:alpha val="43137"/>
                    </a:srgbClr>
                  </a:outerShdw>
                </a:effectLst>
                <a:latin typeface="Arial Rounded MT Bold" panose="020F0704030504030204" pitchFamily="34" charset="0"/>
              </a:rPr>
              <a:t>C</a:t>
            </a:r>
            <a:r>
              <a:rPr lang="en-US" sz="5100" b="1" dirty="0">
                <a:effectLst>
                  <a:outerShdw blurRad="38100" dist="38100" dir="2700000" algn="tl">
                    <a:srgbClr val="000000">
                      <a:alpha val="43137"/>
                    </a:srgbClr>
                  </a:outerShdw>
                </a:effectLst>
                <a:latin typeface="Arial Rounded MT Bold" panose="020F0704030504030204" pitchFamily="34" charset="0"/>
              </a:rPr>
              <a:t>- Christ </a:t>
            </a:r>
            <a:r>
              <a:rPr lang="en-US" sz="5100" dirty="0">
                <a:effectLst>
                  <a:outerShdw blurRad="38100" dist="38100" dir="2700000" algn="tl">
                    <a:srgbClr val="000000">
                      <a:alpha val="43137"/>
                    </a:srgbClr>
                  </a:outerShdw>
                </a:effectLst>
                <a:latin typeface="Arial Rounded MT Bold" panose="020F0704030504030204" pitchFamily="34" charset="0"/>
              </a:rPr>
              <a:t>with</a:t>
            </a:r>
            <a:endParaRPr lang="en-US" sz="5100"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600"/>
              </a:spcBef>
            </a:pPr>
            <a:r>
              <a:rPr lang="en-US" sz="5800" b="1" dirty="0">
                <a:solidFill>
                  <a:srgbClr val="FF0000"/>
                </a:solidFill>
                <a:effectLst>
                  <a:outerShdw blurRad="38100" dist="38100" dir="2700000" algn="tl">
                    <a:srgbClr val="000000">
                      <a:alpha val="43137"/>
                    </a:srgbClr>
                  </a:outerShdw>
                </a:effectLst>
                <a:latin typeface="Arial Rounded MT Bold" panose="020F0704030504030204" pitchFamily="34" charset="0"/>
              </a:rPr>
              <a:t>U</a:t>
            </a:r>
            <a:r>
              <a:rPr lang="en-US" sz="5100" b="1" dirty="0">
                <a:effectLst>
                  <a:outerShdw blurRad="38100" dist="38100" dir="2700000" algn="tl">
                    <a:srgbClr val="000000">
                      <a:alpha val="43137"/>
                    </a:srgbClr>
                  </a:outerShdw>
                </a:effectLst>
                <a:latin typeface="Arial Rounded MT Bold" panose="020F0704030504030204" pitchFamily="34" charset="0"/>
              </a:rPr>
              <a:t>- </a:t>
            </a:r>
            <a:r>
              <a:rPr lang="en-US" sz="5100" dirty="0">
                <a:effectLst>
                  <a:outerShdw blurRad="38100" dist="38100" dir="2700000" algn="tl">
                    <a:srgbClr val="000000">
                      <a:alpha val="43137"/>
                    </a:srgbClr>
                  </a:outerShdw>
                </a:effectLst>
                <a:latin typeface="Arial Rounded MT Bold" panose="020F0704030504030204" pitchFamily="34" charset="0"/>
              </a:rPr>
              <a:t>unwavering trust in all</a:t>
            </a:r>
            <a:endParaRPr lang="en-US" sz="5100" dirty="0">
              <a:effectLst>
                <a:outerShdw blurRad="38100" dist="38100" dir="2700000" algn="tl">
                  <a:srgbClr val="000000">
                    <a:alpha val="43137"/>
                  </a:srgbClr>
                </a:outerShdw>
              </a:effectLst>
              <a:latin typeface="Arial Rounded MT Bold" panose="020F0704030504030204" pitchFamily="34" charset="0"/>
            </a:endParaRPr>
          </a:p>
          <a:p>
            <a:pPr>
              <a:lnSpc>
                <a:spcPct val="120000"/>
              </a:lnSpc>
              <a:spcBef>
                <a:spcPts val="600"/>
              </a:spcBef>
            </a:pPr>
            <a:r>
              <a:rPr lang="en-US" sz="5800" b="1" dirty="0">
                <a:solidFill>
                  <a:srgbClr val="FF0000"/>
                </a:solidFill>
                <a:effectLst>
                  <a:outerShdw blurRad="38100" dist="38100" dir="2700000" algn="tl">
                    <a:srgbClr val="000000">
                      <a:alpha val="43137"/>
                    </a:srgbClr>
                  </a:outerShdw>
                </a:effectLst>
                <a:latin typeface="Arial Rounded MT Bold" panose="020F0704030504030204" pitchFamily="34" charset="0"/>
              </a:rPr>
              <a:t>S</a:t>
            </a:r>
            <a:r>
              <a:rPr lang="en-US" sz="5100" b="1" dirty="0">
                <a:effectLst>
                  <a:outerShdw blurRad="38100" dist="38100" dir="2700000" algn="tl">
                    <a:srgbClr val="000000">
                      <a:alpha val="43137"/>
                    </a:srgbClr>
                  </a:outerShdw>
                </a:effectLst>
                <a:latin typeface="Arial Rounded MT Bold" panose="020F0704030504030204" pitchFamily="34" charset="0"/>
              </a:rPr>
              <a:t>- </a:t>
            </a:r>
            <a:r>
              <a:rPr lang="en-US" sz="5100" dirty="0">
                <a:effectLst>
                  <a:outerShdw blurRad="38100" dist="38100" dir="2700000" algn="tl">
                    <a:srgbClr val="000000">
                      <a:alpha val="43137"/>
                    </a:srgbClr>
                  </a:outerShdw>
                </a:effectLst>
                <a:latin typeface="Arial Rounded MT Bold" panose="020F0704030504030204" pitchFamily="34" charset="0"/>
              </a:rPr>
              <a:t>situations </a:t>
            </a:r>
            <a:endParaRPr lang="en-US" sz="51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600"/>
              </a:spcBef>
              <a:buFont typeface="Arial" panose="020B0604020202020204" pitchFamily="34" charset="0"/>
              <a:buNone/>
            </a:pPr>
            <a:r>
              <a:rPr lang="en-US" sz="4100" b="1" dirty="0">
                <a:effectLst>
                  <a:outerShdw blurRad="38100" dist="38100" dir="2700000" algn="tl">
                    <a:srgbClr val="000000">
                      <a:alpha val="43137"/>
                    </a:srgbClr>
                  </a:outerShdw>
                </a:effectLst>
                <a:latin typeface="Arial Rounded MT Bold" panose="020F0704030504030204" pitchFamily="34" charset="0"/>
              </a:rPr>
              <a:t>          </a:t>
            </a:r>
            <a:r>
              <a:rPr lang="en-US" sz="5100" b="1" dirty="0">
                <a:effectLst>
                  <a:outerShdw blurRad="38100" dist="38100" dir="2700000" algn="tl">
                    <a:srgbClr val="000000">
                      <a:alpha val="43137"/>
                    </a:srgbClr>
                  </a:outerShdw>
                </a:effectLst>
                <a:latin typeface="Arial Rounded MT Bold" panose="020F0704030504030204" pitchFamily="34" charset="0"/>
              </a:rPr>
              <a:t>This Will Shift Your Focus…</a:t>
            </a:r>
            <a:endParaRPr lang="en-US" sz="51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0"/>
              </a:spcBef>
              <a:buFont typeface="Arial" panose="020B0604020202020204" pitchFamily="34" charset="0"/>
              <a:buNone/>
            </a:pPr>
            <a:r>
              <a:rPr lang="en-US" sz="5100" b="1" dirty="0">
                <a:effectLst>
                  <a:outerShdw blurRad="38100" dist="38100" dir="2700000" algn="tl">
                    <a:srgbClr val="000000">
                      <a:alpha val="43137"/>
                    </a:srgbClr>
                  </a:outerShdw>
                </a:effectLst>
                <a:latin typeface="Arial Rounded MT Bold" panose="020F0704030504030204" pitchFamily="34" charset="0"/>
              </a:rPr>
              <a:t>                  ..to the Positive</a:t>
            </a:r>
            <a:endParaRPr lang="en-US" sz="5100"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1)">
                                      <p:cBhvr>
                                        <p:cTn id="7" dur="2000"/>
                                        <p:tgtEl>
                                          <p:spTgt spid="2">
                                            <p:bg/>
                                          </p:spTgt>
                                        </p:tgtEl>
                                      </p:cBhvr>
                                    </p:animEffect>
                                  </p:childTnLst>
                                </p:cTn>
                              </p:par>
                              <p:par>
                                <p:cTn id="8" presetID="21" presetClass="entr" presetSubtype="1" fill="hold" grpId="1"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heel(1)">
                                      <p:cBhvr>
                                        <p:cTn id="10" dur="2000"/>
                                        <p:tgtEl>
                                          <p:spTgt spid="2">
                                            <p:txEl>
                                              <p:pRg st="0" end="0"/>
                                            </p:txEl>
                                          </p:spTgt>
                                        </p:tgtEl>
                                      </p:cBhvr>
                                    </p:animEffect>
                                  </p:childTnLst>
                                </p:cTn>
                              </p:par>
                            </p:childTnLst>
                          </p:cTn>
                        </p:par>
                        <p:par>
                          <p:cTn id="11" fill="hold">
                            <p:stCondLst>
                              <p:cond delay="2000"/>
                            </p:stCondLst>
                            <p:childTnLst>
                              <p:par>
                                <p:cTn id="12" presetID="21" presetClass="entr" presetSubtype="1" fill="hold" grpId="1"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heel(1)">
                                      <p:cBhvr>
                                        <p:cTn id="14" dur="2000"/>
                                        <p:tgtEl>
                                          <p:spTgt spid="2">
                                            <p:txEl>
                                              <p:pRg st="1" end="1"/>
                                            </p:txEl>
                                          </p:spTgt>
                                        </p:tgtEl>
                                      </p:cBhvr>
                                    </p:animEffect>
                                  </p:childTnLst>
                                </p:cTn>
                              </p:par>
                            </p:childTnLst>
                          </p:cTn>
                        </p:par>
                        <p:par>
                          <p:cTn id="15" fill="hold">
                            <p:stCondLst>
                              <p:cond delay="4000"/>
                            </p:stCondLst>
                            <p:childTnLst>
                              <p:par>
                                <p:cTn id="16" presetID="21" presetClass="entr" presetSubtype="1" fill="hold" grpId="1"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heel(1)">
                                      <p:cBhvr>
                                        <p:cTn id="18" dur="20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1"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heel(1)">
                                      <p:cBhvr>
                                        <p:cTn id="23" dur="2000"/>
                                        <p:tgtEl>
                                          <p:spTgt spid="2">
                                            <p:txEl>
                                              <p:pRg st="3" end="3"/>
                                            </p:txEl>
                                          </p:spTgt>
                                        </p:tgtEl>
                                      </p:cBhvr>
                                    </p:animEffect>
                                  </p:childTnLst>
                                </p:cTn>
                              </p:par>
                            </p:childTnLst>
                          </p:cTn>
                        </p:par>
                        <p:par>
                          <p:cTn id="24" fill="hold">
                            <p:stCondLst>
                              <p:cond delay="2000"/>
                            </p:stCondLst>
                            <p:childTnLst>
                              <p:par>
                                <p:cTn id="25" presetID="21" presetClass="entr" presetSubtype="1" fill="hold" grpId="1"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1)">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1"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1)">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1"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heel(1)">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1"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heel(1)">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1"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heel(1)">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1"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heel(1)">
                                      <p:cBhvr>
                                        <p:cTn id="52" dur="20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1"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heel(1)">
                                      <p:cBhvr>
                                        <p:cTn id="57" dur="2000"/>
                                        <p:tgtEl>
                                          <p:spTgt spid="2">
                                            <p:txEl>
                                              <p:pRg st="10" end="10"/>
                                            </p:txEl>
                                          </p:spTgt>
                                        </p:tgtEl>
                                      </p:cBhvr>
                                    </p:animEffect>
                                  </p:childTnLst>
                                </p:cTn>
                              </p:par>
                            </p:childTnLst>
                          </p:cTn>
                        </p:par>
                        <p:par>
                          <p:cTn id="58" fill="hold">
                            <p:stCondLst>
                              <p:cond delay="2000"/>
                            </p:stCondLst>
                            <p:childTnLst>
                              <p:par>
                                <p:cTn id="59" presetID="21" presetClass="entr" presetSubtype="1" fill="hold" grpId="1" nodeType="afterEffect">
                                  <p:stCondLst>
                                    <p:cond delay="0"/>
                                  </p:stCondLst>
                                  <p:childTnLst>
                                    <p:set>
                                      <p:cBhvr>
                                        <p:cTn id="60" dur="1" fill="hold">
                                          <p:stCondLst>
                                            <p:cond delay="0"/>
                                          </p:stCondLst>
                                        </p:cTn>
                                        <p:tgtEl>
                                          <p:spTgt spid="2">
                                            <p:txEl>
                                              <p:pRg st="11" end="11"/>
                                            </p:txEl>
                                          </p:spTgt>
                                        </p:tgtEl>
                                        <p:attrNameLst>
                                          <p:attrName>style.visibility</p:attrName>
                                        </p:attrNameLst>
                                      </p:cBhvr>
                                      <p:to>
                                        <p:strVal val="visible"/>
                                      </p:to>
                                    </p:set>
                                    <p:animEffect transition="in" filter="wheel(1)">
                                      <p:cBhvr>
                                        <p:cTn id="61" dur="20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1919" y="101939"/>
            <a:ext cx="5257800" cy="675860"/>
          </a:xfrm>
        </p:spPr>
        <p:txBody>
          <a:bodyPr>
            <a:normAutofit fontScale="90000"/>
          </a:bodyPr>
          <a:lstStyle/>
          <a:p>
            <a:r>
              <a:rPr lang="en-US" b="1" dirty="0">
                <a:effectLst>
                  <a:outerShdw blurRad="38100" dist="38100" dir="2700000" algn="tl">
                    <a:srgbClr val="000000">
                      <a:alpha val="43137"/>
                    </a:srgbClr>
                  </a:outerShdw>
                </a:effectLst>
                <a:latin typeface="Arial Rounded MT Bold" panose="020F0704030504030204" pitchFamily="34" charset="0"/>
              </a:rPr>
              <a:t>Be a Better Person</a:t>
            </a:r>
            <a:endParaRPr lang="en-US" dirty="0"/>
          </a:p>
        </p:txBody>
      </p:sp>
      <p:sp>
        <p:nvSpPr>
          <p:cNvPr id="3" name="Content Placeholder 2"/>
          <p:cNvSpPr>
            <a:spLocks noGrp="1"/>
          </p:cNvSpPr>
          <p:nvPr>
            <p:ph idx="1"/>
          </p:nvPr>
        </p:nvSpPr>
        <p:spPr>
          <a:xfrm>
            <a:off x="251791" y="2588507"/>
            <a:ext cx="11688418" cy="4167554"/>
          </a:xfrm>
          <a:solidFill>
            <a:schemeClr val="bg1">
              <a:alpha val="38000"/>
            </a:schemeClr>
          </a:solidFill>
        </p:spPr>
        <p:txBody>
          <a:bodyPr/>
          <a:lstStyle/>
          <a:p>
            <a:pPr marL="0" indent="0">
              <a:lnSpc>
                <a:spcPct val="100000"/>
              </a:lnSpc>
              <a:buNone/>
            </a:pPr>
            <a:r>
              <a:rPr lang="en-US" b="1" i="1" dirty="0">
                <a:effectLst>
                  <a:outerShdw blurRad="38100" dist="38100" dir="2700000" algn="tl">
                    <a:srgbClr val="000000">
                      <a:alpha val="43137"/>
                    </a:srgbClr>
                  </a:outerShdw>
                </a:effectLst>
                <a:latin typeface="Arial Rounded MT Bold" panose="020F0704030504030204" pitchFamily="34" charset="0"/>
              </a:rPr>
              <a:t>“Let this mind be in you, which was also in Christ Jesus”</a:t>
            </a:r>
            <a:r>
              <a:rPr lang="en-US" b="1" dirty="0">
                <a:effectLst>
                  <a:outerShdw blurRad="38100" dist="38100" dir="2700000" algn="tl">
                    <a:srgbClr val="000000">
                      <a:alpha val="43137"/>
                    </a:srgbClr>
                  </a:outerShdw>
                </a:effectLst>
                <a:latin typeface="Arial Rounded MT Bold" panose="020F0704030504030204" pitchFamily="34" charset="0"/>
              </a:rPr>
              <a:t> -Phil. 2:5 </a:t>
            </a:r>
            <a:endParaRPr lang="en-US"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Mind= </a:t>
            </a:r>
            <a:r>
              <a:rPr lang="en-US" sz="3200" dirty="0">
                <a:effectLst>
                  <a:outerShdw blurRad="38100" dist="38100" dir="2700000" algn="tl">
                    <a:srgbClr val="000000">
                      <a:alpha val="43137"/>
                    </a:srgbClr>
                  </a:outerShdw>
                </a:effectLst>
                <a:latin typeface="Arial Rounded MT Bold" panose="020F0704030504030204" pitchFamily="34" charset="0"/>
              </a:rPr>
              <a:t>Attitude</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Be= </a:t>
            </a:r>
            <a:r>
              <a:rPr lang="en-US" sz="3200" dirty="0">
                <a:effectLst>
                  <a:outerShdw blurRad="38100" dist="38100" dir="2700000" algn="tl">
                    <a:srgbClr val="000000">
                      <a:alpha val="43137"/>
                    </a:srgbClr>
                  </a:outerShdw>
                </a:effectLst>
                <a:latin typeface="Arial Rounded MT Bold" panose="020F0704030504030204" pitchFamily="34" charset="0"/>
              </a:rPr>
              <a:t>Constant</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lvl="1">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You= </a:t>
            </a:r>
            <a:r>
              <a:rPr lang="en-US" sz="3200" dirty="0">
                <a:effectLst>
                  <a:outerShdw blurRad="38100" dist="38100" dir="2700000" algn="tl">
                    <a:srgbClr val="000000">
                      <a:alpha val="43137"/>
                    </a:srgbClr>
                  </a:outerShdw>
                </a:effectLst>
                <a:latin typeface="Arial Rounded MT Bold" panose="020F0704030504030204" pitchFamily="34" charset="0"/>
              </a:rPr>
              <a:t>Personal</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180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Jesus Attitude Toward Others Was He Was A Servant…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…His Attitude Toward Self Was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sz="3200" b="1" dirty="0">
                <a:effectLst>
                  <a:outerShdw blurRad="38100" dist="38100" dir="2700000" algn="tl">
                    <a:srgbClr val="000000">
                      <a:alpha val="43137"/>
                    </a:srgbClr>
                  </a:outerShdw>
                </a:effectLst>
                <a:latin typeface="Arial Rounded MT Bold" panose="020F0704030504030204" pitchFamily="34" charset="0"/>
              </a:rPr>
              <a:t>              …He Had No Problem With That          </a:t>
            </a:r>
            <a:r>
              <a:rPr lang="en-US" b="1" dirty="0">
                <a:effectLst>
                  <a:outerShdw blurRad="38100" dist="38100" dir="2700000" algn="tl">
                    <a:srgbClr val="000000">
                      <a:alpha val="43137"/>
                    </a:srgbClr>
                  </a:outerShdw>
                </a:effectLst>
                <a:latin typeface="Arial Rounded MT Bold" panose="020F0704030504030204" pitchFamily="34" charset="0"/>
              </a:rPr>
              <a:t>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 calcmode="lin" valueType="num">
                                      <p:cBhvr>
                                        <p:cTn id="9" dur="2000" fill="hold"/>
                                        <p:tgtEl>
                                          <p:spTgt spid="3">
                                            <p:bg/>
                                          </p:spTgt>
                                        </p:tgtEl>
                                        <p:attrNameLst>
                                          <p:attrName>style.rotation</p:attrName>
                                        </p:attrNameLst>
                                      </p:cBhvr>
                                      <p:tavLst>
                                        <p:tav tm="0">
                                          <p:val>
                                            <p:fltVal val="90"/>
                                          </p:val>
                                        </p:tav>
                                        <p:tav tm="100000">
                                          <p:val>
                                            <p:fltVal val="0"/>
                                          </p:val>
                                        </p:tav>
                                      </p:tavLst>
                                    </p:anim>
                                    <p:animEffect transition="in" filter="fade">
                                      <p:cBhvr>
                                        <p:cTn id="10" dur="2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p:cTn id="20"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2" dur="2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3" dur="2000"/>
                                        <p:tgtEl>
                                          <p:spTgt spid="3">
                                            <p:txEl>
                                              <p:pRg st="1" end="1"/>
                                            </p:txEl>
                                          </p:spTgt>
                                        </p:tgtEl>
                                      </p:cBhvr>
                                    </p:animEffect>
                                  </p:childTnLst>
                                </p:cTn>
                              </p:par>
                            </p:childTnLst>
                          </p:cTn>
                        </p:par>
                        <p:par>
                          <p:cTn id="24" fill="hold">
                            <p:stCondLst>
                              <p:cond delay="4000"/>
                            </p:stCondLst>
                            <p:childTnLst>
                              <p:par>
                                <p:cTn id="25" presetID="31" presetClass="entr" presetSubtype="0"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8"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9" dur="2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0" dur="2000"/>
                                        <p:tgtEl>
                                          <p:spTgt spid="3">
                                            <p:txEl>
                                              <p:pRg st="2" end="2"/>
                                            </p:txEl>
                                          </p:spTgt>
                                        </p:tgtEl>
                                      </p:cBhvr>
                                    </p:animEffect>
                                  </p:childTnLst>
                                </p:cTn>
                              </p:par>
                            </p:childTnLst>
                          </p:cTn>
                        </p:par>
                        <p:par>
                          <p:cTn id="31" fill="hold">
                            <p:stCondLst>
                              <p:cond delay="6000"/>
                            </p:stCondLst>
                            <p:childTnLst>
                              <p:par>
                                <p:cTn id="32" presetID="31"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p:cTn id="34" dur="2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5" dur="2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6" dur="2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7" dur="2000"/>
                                        <p:tgtEl>
                                          <p:spTgt spid="3">
                                            <p:txEl>
                                              <p:pRg st="3" end="3"/>
                                            </p:txEl>
                                          </p:spTgt>
                                        </p:tgtEl>
                                      </p:cBhvr>
                                    </p:animEffect>
                                  </p:childTnLst>
                                </p:cTn>
                              </p:par>
                            </p:childTnLst>
                          </p:cTn>
                        </p:par>
                        <p:par>
                          <p:cTn id="38" fill="hold">
                            <p:stCondLst>
                              <p:cond delay="8000"/>
                            </p:stCondLst>
                            <p:childTnLst>
                              <p:par>
                                <p:cTn id="39" presetID="31" presetClass="entr" presetSubtype="0" fill="hold" grpId="0"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2" dur="2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3" dur="2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4" dur="2000"/>
                                        <p:tgtEl>
                                          <p:spTgt spid="3">
                                            <p:txEl>
                                              <p:pRg st="4" end="4"/>
                                            </p:txEl>
                                          </p:spTgt>
                                        </p:tgtEl>
                                      </p:cBhvr>
                                    </p:animEffect>
                                  </p:childTnLst>
                                </p:cTn>
                              </p:par>
                            </p:childTnLst>
                          </p:cTn>
                        </p:par>
                        <p:par>
                          <p:cTn id="45" fill="hold">
                            <p:stCondLst>
                              <p:cond delay="10000"/>
                            </p:stCondLst>
                            <p:childTnLst>
                              <p:par>
                                <p:cTn id="46" presetID="31" presetClass="entr" presetSubtype="0"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2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2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1" dur="2000"/>
                                        <p:tgtEl>
                                          <p:spTgt spid="3">
                                            <p:txEl>
                                              <p:pRg st="5" end="5"/>
                                            </p:txEl>
                                          </p:spTgt>
                                        </p:tgtEl>
                                      </p:cBhvr>
                                    </p:animEffect>
                                  </p:childTnLst>
                                </p:cTn>
                              </p:par>
                            </p:childTnLst>
                          </p:cTn>
                        </p:par>
                        <p:par>
                          <p:cTn id="52" fill="hold">
                            <p:stCondLst>
                              <p:cond delay="12000"/>
                            </p:stCondLst>
                            <p:childTnLst>
                              <p:par>
                                <p:cTn id="53" presetID="31" presetClass="entr" presetSubtype="0" fill="hold" grpId="0" nodeType="after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 calcmode="lin" valueType="num">
                                      <p:cBhvr>
                                        <p:cTn id="55"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6" dur="2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7" dur="2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8"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1347" y="3056549"/>
            <a:ext cx="9762979" cy="3027729"/>
          </a:xfrm>
          <a:solidFill>
            <a:schemeClr val="bg1">
              <a:alpha val="88000"/>
            </a:schemeClr>
          </a:solidFill>
        </p:spPr>
        <p:txBody>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Quit Looking Out to Find Someone/ Something</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…to Blame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But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Look In and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…Take Responsibility   </a:t>
            </a:r>
            <a:endParaRPr lang="en-US" b="1"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6315" y="288925"/>
            <a:ext cx="11887200" cy="1325563"/>
          </a:xfrm>
        </p:spPr>
        <p:txBody>
          <a:bodyPr>
            <a:normAutofit fontScale="90000"/>
          </a:bodyPr>
          <a:lstStyle/>
          <a:p>
            <a:r>
              <a:rPr lang="en-US" sz="5400" b="1" dirty="0">
                <a:effectLst>
                  <a:outerShdw blurRad="38100" dist="38100" dir="2700000" algn="tl">
                    <a:srgbClr val="000000">
                      <a:alpha val="43137"/>
                    </a:srgbClr>
                  </a:outerShdw>
                </a:effectLst>
                <a:latin typeface="Baguet Script" panose="00000500000000000000" pitchFamily="2" charset="0"/>
              </a:rPr>
              <a:t>From the Lost Book of the Bible – “Yeah But”</a:t>
            </a:r>
            <a:endParaRPr lang="en-US" sz="5400" b="1" dirty="0">
              <a:effectLst>
                <a:outerShdw blurRad="38100" dist="38100" dir="2700000" algn="tl">
                  <a:srgbClr val="000000">
                    <a:alpha val="43137"/>
                  </a:srgbClr>
                </a:outerShdw>
              </a:effectLst>
              <a:latin typeface="Baguet Script" panose="00000500000000000000" pitchFamily="2" charset="0"/>
            </a:endParaRPr>
          </a:p>
        </p:txBody>
      </p:sp>
      <p:sp>
        <p:nvSpPr>
          <p:cNvPr id="3" name="Content Placeholder 2"/>
          <p:cNvSpPr>
            <a:spLocks noGrp="1"/>
          </p:cNvSpPr>
          <p:nvPr>
            <p:ph idx="1"/>
          </p:nvPr>
        </p:nvSpPr>
        <p:spPr>
          <a:xfrm>
            <a:off x="3505200" y="1825624"/>
            <a:ext cx="7848600" cy="4869089"/>
          </a:xfrm>
          <a:solidFill>
            <a:schemeClr val="bg1">
              <a:alpha val="80000"/>
            </a:schemeClr>
          </a:solidFill>
        </p:spPr>
        <p:txBody>
          <a:bodyPr/>
          <a:lstStyle/>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The Prophet “Yeah But” says: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r>
              <a:rPr lang="en-US" sz="3200" b="1" dirty="0">
                <a:effectLst>
                  <a:outerShdw blurRad="38100" dist="38100" dir="2700000" algn="tl">
                    <a:srgbClr val="000000">
                      <a:alpha val="43137"/>
                    </a:srgbClr>
                  </a:outerShdw>
                </a:effectLst>
                <a:latin typeface="Arial Rounded MT Bold" panose="020F0704030504030204" pitchFamily="34" charset="0"/>
              </a:rPr>
              <a:t>Anything Before BUT…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Doesn’t Really Matter</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Here is a New Challenge…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Take the Sentence….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“I Meant to BUT…”</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buNone/>
            </a:pPr>
            <a:r>
              <a:rPr lang="en-US" sz="3200" b="1" dirty="0">
                <a:effectLst>
                  <a:outerShdw blurRad="38100" dist="38100" dir="2700000" algn="tl">
                    <a:srgbClr val="000000">
                      <a:alpha val="43137"/>
                    </a:srgbClr>
                  </a:outerShdw>
                </a:effectLst>
                <a:latin typeface="Arial Rounded MT Bold" panose="020F0704030504030204" pitchFamily="34" charset="0"/>
              </a:rPr>
              <a:t>           …Out of Your Vocabulary</a:t>
            </a:r>
            <a:endParaRPr lang="en-US" sz="3200" b="1"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250">
        <p:split/>
      </p:transition>
    </mc:Choice>
    <mc:Fallback>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2000" fill="hold"/>
                                        <p:tgtEl>
                                          <p:spTgt spid="3">
                                            <p:bg/>
                                          </p:spTgt>
                                        </p:tgtEl>
                                        <p:attrNameLst>
                                          <p:attrName>ppt_w</p:attrName>
                                        </p:attrNameLst>
                                      </p:cBhvr>
                                      <p:tavLst>
                                        <p:tav tm="0">
                                          <p:val>
                                            <p:fltVal val="0"/>
                                          </p:val>
                                        </p:tav>
                                        <p:tav tm="100000">
                                          <p:val>
                                            <p:strVal val="#ppt_w"/>
                                          </p:val>
                                        </p:tav>
                                      </p:tavLst>
                                    </p:anim>
                                    <p:anim calcmode="lin" valueType="num">
                                      <p:cBhvr>
                                        <p:cTn id="8" dur="2000" fill="hold"/>
                                        <p:tgtEl>
                                          <p:spTgt spid="3">
                                            <p:bg/>
                                          </p:spTgt>
                                        </p:tgtEl>
                                        <p:attrNameLst>
                                          <p:attrName>ppt_h</p:attrName>
                                        </p:attrNameLst>
                                      </p:cBhvr>
                                      <p:tavLst>
                                        <p:tav tm="0">
                                          <p:val>
                                            <p:fltVal val="0"/>
                                          </p:val>
                                        </p:tav>
                                        <p:tav tm="100000">
                                          <p:val>
                                            <p:strVal val="#ppt_h"/>
                                          </p:val>
                                        </p:tav>
                                      </p:tavLst>
                                    </p:anim>
                                    <p:animEffect transition="in" filter="fade">
                                      <p:cBhvr>
                                        <p:cTn id="9" dur="2000"/>
                                        <p:tgtEl>
                                          <p:spTgt spid="3">
                                            <p:bg/>
                                          </p:spTgt>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2000"/>
                                        <p:tgtEl>
                                          <p:spTgt spid="3">
                                            <p:txEl>
                                              <p:pRg st="0" end="0"/>
                                            </p:txEl>
                                          </p:spTgt>
                                        </p:tgtEl>
                                      </p:cBhvr>
                                    </p:animEffect>
                                  </p:childTnLst>
                                </p:cTn>
                              </p:par>
                            </p:childTnLst>
                          </p:cTn>
                        </p:par>
                        <p:par>
                          <p:cTn id="15" fill="hold">
                            <p:stCondLst>
                              <p:cond delay="2000"/>
                            </p:stCondLst>
                            <p:childTnLst>
                              <p:par>
                                <p:cTn id="16" presetID="53" presetClass="entr" presetSubtype="16" fill="hold" grpId="1"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2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2000"/>
                                        <p:tgtEl>
                                          <p:spTgt spid="3">
                                            <p:txEl>
                                              <p:pRg st="1" end="1"/>
                                            </p:txEl>
                                          </p:spTgt>
                                        </p:tgtEl>
                                      </p:cBhvr>
                                    </p:animEffect>
                                  </p:childTnLst>
                                </p:cTn>
                              </p:par>
                            </p:childTnLst>
                          </p:cTn>
                        </p:par>
                        <p:par>
                          <p:cTn id="21" fill="hold">
                            <p:stCondLst>
                              <p:cond delay="4000"/>
                            </p:stCondLst>
                            <p:childTnLst>
                              <p:par>
                                <p:cTn id="22" presetID="53" presetClass="entr" presetSubtype="16" fill="hold" grpId="1"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2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2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2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2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2000"/>
                                        <p:tgtEl>
                                          <p:spTgt spid="3">
                                            <p:txEl>
                                              <p:pRg st="4" end="4"/>
                                            </p:txEl>
                                          </p:spTgt>
                                        </p:tgtEl>
                                      </p:cBhvr>
                                    </p:animEffect>
                                  </p:childTnLst>
                                </p:cTn>
                              </p:par>
                            </p:childTnLst>
                          </p:cTn>
                        </p:par>
                        <p:par>
                          <p:cTn id="34" fill="hold">
                            <p:stCondLst>
                              <p:cond delay="2000"/>
                            </p:stCondLst>
                            <p:childTnLst>
                              <p:par>
                                <p:cTn id="35" presetID="53" presetClass="entr" presetSubtype="16" fill="hold" grpId="1"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2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2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2000"/>
                                        <p:tgtEl>
                                          <p:spTgt spid="3">
                                            <p:txEl>
                                              <p:pRg st="5" end="5"/>
                                            </p:txEl>
                                          </p:spTgt>
                                        </p:tgtEl>
                                      </p:cBhvr>
                                    </p:animEffect>
                                  </p:childTnLst>
                                </p:cTn>
                              </p:par>
                            </p:childTnLst>
                          </p:cTn>
                        </p:par>
                        <p:par>
                          <p:cTn id="40" fill="hold">
                            <p:stCondLst>
                              <p:cond delay="4000"/>
                            </p:stCondLst>
                            <p:childTnLst>
                              <p:par>
                                <p:cTn id="41" presetID="53" presetClass="entr" presetSubtype="16" fill="hold" grpId="1"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2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2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2000"/>
                                        <p:tgtEl>
                                          <p:spTgt spid="3">
                                            <p:txEl>
                                              <p:pRg st="6" end="6"/>
                                            </p:txEl>
                                          </p:spTgt>
                                        </p:tgtEl>
                                      </p:cBhvr>
                                    </p:animEffect>
                                  </p:childTnLst>
                                </p:cTn>
                              </p:par>
                            </p:childTnLst>
                          </p:cTn>
                        </p:par>
                        <p:par>
                          <p:cTn id="46" fill="hold">
                            <p:stCondLst>
                              <p:cond delay="6000"/>
                            </p:stCondLst>
                            <p:childTnLst>
                              <p:par>
                                <p:cTn id="47" presetID="53" presetClass="entr" presetSubtype="16" fill="hold" grpId="1"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2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2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30500"/>
            <a:ext cx="12192000" cy="5338995"/>
          </a:xfrm>
          <a:solidFill>
            <a:schemeClr val="bg1">
              <a:alpha val="85000"/>
            </a:schemeClr>
          </a:solidFill>
        </p:spPr>
        <p:txBody>
          <a:bodyPr>
            <a:normAutofit/>
          </a:bodyPr>
          <a:lstStyle/>
          <a:p>
            <a:pPr>
              <a:lnSpc>
                <a:spcPct val="100000"/>
              </a:lnSpc>
            </a:pPr>
            <a:r>
              <a:rPr lang="en-US" sz="3200" b="1" dirty="0">
                <a:effectLst>
                  <a:outerShdw blurRad="38100" dist="38100" dir="2700000" algn="tl">
                    <a:srgbClr val="000000">
                      <a:alpha val="43137"/>
                    </a:srgbClr>
                  </a:outerShdw>
                </a:effectLst>
                <a:latin typeface="Arial Rounded MT Bold" panose="020F0704030504030204" pitchFamily="34" charset="0"/>
              </a:rPr>
              <a:t>Think Better Thoughts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r>
              <a:rPr lang="en-US" baseline="30000" dirty="0">
                <a:effectLst>
                  <a:outerShdw blurRad="38100" dist="38100" dir="2700000" algn="tl">
                    <a:srgbClr val="000000">
                      <a:alpha val="43137"/>
                    </a:srgbClr>
                  </a:outerShdw>
                </a:effectLst>
              </a:rPr>
              <a:t>8-9 </a:t>
            </a:r>
            <a:r>
              <a:rPr lang="en-US" dirty="0">
                <a:effectLst>
                  <a:outerShdw blurRad="38100" dist="38100" dir="2700000" algn="tl">
                    <a:srgbClr val="000000">
                      <a:alpha val="43137"/>
                    </a:srgbClr>
                  </a:outerShdw>
                </a:effectLst>
              </a:rPr>
              <a:t>Summing it all up, friends, I’d say you’ll do best by filling your minds and meditating on things true, noble, reputable, authentic, compelling, gracious—the best, not the worst; the beautiful, not the ugly; things to praise, not things to curse. Put into practice what you learned from me, what you heard and saw and realized. Do that, and God, who makes everything work together, will work you into his most excellent harmonies. </a:t>
            </a:r>
            <a:r>
              <a:rPr lang="en-US" b="1" dirty="0">
                <a:effectLst>
                  <a:outerShdw blurRad="38100" dist="38100" dir="2700000" algn="tl">
                    <a:srgbClr val="000000">
                      <a:alpha val="43137"/>
                    </a:srgbClr>
                  </a:outerShdw>
                </a:effectLst>
              </a:rPr>
              <a:t>Philippians 4:8-9 (MSG)</a:t>
            </a:r>
            <a:endParaRPr lang="en-US" b="1" dirty="0">
              <a:effectLst>
                <a:outerShdw blurRad="38100" dist="38100" dir="2700000" algn="tl">
                  <a:srgbClr val="000000">
                    <a:alpha val="43137"/>
                  </a:srgbClr>
                </a:outerShdw>
              </a:effectLst>
            </a:endParaRPr>
          </a:p>
          <a:p>
            <a:pPr>
              <a:lnSpc>
                <a:spcPct val="110000"/>
              </a:lnSpc>
            </a:pPr>
            <a:r>
              <a:rPr lang="en-US" sz="3200" b="1" dirty="0">
                <a:effectLst>
                  <a:outerShdw blurRad="38100" dist="38100" dir="2700000" algn="tl">
                    <a:srgbClr val="000000">
                      <a:alpha val="43137"/>
                    </a:srgbClr>
                  </a:outerShdw>
                </a:effectLst>
                <a:latin typeface="Arial Rounded MT Bold" panose="020F0704030504030204" pitchFamily="34" charset="0"/>
              </a:rPr>
              <a:t>Hear Better Sounds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b="1" dirty="0">
                <a:effectLst>
                  <a:outerShdw blurRad="38100" dist="38100" dir="2700000" algn="tl">
                    <a:srgbClr val="000000">
                      <a:alpha val="43137"/>
                    </a:srgbClr>
                  </a:outerShdw>
                </a:effectLst>
                <a:latin typeface="Arial Rounded MT Bold" panose="020F0704030504030204" pitchFamily="34" charset="0"/>
              </a:rPr>
              <a:t>Romans 10:17-21 (NLT)</a:t>
            </a:r>
            <a:endParaRPr lang="en-US"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baseline="30000" dirty="0">
                <a:effectLst>
                  <a:outerShdw blurRad="38100" dist="38100" dir="2700000" algn="tl">
                    <a:srgbClr val="000000">
                      <a:alpha val="43137"/>
                    </a:srgbClr>
                  </a:outerShdw>
                </a:effectLst>
                <a:latin typeface="Arial Rounded MT Bold" panose="020F0704030504030204" pitchFamily="34" charset="0"/>
              </a:rPr>
              <a:t>17 </a:t>
            </a:r>
            <a:r>
              <a:rPr lang="en-US" dirty="0">
                <a:effectLst>
                  <a:outerShdw blurRad="38100" dist="38100" dir="2700000" algn="tl">
                    <a:srgbClr val="000000">
                      <a:alpha val="43137"/>
                    </a:srgbClr>
                  </a:outerShdw>
                </a:effectLst>
                <a:latin typeface="Arial Rounded MT Bold" panose="020F0704030504030204" pitchFamily="34" charset="0"/>
              </a:rPr>
              <a:t>So faith comes from hearing, that is, hearing the Good News </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10000"/>
              </a:lnSpc>
              <a:spcBef>
                <a:spcPts val="0"/>
              </a:spcBef>
              <a:buNone/>
            </a:pPr>
            <a:r>
              <a:rPr lang="en-US" dirty="0">
                <a:effectLst>
                  <a:outerShdw blurRad="38100" dist="38100" dir="2700000" algn="tl">
                    <a:srgbClr val="000000">
                      <a:alpha val="43137"/>
                    </a:srgbClr>
                  </a:outerShdw>
                </a:effectLst>
                <a:latin typeface="Arial Rounded MT Bold" panose="020F0704030504030204" pitchFamily="34" charset="0"/>
              </a:rPr>
              <a:t>    about Christ</a:t>
            </a:r>
            <a:endParaRPr lang="en-US"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buNone/>
            </a:pPr>
            <a:endParaRPr lang="en-US" b="1" dirty="0">
              <a:effectLst>
                <a:outerShdw blurRad="38100" dist="38100" dir="2700000" algn="tl">
                  <a:srgbClr val="000000">
                    <a:alpha val="43137"/>
                  </a:srgbClr>
                </a:outerShdw>
              </a:effectLst>
            </a:endParaRPr>
          </a:p>
          <a:p>
            <a:pPr marL="0" indent="0">
              <a:lnSpc>
                <a:spcPct val="100000"/>
              </a:lnSpc>
              <a:buNone/>
            </a:pPr>
            <a:endParaRPr lang="en-US" dirty="0">
              <a:effectLst>
                <a:outerShdw blurRad="38100" dist="38100" dir="2700000" algn="tl">
                  <a:srgbClr val="000000">
                    <a:alpha val="43137"/>
                  </a:srgbClr>
                </a:outerShdw>
              </a:effectLst>
              <a:latin typeface="Arial Rounded MT Bold" panose="020F0704030504030204" pitchFamily="34" charset="0"/>
            </a:endParaRPr>
          </a:p>
          <a:p>
            <a:pPr lvl="0"/>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500">
        <p:split dir="in"/>
      </p:transition>
    </mc:Choice>
    <mc:Fallback>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par>
                          <p:cTn id="24" fill="hold">
                            <p:stCondLst>
                              <p:cond delay="4000"/>
                            </p:stCondLst>
                            <p:childTnLst>
                              <p:par>
                                <p:cTn id="25" presetID="6" presetClass="entr" presetSubtype="16"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062" y="1471477"/>
            <a:ext cx="11832770" cy="5049078"/>
          </a:xfrm>
          <a:solidFill>
            <a:schemeClr val="bg1">
              <a:alpha val="85000"/>
            </a:schemeClr>
          </a:solidFill>
        </p:spPr>
        <p:txBody>
          <a:bodyPr>
            <a:normAutofit/>
          </a:bodyPr>
          <a:lstStyle/>
          <a:p>
            <a:pPr marL="0" indent="0" algn="ctr">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See Better Sights </a:t>
            </a:r>
            <a:endParaRPr lang="en-US" sz="3200"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00000"/>
              </a:lnSpc>
              <a:spcBef>
                <a:spcPts val="0"/>
              </a:spcBef>
              <a:spcAft>
                <a:spcPts val="600"/>
              </a:spcAft>
              <a:buNone/>
            </a:pPr>
            <a:r>
              <a:rPr lang="en-US" i="1" dirty="0">
                <a:effectLst>
                  <a:outerShdw blurRad="38100" dist="38100" dir="2700000" algn="tl">
                    <a:srgbClr val="000000">
                      <a:alpha val="43137"/>
                    </a:srgbClr>
                  </a:outerShdw>
                </a:effectLst>
                <a:latin typeface="Arial Rounded MT Bold" panose="020F0704030504030204" pitchFamily="34" charset="0"/>
              </a:rPr>
              <a:t>“Looking unto Jesus the author and finisher of our faith” -</a:t>
            </a:r>
            <a:r>
              <a:rPr lang="en-US" b="1" dirty="0">
                <a:effectLst>
                  <a:outerShdw blurRad="38100" dist="38100" dir="2700000" algn="tl">
                    <a:srgbClr val="000000">
                      <a:alpha val="43137"/>
                    </a:srgbClr>
                  </a:outerShdw>
                </a:effectLst>
                <a:latin typeface="Arial Rounded MT Bold" panose="020F0704030504030204" pitchFamily="34" charset="0"/>
              </a:rPr>
              <a:t>Heb. 12:2</a:t>
            </a:r>
            <a:endParaRPr lang="en-US" b="1" dirty="0">
              <a:effectLst>
                <a:outerShdw blurRad="38100" dist="38100" dir="2700000" algn="tl">
                  <a:srgbClr val="000000">
                    <a:alpha val="43137"/>
                  </a:srgbClr>
                </a:outerShdw>
              </a:effectLst>
              <a:latin typeface="Arial Rounded MT Bold" panose="020F0704030504030204" pitchFamily="34" charset="0"/>
            </a:endParaRPr>
          </a:p>
          <a:p>
            <a:pPr lvl="0">
              <a:lnSpc>
                <a:spcPct val="150000"/>
              </a:lnSpc>
              <a:spcBef>
                <a:spcPts val="0"/>
              </a:spcBef>
            </a:pPr>
            <a:r>
              <a:rPr lang="en-US" sz="3200" b="1" dirty="0">
                <a:effectLst>
                  <a:outerShdw blurRad="38100" dist="38100" dir="2700000" algn="tl">
                    <a:srgbClr val="000000">
                      <a:alpha val="43137"/>
                    </a:srgbClr>
                  </a:outerShdw>
                </a:effectLst>
                <a:latin typeface="Arial Rounded MT Bold" panose="020F0704030504030204" pitchFamily="34" charset="0"/>
              </a:rPr>
              <a:t>Many Look for the Bad In People and Circumstances…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…Seeing Only The Faults and Negatives</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1">
              <a:lnSpc>
                <a:spcPct val="15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In Order to Be a Better Person…</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…Its Requires a Better…Positive…Perspective</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lvl="0">
              <a:lnSpc>
                <a:spcPct val="100000"/>
              </a:lnSpc>
              <a:spcBef>
                <a:spcPts val="1200"/>
              </a:spcBef>
            </a:pPr>
            <a:r>
              <a:rPr lang="en-US" sz="3200" b="1" dirty="0">
                <a:effectLst>
                  <a:outerShdw blurRad="38100" dist="38100" dir="2700000" algn="tl">
                    <a:srgbClr val="000000">
                      <a:alpha val="43137"/>
                    </a:srgbClr>
                  </a:outerShdw>
                </a:effectLst>
                <a:latin typeface="Arial Rounded MT Bold" panose="020F0704030504030204" pitchFamily="34" charset="0"/>
              </a:rPr>
              <a:t>Train Yourself to Look for the Good…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lnSpc>
                <a:spcPct val="100000"/>
              </a:lnSpc>
              <a:spcBef>
                <a:spcPts val="0"/>
              </a:spcBef>
              <a:buNone/>
            </a:pPr>
            <a:r>
              <a:rPr lang="en-US" sz="3200" b="1" dirty="0">
                <a:effectLst>
                  <a:outerShdw blurRad="38100" dist="38100" dir="2700000" algn="tl">
                    <a:srgbClr val="000000">
                      <a:alpha val="43137"/>
                    </a:srgbClr>
                  </a:outerShdw>
                </a:effectLst>
                <a:latin typeface="Arial Rounded MT Bold" panose="020F0704030504030204" pitchFamily="34" charset="0"/>
              </a:rPr>
              <a:t>                            …and Look to Jesus in All Situations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lvl="0" indent="0">
              <a:buNone/>
            </a:pPr>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par>
                          <p:cTn id="15" fill="hold">
                            <p:stCondLst>
                              <p:cond delay="4000"/>
                            </p:stCondLst>
                            <p:childTnLst>
                              <p:par>
                                <p:cTn id="16" presetID="6" presetClass="entr" presetSubtype="16"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par>
                          <p:cTn id="23" fill="hold">
                            <p:stCondLst>
                              <p:cond delay="8000"/>
                            </p:stCondLst>
                            <p:childTnLst>
                              <p:par>
                                <p:cTn id="24" presetID="6" presetClass="entr" presetSubtype="16"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circle(in)">
                                      <p:cBhvr>
                                        <p:cTn id="26" dur="2000"/>
                                        <p:tgtEl>
                                          <p:spTgt spid="3">
                                            <p:txEl>
                                              <p:pRg st="4" end="4"/>
                                            </p:txEl>
                                          </p:spTgt>
                                        </p:tgtEl>
                                      </p:cBhvr>
                                    </p:animEffect>
                                  </p:childTnLst>
                                </p:cTn>
                              </p:par>
                            </p:childTnLst>
                          </p:cTn>
                        </p:par>
                        <p:par>
                          <p:cTn id="27" fill="hold">
                            <p:stCondLst>
                              <p:cond delay="10000"/>
                            </p:stCondLst>
                            <p:childTnLst>
                              <p:par>
                                <p:cTn id="28" presetID="6" presetClass="entr" presetSubtype="16"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par>
                          <p:cTn id="31" fill="hold">
                            <p:stCondLst>
                              <p:cond delay="12000"/>
                            </p:stCondLst>
                            <p:childTnLst>
                              <p:par>
                                <p:cTn id="32" presetID="6" presetClass="entr" presetSubtype="16"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circle(in)">
                                      <p:cBhvr>
                                        <p:cTn id="34" dur="2000"/>
                                        <p:tgtEl>
                                          <p:spTgt spid="3">
                                            <p:txEl>
                                              <p:pRg st="6" end="6"/>
                                            </p:txEl>
                                          </p:spTgt>
                                        </p:tgtEl>
                                      </p:cBhvr>
                                    </p:animEffect>
                                  </p:childTnLst>
                                </p:cTn>
                              </p:par>
                            </p:childTnLst>
                          </p:cTn>
                        </p:par>
                        <p:par>
                          <p:cTn id="35" fill="hold">
                            <p:stCondLst>
                              <p:cond delay="14000"/>
                            </p:stCondLst>
                            <p:childTnLst>
                              <p:par>
                                <p:cTn id="36" presetID="6" presetClass="entr" presetSubtype="16"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circle(in)">
                                      <p:cBhvr>
                                        <p:cTn id="38"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10866</Words>
  <Application>WPS Presentation</Application>
  <PresentationFormat>Widescreen</PresentationFormat>
  <Paragraphs>302</Paragraphs>
  <Slides>43</Slides>
  <Notes>1</Notes>
  <HiddenSlides>4</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43</vt:i4>
      </vt:variant>
    </vt:vector>
  </HeadingPairs>
  <TitlesOfParts>
    <vt:vector size="61" baseType="lpstr">
      <vt:lpstr>Arial</vt:lpstr>
      <vt:lpstr>SimSun</vt:lpstr>
      <vt:lpstr>Wingdings</vt:lpstr>
      <vt:lpstr>Arial Rounded MT Bold</vt:lpstr>
      <vt:lpstr>Times New Roman</vt:lpstr>
      <vt:lpstr>Microsoft YaHei</vt:lpstr>
      <vt:lpstr>Helvetica Neue</vt:lpstr>
      <vt:lpstr>Calibri</vt:lpstr>
      <vt:lpstr>Arial Unicode MS</vt:lpstr>
      <vt:lpstr>Calibri Light</vt:lpstr>
      <vt:lpstr>Baguet Script</vt:lpstr>
      <vt:lpstr>Ezra SIL</vt:lpstr>
      <vt:lpstr>Courier New</vt:lpstr>
      <vt:lpstr>Calibri</vt:lpstr>
      <vt:lpstr>Amasis MT Pro Black</vt:lpstr>
      <vt:lpstr>Lapsus Pro (theguybrush.com)</vt:lpstr>
      <vt:lpstr>Symbol</vt:lpstr>
      <vt:lpstr>Office Theme</vt:lpstr>
      <vt:lpstr>PowerPoint 演示文稿</vt:lpstr>
      <vt:lpstr>PowerPoint 演示文稿</vt:lpstr>
      <vt:lpstr>PowerPoint 演示文稿</vt:lpstr>
      <vt:lpstr>Building a New You</vt:lpstr>
      <vt:lpstr>Be a Better Person</vt:lpstr>
      <vt:lpstr>PowerPoint 演示文稿</vt:lpstr>
      <vt:lpstr>From the Lost Book of the Bible – “Yeah But”</vt:lpstr>
      <vt:lpstr>PowerPoint 演示文稿</vt:lpstr>
      <vt:lpstr>PowerPoint 演示文稿</vt:lpstr>
      <vt:lpstr>Becoming a Better You</vt:lpstr>
      <vt:lpstr>Becoming a Better You</vt:lpstr>
      <vt:lpstr>Becoming a Better You</vt:lpstr>
      <vt:lpstr>PowerPoint 演示文稿</vt:lpstr>
      <vt:lpstr>Becoming a Better You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God’s Will is Not a Destination..</vt:lpstr>
      <vt:lpstr>PowerPoint 演示文稿</vt:lpstr>
      <vt:lpstr>PowerPoint 演示文稿</vt:lpstr>
      <vt:lpstr>PowerPoint 演示文稿</vt:lpstr>
      <vt:lpstr>PowerPoint 演示文稿</vt:lpstr>
      <vt:lpstr>PowerPoint 演示文稿</vt:lpstr>
      <vt:lpstr> </vt:lpstr>
      <vt:lpstr>Becoming a Better You</vt:lpstr>
      <vt:lpstr>PowerPoint 演示文稿</vt:lpstr>
      <vt:lpstr>PowerPoint 演示文稿</vt:lpstr>
      <vt:lpstr>PowerPoint 演示文稿</vt:lpstr>
      <vt:lpstr>Becoming a Better You</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Year New You!</dc:title>
  <dc:creator>David Linton</dc:creator>
  <cp:lastModifiedBy>edwar</cp:lastModifiedBy>
  <cp:revision>152</cp:revision>
  <cp:lastPrinted>2018-12-30T14:27:00Z</cp:lastPrinted>
  <dcterms:created xsi:type="dcterms:W3CDTF">2018-12-29T01:58:00Z</dcterms:created>
  <dcterms:modified xsi:type="dcterms:W3CDTF">2023-07-30T18:40:58Z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B25C44B52F6545F9B617E2397ED88486_12</vt:lpwstr>
  </property>
  <property fmtid="{D5CDD505-2E9C-101B-9397-08002B2CF9AE}" pid="3" name="KSOProductBuildVer">
    <vt:lpwstr>1033-12.2.0.13102</vt:lpwstr>
  </property>
</Properties>
</file>