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6"/>
  </p:notesMasterIdLst>
  <p:sldIdLst>
    <p:sldId id="656" r:id="rId4"/>
    <p:sldId id="256" r:id="rId5"/>
    <p:sldId id="276" r:id="rId6"/>
    <p:sldId id="257" r:id="rId7"/>
    <p:sldId id="259" r:id="rId8"/>
    <p:sldId id="270" r:id="rId9"/>
    <p:sldId id="275" r:id="rId10"/>
    <p:sldId id="262" r:id="rId11"/>
    <p:sldId id="263" r:id="rId12"/>
    <p:sldId id="261" r:id="rId13"/>
    <p:sldId id="265" r:id="rId14"/>
    <p:sldId id="266" r:id="rId15"/>
    <p:sldId id="267" r:id="rId16"/>
    <p:sldId id="268" r:id="rId17"/>
    <p:sldId id="269" r:id="rId18"/>
    <p:sldId id="271" r:id="rId19"/>
    <p:sldId id="272" r:id="rId20"/>
    <p:sldId id="681" r:id="rId21"/>
    <p:sldId id="258" r:id="rId22"/>
    <p:sldId id="680" r:id="rId23"/>
    <p:sldId id="274" r:id="rId24"/>
    <p:sldId id="6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9" d="100"/>
          <a:sy n="59" d="100"/>
        </p:scale>
        <p:origin x="40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19F1D-510A-46BC-A405-06A91179BD8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7080D-24A9-4298-BAB1-4CD4C5FB8BB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4B9E30-B12D-4EB0-949C-0A86FF26C34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4B9E30-B12D-4EB0-949C-0A86FF26C34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B9E30-B12D-4EB0-949C-0A86FF26C34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54B9E30-B12D-4EB0-949C-0A86FF26C34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4B9E30-B12D-4EB0-949C-0A86FF26C34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4B9E30-B12D-4EB0-949C-0A86FF26C34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B9E30-B12D-4EB0-949C-0A86FF26C34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54B9E30-B12D-4EB0-949C-0A86FF26C34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5EA5-8488-4276-8836-D0DB60E6B38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B9E30-B12D-4EB0-949C-0A86FF26C34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15EA5-8488-4276-8836-D0DB60E6B3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B9E30-B12D-4EB0-949C-0A86FF26C34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15EA5-8488-4276-8836-D0DB60E6B3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9458" y="169182"/>
            <a:ext cx="10254342" cy="777875"/>
          </a:xfrm>
          <a:solidFill>
            <a:schemeClr val="bg1">
              <a:alpha val="88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Automatic Negative Thought Syndrome</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321128" y="1768476"/>
            <a:ext cx="11549743" cy="4920342"/>
          </a:xfrm>
          <a:solidFill>
            <a:schemeClr val="bg1">
              <a:alpha val="88000"/>
            </a:schemeClr>
          </a:solidFill>
        </p:spPr>
        <p:txBody>
          <a:bodyPr/>
          <a:lstStyle/>
          <a:p>
            <a:pPr marL="0" indent="0" algn="ctr" fontAlgn="base">
              <a:lnSpc>
                <a:spcPct val="100000"/>
              </a:lnSpc>
              <a:buNone/>
            </a:pPr>
            <a:r>
              <a:rPr lang="en-US" sz="3200" b="1" dirty="0" err="1">
                <a:effectLst>
                  <a:outerShdw blurRad="38100" dist="38100" dir="2700000" algn="tl">
                    <a:srgbClr val="000000">
                      <a:alpha val="43137"/>
                    </a:srgbClr>
                  </a:outerShdw>
                </a:effectLst>
                <a:latin typeface="Arial Rounded MT Bold" panose="020F0704030504030204" pitchFamily="34" charset="0"/>
              </a:rPr>
              <a:t>A.N.T.S</a:t>
            </a:r>
            <a:r>
              <a:rPr lang="en-US" sz="3200" b="1" dirty="0">
                <a:effectLst>
                  <a:outerShdw blurRad="38100" dist="38100" dir="2700000" algn="tl">
                    <a:srgbClr val="000000">
                      <a:alpha val="43137"/>
                    </a:srgbClr>
                  </a:outerShdw>
                </a:effectLst>
                <a:latin typeface="Arial Rounded MT Bold" panose="020F0704030504030204" pitchFamily="34" charset="0"/>
              </a:rPr>
              <a:t>.</a:t>
            </a:r>
            <a:r>
              <a:rPr lang="en-US" sz="3200" b="1" i="0" dirty="0">
                <a:effectLst>
                  <a:outerShdw blurRad="38100" dist="38100" dir="2700000" algn="tl">
                    <a:srgbClr val="000000">
                      <a:alpha val="43137"/>
                    </a:srgbClr>
                  </a:outerShdw>
                </a:effectLst>
                <a:latin typeface="Arial Rounded MT Bold" panose="020F0704030504030204" pitchFamily="34" charset="0"/>
              </a:rPr>
              <a:t> are:</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Automatic And Happen Without You Realizing It</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Negative</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Exaggerated</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Convincing</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Not Accurate Reflections Of Reality</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pPr algn="ctr" fontAlgn="base">
              <a:lnSpc>
                <a:spcPct val="100000"/>
              </a:lnSpc>
              <a:buFont typeface="Arial" panose="020B0604020202020204" pitchFamily="34" charset="0"/>
              <a:buChar char="•"/>
            </a:pPr>
            <a:r>
              <a:rPr lang="en-US" sz="3200" b="1" i="0" dirty="0">
                <a:effectLst>
                  <a:outerShdw blurRad="38100" dist="38100" dir="2700000" algn="tl">
                    <a:srgbClr val="000000">
                      <a:alpha val="43137"/>
                    </a:srgbClr>
                  </a:outerShdw>
                </a:effectLst>
                <a:latin typeface="Arial Rounded MT Bold" panose="020F0704030504030204" pitchFamily="34" charset="0"/>
              </a:rPr>
              <a:t>Something Everyone Does, But Happens More In People Suffering From Anxiety, Depression</a:t>
            </a:r>
            <a:endParaRPr lang="en-US" sz="3200" b="1" i="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p:cTn id="53"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4"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5"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6" dur="20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3"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86" y="326571"/>
            <a:ext cx="8763000" cy="777875"/>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You Can Never Get Past Your Past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19743" y="1295400"/>
            <a:ext cx="11908971" cy="5301343"/>
          </a:xfrm>
        </p:spPr>
        <p:txBody>
          <a:bodyPr/>
          <a:lstStyle/>
          <a:p>
            <a:pPr marL="0" indent="0" algn="ctr">
              <a:buNone/>
            </a:pPr>
            <a:r>
              <a:rPr lang="en-US" sz="3600" i="0" dirty="0">
                <a:solidFill>
                  <a:srgbClr val="111111"/>
                </a:solidFill>
                <a:effectLst>
                  <a:outerShdw blurRad="38100" dist="38100" dir="2700000" algn="tl">
                    <a:srgbClr val="000000">
                      <a:alpha val="43137"/>
                    </a:srgbClr>
                  </a:outerShdw>
                </a:effectLst>
                <a:latin typeface="Arial Rounded MT Bold" panose="020F0704030504030204" pitchFamily="34" charset="0"/>
              </a:rPr>
              <a:t>Truth</a:t>
            </a:r>
            <a:endParaRPr lang="en-US" sz="3600" i="0" dirty="0">
              <a:solidFill>
                <a:srgbClr val="11111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600" dirty="0">
                <a:effectLst>
                  <a:outerShdw blurRad="38100" dist="38100" dir="2700000" algn="tl">
                    <a:srgbClr val="000000">
                      <a:alpha val="43137"/>
                    </a:srgbClr>
                  </a:outerShdw>
                </a:effectLst>
                <a:latin typeface="Arial Rounded MT Bold" panose="020F0704030504030204" pitchFamily="34" charset="0"/>
              </a:rPr>
              <a:t>ALL CHARGES ARE DROPPED</a:t>
            </a:r>
            <a:endParaRPr lang="en-US" sz="3600" i="0" dirty="0">
              <a:solidFill>
                <a:srgbClr val="111111"/>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Romans 8:33-34 </a:t>
            </a:r>
            <a:endParaRPr lang="en-US" b="1" i="0" dirty="0">
              <a:solidFill>
                <a:srgbClr val="111111"/>
              </a:solidFill>
              <a:effectLst>
                <a:outerShdw blurRad="38100" dist="38100" dir="2700000" algn="tl">
                  <a:srgbClr val="000000">
                    <a:alpha val="43137"/>
                  </a:srgbClr>
                </a:outerShdw>
              </a:effectLst>
              <a:latin typeface="Roboto" panose="02000000000000000000" pitchFamily="2" charset="0"/>
            </a:endParaRPr>
          </a:p>
          <a:p>
            <a:pPr>
              <a:lnSpc>
                <a:spcPct val="100000"/>
              </a:lnSpc>
              <a:spcBef>
                <a:spcPts val="0"/>
              </a:spcBef>
            </a:pP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33 Who shall lay any thing to the charge of God's elect? It is God that </a:t>
            </a:r>
            <a:r>
              <a:rPr lang="en-US" b="1" i="0" dirty="0" err="1">
                <a:solidFill>
                  <a:srgbClr val="111111"/>
                </a:solidFill>
                <a:effectLst>
                  <a:outerShdw blurRad="38100" dist="38100" dir="2700000" algn="tl">
                    <a:srgbClr val="000000">
                      <a:alpha val="43137"/>
                    </a:srgbClr>
                  </a:outerShdw>
                </a:effectLst>
                <a:latin typeface="Roboto" panose="02000000000000000000" pitchFamily="2" charset="0"/>
              </a:rPr>
              <a:t>justifieth</a:t>
            </a: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 </a:t>
            </a:r>
            <a:endParaRPr lang="en-US" b="0" i="0" dirty="0">
              <a:solidFill>
                <a:srgbClr val="111111"/>
              </a:solidFill>
              <a:effectLst>
                <a:outerShdw blurRad="38100" dist="38100" dir="2700000" algn="tl">
                  <a:srgbClr val="000000">
                    <a:alpha val="43137"/>
                  </a:srgbClr>
                </a:outerShdw>
              </a:effectLst>
              <a:latin typeface="Roboto" panose="02000000000000000000" pitchFamily="2" charset="0"/>
            </a:endParaRPr>
          </a:p>
          <a:p>
            <a:pPr marL="0" indent="0">
              <a:lnSpc>
                <a:spcPct val="100000"/>
              </a:lnSpc>
              <a:spcBef>
                <a:spcPts val="0"/>
              </a:spcBef>
              <a:buNone/>
            </a:pPr>
            <a:endParaRPr lang="en-US" b="0" i="0" dirty="0">
              <a:solidFill>
                <a:srgbClr val="111111"/>
              </a:solidFill>
              <a:effectLst>
                <a:outerShdw blurRad="38100" dist="38100" dir="2700000" algn="tl">
                  <a:srgbClr val="000000">
                    <a:alpha val="43137"/>
                  </a:srgbClr>
                </a:outerShdw>
              </a:effectLst>
              <a:latin typeface="Roboto" panose="02000000000000000000" pitchFamily="2" charset="0"/>
            </a:endParaRPr>
          </a:p>
          <a:p>
            <a:pPr>
              <a:lnSpc>
                <a:spcPct val="100000"/>
              </a:lnSpc>
            </a:pP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AMP -</a:t>
            </a: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Who will bring any charge against God’s elect (His chosen ones)? </a:t>
            </a:r>
            <a:endParaRPr lang="en-US" b="0" i="0" dirty="0">
              <a:solidFill>
                <a:srgbClr val="111111"/>
              </a:solidFill>
              <a:effectLst/>
              <a:latin typeface="Roboto" panose="02000000000000000000" pitchFamily="2" charset="0"/>
            </a:endParaRPr>
          </a:p>
          <a:p>
            <a:endParaRPr lang="en-US" dirty="0"/>
          </a:p>
        </p:txBody>
      </p:sp>
      <p:pic>
        <p:nvPicPr>
          <p:cNvPr id="1026"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286" y="1262744"/>
            <a:ext cx="11658600" cy="5268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56" y="326571"/>
            <a:ext cx="9481458" cy="777875"/>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You Are Condemned By Your Past </a:t>
            </a:r>
            <a:endParaRPr lang="en-US" b="1" dirty="0"/>
          </a:p>
        </p:txBody>
      </p:sp>
      <p:sp>
        <p:nvSpPr>
          <p:cNvPr id="3" name="Content Placeholder 2"/>
          <p:cNvSpPr>
            <a:spLocks noGrp="1"/>
          </p:cNvSpPr>
          <p:nvPr>
            <p:ph idx="1"/>
          </p:nvPr>
        </p:nvSpPr>
        <p:spPr>
          <a:xfrm>
            <a:off x="293913" y="1295400"/>
            <a:ext cx="11549743" cy="5301343"/>
          </a:xfrm>
        </p:spPr>
        <p:txBody>
          <a:bodyPr/>
          <a:lstStyle/>
          <a:p>
            <a:pPr marL="0" indent="0" algn="ctr">
              <a:buNone/>
            </a:pPr>
            <a:r>
              <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No CONDEMNATION upon us – Rom 8:34 </a:t>
            </a:r>
            <a:endPar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indent="0" algn="ctr">
              <a:buNone/>
            </a:pPr>
            <a:r>
              <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Jesus Wiped the Slate Clean! We Are Free!</a:t>
            </a:r>
            <a:endPar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indent="0" algn="ctr">
              <a:lnSpc>
                <a:spcPct val="100000"/>
              </a:lnSpc>
              <a:buNone/>
            </a:pP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Romans 8:33-34 </a:t>
            </a:r>
            <a:endParaRPr lang="en-US" b="1" i="0" dirty="0">
              <a:solidFill>
                <a:srgbClr val="111111"/>
              </a:solidFill>
              <a:effectLst>
                <a:outerShdw blurRad="38100" dist="38100" dir="2700000" algn="tl">
                  <a:srgbClr val="000000">
                    <a:alpha val="43137"/>
                  </a:srgbClr>
                </a:outerShdw>
              </a:effectLst>
              <a:latin typeface="Roboto" panose="02000000000000000000" pitchFamily="2" charset="0"/>
            </a:endParaRPr>
          </a:p>
          <a:p>
            <a:pPr>
              <a:lnSpc>
                <a:spcPct val="100000"/>
              </a:lnSpc>
              <a:spcBef>
                <a:spcPts val="0"/>
              </a:spcBef>
            </a:pP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33 Who shall lay any thing to the charge of God's elect? It is God that </a:t>
            </a:r>
            <a:r>
              <a:rPr lang="en-US" b="1" i="0" dirty="0" err="1">
                <a:solidFill>
                  <a:srgbClr val="111111"/>
                </a:solidFill>
                <a:effectLst>
                  <a:outerShdw blurRad="38100" dist="38100" dir="2700000" algn="tl">
                    <a:srgbClr val="000000">
                      <a:alpha val="43137"/>
                    </a:srgbClr>
                  </a:outerShdw>
                </a:effectLst>
                <a:latin typeface="Roboto" panose="02000000000000000000" pitchFamily="2" charset="0"/>
              </a:rPr>
              <a:t>justifieth</a:t>
            </a: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 34 Who is he that </a:t>
            </a:r>
            <a:r>
              <a:rPr lang="en-US" b="0" i="0" dirty="0" err="1">
                <a:solidFill>
                  <a:srgbClr val="111111"/>
                </a:solidFill>
                <a:effectLst>
                  <a:outerShdw blurRad="38100" dist="38100" dir="2700000" algn="tl">
                    <a:srgbClr val="000000">
                      <a:alpha val="43137"/>
                    </a:srgbClr>
                  </a:outerShdw>
                </a:effectLst>
                <a:latin typeface="Roboto" panose="02000000000000000000" pitchFamily="2" charset="0"/>
              </a:rPr>
              <a:t>condemneth</a:t>
            </a: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 It is Christ that died, yea rather, that is risen again, who is even at the right hand of God, who also maketh intercession for us.</a:t>
            </a:r>
            <a:endParaRPr lang="en-US" b="0" i="0" dirty="0">
              <a:solidFill>
                <a:srgbClr val="111111"/>
              </a:solidFill>
              <a:effectLst>
                <a:outerShdw blurRad="38100" dist="38100" dir="2700000" algn="tl">
                  <a:srgbClr val="000000">
                    <a:alpha val="43137"/>
                  </a:srgbClr>
                </a:outerShdw>
              </a:effectLst>
              <a:latin typeface="Roboto" panose="02000000000000000000" pitchFamily="2" charset="0"/>
            </a:endParaRPr>
          </a:p>
          <a:p>
            <a:pPr>
              <a:lnSpc>
                <a:spcPct val="100000"/>
              </a:lnSpc>
            </a:pP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AMP -</a:t>
            </a:r>
            <a:r>
              <a:rPr lang="en-US" b="1" i="0" dirty="0">
                <a:solidFill>
                  <a:srgbClr val="111111"/>
                </a:solidFill>
                <a:effectLst>
                  <a:outerShdw blurRad="38100" dist="38100" dir="2700000" algn="tl">
                    <a:srgbClr val="000000">
                      <a:alpha val="43137"/>
                    </a:srgbClr>
                  </a:outerShdw>
                </a:effectLst>
                <a:latin typeface="Roboto" panose="02000000000000000000" pitchFamily="2" charset="0"/>
              </a:rPr>
              <a:t>Who will bring any charge against God’s elect (His chosen ones)? It is God who justifies us</a:t>
            </a:r>
            <a:r>
              <a:rPr lang="en-US" b="0" i="0" dirty="0">
                <a:solidFill>
                  <a:srgbClr val="111111"/>
                </a:solidFill>
                <a:effectLst>
                  <a:outerShdw blurRad="38100" dist="38100" dir="2700000" algn="tl">
                    <a:srgbClr val="000000">
                      <a:alpha val="43137"/>
                    </a:srgbClr>
                  </a:outerShdw>
                </a:effectLst>
                <a:latin typeface="Roboto" panose="02000000000000000000" pitchFamily="2" charset="0"/>
              </a:rPr>
              <a:t> [declaring us blameless and putting us in a right relationship with Himself]. Who is the one who condemns us?</a:t>
            </a:r>
            <a:endParaRPr lang="en-US" b="0" i="0" dirty="0">
              <a:solidFill>
                <a:srgbClr val="111111"/>
              </a:solidFill>
              <a:effectLst>
                <a:outerShdw blurRad="38100" dist="38100" dir="2700000" algn="tl">
                  <a:srgbClr val="000000">
                    <a:alpha val="43137"/>
                  </a:srgbClr>
                </a:outerShdw>
              </a:effectLst>
              <a:latin typeface="Roboto" panose="02000000000000000000" pitchFamily="2" charset="0"/>
            </a:endParaRPr>
          </a:p>
          <a:p>
            <a:endParaRPr lang="en-US" b="0" i="0" dirty="0">
              <a:solidFill>
                <a:srgbClr val="111111"/>
              </a:solidFill>
              <a:effectLst/>
              <a:latin typeface="Roboto" panose="02000000000000000000" pitchFamily="2" charset="0"/>
            </a:endParaRPr>
          </a:p>
          <a:p>
            <a:endParaRPr lang="en-US" dirty="0"/>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2143" y="1104446"/>
            <a:ext cx="11549743" cy="5426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5" y="261257"/>
            <a:ext cx="10515600" cy="777875"/>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Nothing Good Ever Happens to You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97971" y="1295400"/>
            <a:ext cx="11974286" cy="5301343"/>
          </a:xfrm>
        </p:spPr>
        <p:txBody>
          <a:bodyPr>
            <a:normAutofit fontScale="92500" lnSpcReduction="10000"/>
          </a:bodyPr>
          <a:lstStyle/>
          <a:p>
            <a:pPr marL="0" indent="0" algn="ctr">
              <a:lnSpc>
                <a:spcPct val="100000"/>
              </a:lnSpc>
              <a:buNone/>
            </a:pPr>
            <a:r>
              <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God Promises Us that He Takes the Good / Bad / Ugly/ </a:t>
            </a:r>
            <a:endPar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0000"/>
              </a:lnSpc>
              <a:buNone/>
            </a:pPr>
            <a:r>
              <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Takes It All and Brings Something For Us and Too Us</a:t>
            </a:r>
            <a:endPar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0000"/>
              </a:lnSpc>
              <a:buNone/>
            </a:pPr>
            <a:r>
              <a:rPr lang="en-US"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Romans 8:28</a:t>
            </a:r>
            <a:endParaRPr lang="en-US"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0000"/>
              </a:lnSpc>
              <a:buNone/>
            </a:pPr>
            <a:r>
              <a:rPr lang="en-US" b="0" i="0" dirty="0">
                <a:solidFill>
                  <a:srgbClr val="001320"/>
                </a:solidFill>
                <a:effectLst>
                  <a:outerShdw blurRad="38100" dist="38100" dir="2700000" algn="tl">
                    <a:srgbClr val="000000">
                      <a:alpha val="43137"/>
                    </a:srgbClr>
                  </a:outerShdw>
                </a:effectLst>
                <a:latin typeface="Roboto" panose="02000000000000000000" pitchFamily="2" charset="0"/>
              </a:rPr>
              <a:t>And we know that all things work together for good to those who love God, to those who are the called according to </a:t>
            </a:r>
            <a:r>
              <a:rPr lang="en-US" b="0" i="1" dirty="0">
                <a:solidFill>
                  <a:srgbClr val="001320"/>
                </a:solidFill>
                <a:effectLst>
                  <a:outerShdw blurRad="38100" dist="38100" dir="2700000" algn="tl">
                    <a:srgbClr val="000000">
                      <a:alpha val="43137"/>
                    </a:srgbClr>
                  </a:outerShdw>
                </a:effectLst>
                <a:latin typeface="Roboto" panose="02000000000000000000" pitchFamily="2" charset="0"/>
              </a:rPr>
              <a:t>His</a:t>
            </a:r>
            <a:r>
              <a:rPr lang="en-US" b="0" i="0" dirty="0">
                <a:solidFill>
                  <a:srgbClr val="001320"/>
                </a:solidFill>
                <a:effectLst>
                  <a:outerShdw blurRad="38100" dist="38100" dir="2700000" algn="tl">
                    <a:srgbClr val="000000">
                      <a:alpha val="43137"/>
                    </a:srgbClr>
                  </a:outerShdw>
                </a:effectLst>
                <a:latin typeface="Roboto" panose="02000000000000000000" pitchFamily="2" charset="0"/>
              </a:rPr>
              <a:t> purpose.</a:t>
            </a:r>
            <a:endParaRPr lang="en-US" b="1" i="0" kern="100" dirty="0">
              <a:solidFill>
                <a:srgbClr val="0013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nSpc>
                <a:spcPct val="100000"/>
              </a:lnSpc>
              <a:buNone/>
            </a:pPr>
            <a:r>
              <a:rPr lang="en-US" b="1" i="0" u="none" strike="noStrike" dirty="0">
                <a:solidFill>
                  <a:srgbClr val="008AE6"/>
                </a:solidFill>
                <a:effectLst>
                  <a:outerShdw blurRad="38100" dist="38100" dir="2700000" algn="tl">
                    <a:srgbClr val="000000">
                      <a:alpha val="43137"/>
                    </a:srgbClr>
                  </a:outerShdw>
                </a:effectLst>
                <a:latin typeface="Roboto" panose="02000000000000000000" pitchFamily="2" charset="0"/>
              </a:rPr>
              <a:t>New Living Translation</a:t>
            </a:r>
            <a:br>
              <a:rPr lang="en-US" dirty="0">
                <a:effectLst>
                  <a:outerShdw blurRad="38100" dist="38100" dir="2700000" algn="tl">
                    <a:srgbClr val="000000">
                      <a:alpha val="43137"/>
                    </a:srgbClr>
                  </a:outerShdw>
                </a:effectLst>
              </a:rPr>
            </a:br>
            <a:r>
              <a:rPr lang="en-US" b="0" i="0" dirty="0">
                <a:solidFill>
                  <a:srgbClr val="001320"/>
                </a:solidFill>
                <a:effectLst>
                  <a:outerShdw blurRad="38100" dist="38100" dir="2700000" algn="tl">
                    <a:srgbClr val="000000">
                      <a:alpha val="43137"/>
                    </a:srgbClr>
                  </a:outerShdw>
                </a:effectLst>
                <a:latin typeface="Roboto" panose="02000000000000000000" pitchFamily="2" charset="0"/>
              </a:rPr>
              <a:t>And we know that God causes everything to work together for the good of those who love God and are called according to his purpose for them.</a:t>
            </a:r>
            <a:endParaRPr lang="en-US" b="1" kern="100" dirty="0">
              <a:solidFill>
                <a:srgbClr val="0013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nSpc>
                <a:spcPct val="100000"/>
              </a:lnSpc>
              <a:buNone/>
            </a:pPr>
            <a:r>
              <a:rPr lang="en-US" b="1" i="0" u="none" strike="noStrike" dirty="0">
                <a:solidFill>
                  <a:srgbClr val="008AE6"/>
                </a:solidFill>
                <a:effectLst>
                  <a:outerShdw blurRad="38100" dist="38100" dir="2700000" algn="tl">
                    <a:srgbClr val="000000">
                      <a:alpha val="43137"/>
                    </a:srgbClr>
                  </a:outerShdw>
                </a:effectLst>
                <a:latin typeface="Roboto" panose="02000000000000000000" pitchFamily="2" charset="0"/>
              </a:rPr>
              <a:t>Amplified Bible</a:t>
            </a:r>
            <a:br>
              <a:rPr lang="en-US" dirty="0">
                <a:effectLst>
                  <a:outerShdw blurRad="38100" dist="38100" dir="2700000" algn="tl">
                    <a:srgbClr val="000000">
                      <a:alpha val="43137"/>
                    </a:srgbClr>
                  </a:outerShdw>
                </a:effectLst>
              </a:rPr>
            </a:br>
            <a:r>
              <a:rPr lang="en-US" b="0" i="0" dirty="0">
                <a:solidFill>
                  <a:srgbClr val="001320"/>
                </a:solidFill>
                <a:effectLst>
                  <a:outerShdw blurRad="38100" dist="38100" dir="2700000" algn="tl">
                    <a:srgbClr val="000000">
                      <a:alpha val="43137"/>
                    </a:srgbClr>
                  </a:outerShdw>
                </a:effectLst>
                <a:latin typeface="Roboto" panose="02000000000000000000" pitchFamily="2" charset="0"/>
              </a:rPr>
              <a:t>And we know [with great confidence] that God [who is deeply concerned about us] causes all things to work together [as a plan] for good for those who love God, to those who are called according to His plan </a:t>
            </a:r>
            <a:r>
              <a:rPr lang="en-US" b="0" i="1" dirty="0">
                <a:solidFill>
                  <a:srgbClr val="001320"/>
                </a:solidFill>
                <a:effectLst>
                  <a:outerShdw blurRad="38100" dist="38100" dir="2700000" algn="tl">
                    <a:srgbClr val="000000">
                      <a:alpha val="43137"/>
                    </a:srgbClr>
                  </a:outerShdw>
                </a:effectLst>
                <a:latin typeface="Roboto" panose="02000000000000000000" pitchFamily="2" charset="0"/>
              </a:rPr>
              <a:t>and</a:t>
            </a:r>
            <a:r>
              <a:rPr lang="en-US" b="0" i="0" dirty="0">
                <a:solidFill>
                  <a:srgbClr val="001320"/>
                </a:solidFill>
                <a:effectLst>
                  <a:outerShdw blurRad="38100" dist="38100" dir="2700000" algn="tl">
                    <a:srgbClr val="000000">
                      <a:alpha val="43137"/>
                    </a:srgbClr>
                  </a:outerShdw>
                </a:effectLst>
                <a:latin typeface="Roboto" panose="02000000000000000000" pitchFamily="2" charset="0"/>
              </a:rPr>
              <a:t> purpose.</a:t>
            </a:r>
            <a:endParaRPr lang="en-US" dirty="0">
              <a:effectLst>
                <a:outerShdw blurRad="38100" dist="38100" dir="2700000" algn="tl">
                  <a:srgbClr val="000000">
                    <a:alpha val="43137"/>
                  </a:srgbClr>
                </a:outerShdw>
              </a:effectLst>
            </a:endParaRPr>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5943" y="1295400"/>
            <a:ext cx="11625943" cy="523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57" y="169182"/>
            <a:ext cx="10983686" cy="1126218"/>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God is Withholding His Grace from You</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93913" y="1295400"/>
            <a:ext cx="11549743" cy="5301343"/>
          </a:xfrm>
        </p:spPr>
        <p:txBody>
          <a:bodyPr/>
          <a:lstStyle/>
          <a:p>
            <a:pPr marL="0" indent="0" algn="ctr">
              <a:lnSpc>
                <a:spcPct val="100000"/>
              </a:lnSpc>
              <a:buNone/>
            </a:pPr>
            <a:r>
              <a:rPr lang="en-US"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God Has More than Showed Us the Lengths He Went to </a:t>
            </a:r>
            <a:endParaRPr lang="en-US"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en-US"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In Order to Take Care of Our NEEDS  - Romans 8:32 </a:t>
            </a:r>
            <a:endParaRPr lang="en-US"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nSpc>
                <a:spcPct val="100000"/>
              </a:lnSpc>
            </a:pPr>
            <a:r>
              <a:rPr lang="en-US" b="1" i="0" u="none" strike="noStrike" dirty="0">
                <a:effectLst>
                  <a:outerShdw blurRad="38100" dist="38100" dir="2700000" algn="tl">
                    <a:srgbClr val="000000">
                      <a:alpha val="43137"/>
                    </a:srgbClr>
                  </a:outerShdw>
                </a:effectLst>
                <a:latin typeface="Arial Rounded MT Bold" panose="020F0704030504030204" pitchFamily="34" charset="0"/>
              </a:rPr>
              <a:t>KJV</a:t>
            </a:r>
            <a:br>
              <a:rPr lang="en-US" dirty="0">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1320"/>
                </a:solidFill>
                <a:effectLst>
                  <a:outerShdw blurRad="38100" dist="38100" dir="2700000" algn="tl">
                    <a:srgbClr val="000000">
                      <a:alpha val="43137"/>
                    </a:srgbClr>
                  </a:outerShdw>
                </a:effectLst>
                <a:latin typeface="Arial Rounded MT Bold" panose="020F0704030504030204" pitchFamily="34" charset="0"/>
              </a:rPr>
              <a:t>He that spared not his own Son, but delivered him up for us all, how shall he not with him also freely give us all things?</a:t>
            </a:r>
            <a:endParaRPr lang="en-US" b="0" i="0" dirty="0">
              <a:solidFill>
                <a:srgbClr val="001320"/>
              </a:solidFill>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800"/>
              </a:spcBef>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32 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If God didn't hesitate to put everything on the line for us, embracing our condition and exposing himself to the worst by sending his own Son, is there anything else he wouldn't gladly and freely do for us? –Message </a:t>
            </a: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857" y="1295400"/>
            <a:ext cx="11713029" cy="523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1" y="261257"/>
            <a:ext cx="10515600" cy="777875"/>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This Trial IS Going to Get the Best of You!</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93913" y="1295400"/>
            <a:ext cx="11549743" cy="5301343"/>
          </a:xfrm>
        </p:spPr>
        <p:txBody>
          <a:bodyPr/>
          <a:lstStyle/>
          <a:p>
            <a:pPr marL="0" indent="0" algn="ctr">
              <a:lnSpc>
                <a:spcPct val="100000"/>
              </a:lnSpc>
              <a:buNone/>
            </a:pPr>
            <a:r>
              <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No TRIAL Can overcome us – Jesus IS Fighting for US   Romans 8:37 </a:t>
            </a:r>
            <a:endPar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r>
              <a:rPr lang="en-US" b="1" i="0" u="none" strike="noStrike" dirty="0">
                <a:effectLst>
                  <a:outerShdw blurRad="38100" dist="38100" dir="2700000" algn="tl">
                    <a:srgbClr val="000000">
                      <a:alpha val="43137"/>
                    </a:srgbClr>
                  </a:outerShdw>
                </a:effectLst>
                <a:latin typeface="Arial Rounded MT Bold" panose="020F0704030504030204" pitchFamily="34" charset="0"/>
              </a:rPr>
              <a:t>King James Bible</a:t>
            </a:r>
            <a:br>
              <a:rPr lang="en-US" dirty="0">
                <a:effectLst>
                  <a:outerShdw blurRad="38100" dist="38100" dir="2700000" algn="tl">
                    <a:srgbClr val="000000">
                      <a:alpha val="43137"/>
                    </a:srgbClr>
                  </a:outerShdw>
                </a:effectLst>
                <a:latin typeface="Arial Rounded MT Bold" panose="020F0704030504030204" pitchFamily="34" charset="0"/>
              </a:rPr>
            </a:br>
            <a:r>
              <a:rPr lang="en-US" b="0" i="0" dirty="0">
                <a:effectLst>
                  <a:outerShdw blurRad="38100" dist="38100" dir="2700000" algn="tl">
                    <a:srgbClr val="000000">
                      <a:alpha val="43137"/>
                    </a:srgbClr>
                  </a:outerShdw>
                </a:effectLst>
                <a:latin typeface="Arial Rounded MT Bold" panose="020F0704030504030204" pitchFamily="34" charset="0"/>
              </a:rPr>
              <a:t>Nay, in all these things we are more than conquerors through him that loved us.</a:t>
            </a:r>
            <a:endParaRPr lang="en-US" b="0" i="0"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200"/>
              </a:spcBef>
            </a:pPr>
            <a:r>
              <a:rPr lang="en-US" b="1" i="0" dirty="0">
                <a:effectLst>
                  <a:outerShdw blurRad="38100" dist="38100" dir="2700000" algn="tl">
                    <a:srgbClr val="000000">
                      <a:alpha val="43137"/>
                    </a:srgbClr>
                  </a:outerShdw>
                </a:effectLst>
                <a:latin typeface="Arial Rounded MT Bold" panose="020F0704030504030204" pitchFamily="34" charset="0"/>
              </a:rPr>
              <a:t>37 </a:t>
            </a:r>
            <a:r>
              <a:rPr lang="en-US" b="0" i="0" dirty="0">
                <a:effectLst>
                  <a:outerShdw blurRad="38100" dist="38100" dir="2700000" algn="tl">
                    <a:srgbClr val="000000">
                      <a:alpha val="43137"/>
                    </a:srgbClr>
                  </a:outerShdw>
                </a:effectLst>
                <a:latin typeface="Arial Rounded MT Bold" panose="020F0704030504030204" pitchFamily="34" charset="0"/>
              </a:rPr>
              <a:t>No, despite all these things, overwhelming victory is ours through Christ, who loved us. </a:t>
            </a:r>
            <a:r>
              <a:rPr lang="en-US" b="1" i="0" dirty="0">
                <a:effectLst>
                  <a:outerShdw blurRad="38100" dist="38100" dir="2700000" algn="tl">
                    <a:srgbClr val="000000">
                      <a:alpha val="43137"/>
                    </a:srgbClr>
                  </a:outerShdw>
                </a:effectLst>
                <a:latin typeface="Arial Rounded MT Bold" panose="020F0704030504030204" pitchFamily="34" charset="0"/>
              </a:rPr>
              <a:t>NLT</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200"/>
              </a:spcBef>
            </a:pPr>
            <a:r>
              <a:rPr lang="en-US" b="1" i="0" dirty="0">
                <a:effectLst>
                  <a:outerShdw blurRad="38100" dist="38100" dir="2700000" algn="tl">
                    <a:srgbClr val="000000">
                      <a:alpha val="43137"/>
                    </a:srgbClr>
                  </a:outerShdw>
                </a:effectLst>
                <a:latin typeface="Arial Rounded MT Bold" panose="020F0704030504030204" pitchFamily="34" charset="0"/>
              </a:rPr>
              <a:t>AMP</a:t>
            </a:r>
            <a:r>
              <a:rPr lang="en-US" b="0" i="0" dirty="0">
                <a:effectLst>
                  <a:outerShdw blurRad="38100" dist="38100" dir="2700000" algn="tl">
                    <a:srgbClr val="000000">
                      <a:alpha val="43137"/>
                    </a:srgbClr>
                  </a:outerShdw>
                </a:effectLst>
                <a:latin typeface="Arial Rounded MT Bold" panose="020F0704030504030204" pitchFamily="34" charset="0"/>
              </a:rPr>
              <a:t> Yet in all these things we are more than conquerors and gain an overwhelming victory through Him who loved us [so much that He died for us]. </a:t>
            </a: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8344" y="1295400"/>
            <a:ext cx="11473542" cy="523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0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3" y="169182"/>
            <a:ext cx="11756573" cy="777875"/>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You Have Gone Too Far –God Doesn’t Love You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947057"/>
            <a:ext cx="12191999" cy="5943600"/>
          </a:xfrm>
        </p:spPr>
        <p:txBody>
          <a:bodyPr>
            <a:normAutofit fontScale="92500" lnSpcReduction="20000"/>
          </a:bodyPr>
          <a:lstStyle/>
          <a:p>
            <a:pPr marL="0" indent="0" algn="ctr">
              <a:lnSpc>
                <a:spcPct val="110000"/>
              </a:lnSpc>
              <a:buNone/>
            </a:pPr>
            <a:r>
              <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No POWER Can Separate Us  from His Love     Rom 8:38-39</a:t>
            </a:r>
            <a:endParaRPr lang="en-US" sz="35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0000"/>
              </a:lnSpc>
            </a:pPr>
            <a:r>
              <a:rPr lang="en-US" sz="3000" b="1" i="0" baseline="30000" dirty="0">
                <a:solidFill>
                  <a:srgbClr val="000000"/>
                </a:solidFill>
                <a:effectLst>
                  <a:outerShdw blurRad="38100" dist="38100" dir="2700000" algn="tl">
                    <a:srgbClr val="000000">
                      <a:alpha val="43137"/>
                    </a:srgbClr>
                  </a:outerShdw>
                </a:effectLst>
                <a:latin typeface="system-ui"/>
              </a:rPr>
              <a:t>38 </a:t>
            </a:r>
            <a:r>
              <a:rPr lang="en-US" sz="3000" b="0" i="0" dirty="0">
                <a:solidFill>
                  <a:srgbClr val="000000"/>
                </a:solidFill>
                <a:effectLst>
                  <a:outerShdw blurRad="38100" dist="38100" dir="2700000" algn="tl">
                    <a:srgbClr val="000000">
                      <a:alpha val="43137"/>
                    </a:srgbClr>
                  </a:outerShdw>
                </a:effectLst>
                <a:latin typeface="system-ui"/>
              </a:rPr>
              <a:t>For I am persuaded, that neither death, nor life, nor angels, nor principalities, nor powers, nor things present, nor things to come, </a:t>
            </a:r>
            <a:r>
              <a:rPr lang="en-US" sz="3000" b="1" i="0" baseline="30000" dirty="0">
                <a:solidFill>
                  <a:srgbClr val="000000"/>
                </a:solidFill>
                <a:effectLst>
                  <a:outerShdw blurRad="38100" dist="38100" dir="2700000" algn="tl">
                    <a:srgbClr val="000000">
                      <a:alpha val="43137"/>
                    </a:srgbClr>
                  </a:outerShdw>
                </a:effectLst>
                <a:latin typeface="system-ui"/>
              </a:rPr>
              <a:t>39 </a:t>
            </a:r>
            <a:r>
              <a:rPr lang="en-US" sz="3000" b="0" i="0" dirty="0">
                <a:solidFill>
                  <a:srgbClr val="000000"/>
                </a:solidFill>
                <a:effectLst>
                  <a:outerShdw blurRad="38100" dist="38100" dir="2700000" algn="tl">
                    <a:srgbClr val="000000">
                      <a:alpha val="43137"/>
                    </a:srgbClr>
                  </a:outerShdw>
                </a:effectLst>
                <a:latin typeface="system-ui"/>
              </a:rPr>
              <a:t>Nor height, nor depth, nor any other creature, shall be able to separate us from the love of God, which is in Christ Jesus our Lord.</a:t>
            </a:r>
            <a:endParaRPr lang="en-US" sz="30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pPr>
            <a:r>
              <a:rPr lang="en-US" sz="3000" b="1" i="0" baseline="30000" dirty="0">
                <a:solidFill>
                  <a:srgbClr val="000000"/>
                </a:solidFill>
                <a:effectLst>
                  <a:outerShdw blurRad="38100" dist="38100" dir="2700000" algn="tl">
                    <a:srgbClr val="000000">
                      <a:alpha val="43137"/>
                    </a:srgbClr>
                  </a:outerShdw>
                </a:effectLst>
                <a:latin typeface="system-ui"/>
              </a:rPr>
              <a:t>38 </a:t>
            </a:r>
            <a:r>
              <a:rPr lang="en-US" sz="3000" b="0" i="0" dirty="0">
                <a:solidFill>
                  <a:srgbClr val="000000"/>
                </a:solidFill>
                <a:effectLst>
                  <a:outerShdw blurRad="38100" dist="38100" dir="2700000" algn="tl">
                    <a:srgbClr val="000000">
                      <a:alpha val="43137"/>
                    </a:srgbClr>
                  </a:outerShdw>
                </a:effectLst>
                <a:latin typeface="system-ui"/>
              </a:rPr>
              <a:t>For I am convinced [and continue to be convinced—beyond any doubt] that neither death, nor life, nor angels, nor principalities, nor things present </a:t>
            </a:r>
            <a:r>
              <a:rPr lang="en-US" sz="3000" b="0" i="1" dirty="0">
                <a:solidFill>
                  <a:srgbClr val="000000"/>
                </a:solidFill>
                <a:effectLst>
                  <a:outerShdw blurRad="38100" dist="38100" dir="2700000" algn="tl">
                    <a:srgbClr val="000000">
                      <a:alpha val="43137"/>
                    </a:srgbClr>
                  </a:outerShdw>
                </a:effectLst>
                <a:latin typeface="system-ui"/>
              </a:rPr>
              <a:t>and</a:t>
            </a:r>
            <a:r>
              <a:rPr lang="en-US" sz="3000" b="0" i="0" dirty="0">
                <a:solidFill>
                  <a:srgbClr val="000000"/>
                </a:solidFill>
                <a:effectLst>
                  <a:outerShdw blurRad="38100" dist="38100" dir="2700000" algn="tl">
                    <a:srgbClr val="000000">
                      <a:alpha val="43137"/>
                    </a:srgbClr>
                  </a:outerShdw>
                </a:effectLst>
                <a:latin typeface="system-ui"/>
              </a:rPr>
              <a:t> threatening, nor things to come, nor powers, </a:t>
            </a:r>
            <a:r>
              <a:rPr lang="en-US" sz="3000" b="1" i="0" baseline="30000" dirty="0">
                <a:solidFill>
                  <a:srgbClr val="000000"/>
                </a:solidFill>
                <a:effectLst>
                  <a:outerShdw blurRad="38100" dist="38100" dir="2700000" algn="tl">
                    <a:srgbClr val="000000">
                      <a:alpha val="43137"/>
                    </a:srgbClr>
                  </a:outerShdw>
                </a:effectLst>
                <a:latin typeface="system-ui"/>
              </a:rPr>
              <a:t>39 </a:t>
            </a:r>
            <a:r>
              <a:rPr lang="en-US" sz="3000" b="0" i="0" dirty="0">
                <a:solidFill>
                  <a:srgbClr val="000000"/>
                </a:solidFill>
                <a:effectLst>
                  <a:outerShdw blurRad="38100" dist="38100" dir="2700000" algn="tl">
                    <a:srgbClr val="000000">
                      <a:alpha val="43137"/>
                    </a:srgbClr>
                  </a:outerShdw>
                </a:effectLst>
                <a:latin typeface="system-ui"/>
              </a:rPr>
              <a:t>nor height, nor depth, nor any other created thing, will be able to separate us from the [unlimited] love of God, which is in Christ Jesus our Lord.</a:t>
            </a:r>
            <a:r>
              <a:rPr lang="en-US" sz="30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b="1" kern="1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0000"/>
              </a:lnSpc>
            </a:pPr>
            <a:r>
              <a:rPr lang="en-US" sz="3000" b="1" i="0" dirty="0">
                <a:solidFill>
                  <a:srgbClr val="000000"/>
                </a:solidFill>
                <a:effectLst>
                  <a:outerShdw blurRad="38100" dist="38100" dir="2700000" algn="tl">
                    <a:srgbClr val="000000">
                      <a:alpha val="43137"/>
                    </a:srgbClr>
                  </a:outerShdw>
                </a:effectLst>
                <a:latin typeface="ui-sans-serif"/>
              </a:rPr>
              <a:t>38 </a:t>
            </a:r>
            <a:r>
              <a:rPr lang="en-US" sz="3000" b="0" i="0" dirty="0">
                <a:solidFill>
                  <a:srgbClr val="000000"/>
                </a:solidFill>
                <a:effectLst>
                  <a:outerShdw blurRad="38100" dist="38100" dir="2700000" algn="tl">
                    <a:srgbClr val="000000">
                      <a:alpha val="43137"/>
                    </a:srgbClr>
                  </a:outerShdw>
                </a:effectLst>
                <a:latin typeface="ui-sans-serif"/>
              </a:rPr>
              <a:t>I'm absolutely convinced that nothing - nothing living or dead, angelic or demonic, today or tomorrow, </a:t>
            </a:r>
            <a:r>
              <a:rPr lang="en-US" sz="3000" b="1" i="0" dirty="0">
                <a:solidFill>
                  <a:srgbClr val="000000"/>
                </a:solidFill>
                <a:effectLst>
                  <a:outerShdw blurRad="38100" dist="38100" dir="2700000" algn="tl">
                    <a:srgbClr val="000000">
                      <a:alpha val="43137"/>
                    </a:srgbClr>
                  </a:outerShdw>
                </a:effectLst>
                <a:latin typeface="ui-sans-serif"/>
              </a:rPr>
              <a:t>39 </a:t>
            </a:r>
            <a:r>
              <a:rPr lang="en-US" sz="3000" b="0" i="0" dirty="0">
                <a:solidFill>
                  <a:srgbClr val="000000"/>
                </a:solidFill>
                <a:effectLst>
                  <a:outerShdw blurRad="38100" dist="38100" dir="2700000" algn="tl">
                    <a:srgbClr val="000000">
                      <a:alpha val="43137"/>
                    </a:srgbClr>
                  </a:outerShdw>
                </a:effectLst>
                <a:latin typeface="ui-sans-serif"/>
              </a:rPr>
              <a:t>high or low, thinkable or unthinkable - absolutely nothing can get between us and God's love because of the way that Jesus our Master has embraced us.</a:t>
            </a:r>
            <a:endParaRPr lang="en-US" sz="3000" dirty="0"/>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55914"/>
            <a:ext cx="12050486"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900">
        <p14:glitt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4" y="136525"/>
            <a:ext cx="10515600" cy="777875"/>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This Is IT! …It is Not Worth Going On!</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1295400"/>
            <a:ext cx="12191999" cy="5301343"/>
          </a:xfrm>
        </p:spPr>
        <p:txBody>
          <a:bodyPr/>
          <a:lstStyle/>
          <a:p>
            <a:pPr marL="0" indent="0" algn="ctr">
              <a:lnSpc>
                <a:spcPct val="100000"/>
              </a:lnSpc>
              <a:buNone/>
            </a:pPr>
            <a:r>
              <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This Is Not It! - No COMPARISON of the glory that awaits us </a:t>
            </a:r>
            <a:endPar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indent="0" algn="ctr">
              <a:lnSpc>
                <a:spcPct val="100000"/>
              </a:lnSpc>
              <a:buNone/>
            </a:pPr>
            <a:r>
              <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Romans 8:18</a:t>
            </a:r>
            <a:endParaRPr lang="en-US" sz="3200"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nSpc>
                <a:spcPct val="100000"/>
              </a:lnSpc>
            </a:pPr>
            <a:r>
              <a:rPr lang="en-US" b="1" i="0" u="none" strike="noStrike" dirty="0">
                <a:effectLst>
                  <a:outerShdw blurRad="38100" dist="38100" dir="2700000" algn="tl">
                    <a:srgbClr val="000000">
                      <a:alpha val="43137"/>
                    </a:srgbClr>
                  </a:outerShdw>
                </a:effectLst>
                <a:latin typeface="Arial Rounded MT Bold" panose="020F0704030504030204" pitchFamily="34" charset="0"/>
              </a:rPr>
              <a:t>KJV</a:t>
            </a:r>
            <a:br>
              <a:rPr lang="en-US" dirty="0">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1320"/>
                </a:solidFill>
                <a:effectLst>
                  <a:outerShdw blurRad="38100" dist="38100" dir="2700000" algn="tl">
                    <a:srgbClr val="000000">
                      <a:alpha val="43137"/>
                    </a:srgbClr>
                  </a:outerShdw>
                </a:effectLst>
                <a:latin typeface="Arial Rounded MT Bold" panose="020F0704030504030204" pitchFamily="34" charset="0"/>
              </a:rPr>
              <a:t>For I reckon that the sufferings of this present time </a:t>
            </a:r>
            <a:r>
              <a:rPr lang="en-US" b="0" i="1" dirty="0">
                <a:solidFill>
                  <a:srgbClr val="001320"/>
                </a:solidFill>
                <a:effectLst>
                  <a:outerShdw blurRad="38100" dist="38100" dir="2700000" algn="tl">
                    <a:srgbClr val="000000">
                      <a:alpha val="43137"/>
                    </a:srgbClr>
                  </a:outerShdw>
                </a:effectLst>
                <a:latin typeface="Arial Rounded MT Bold" panose="020F0704030504030204" pitchFamily="34" charset="0"/>
              </a:rPr>
              <a:t>are</a:t>
            </a:r>
            <a:r>
              <a:rPr lang="en-US" b="0" i="0" dirty="0">
                <a:solidFill>
                  <a:srgbClr val="001320"/>
                </a:solidFill>
                <a:effectLst>
                  <a:outerShdw blurRad="38100" dist="38100" dir="2700000" algn="tl">
                    <a:srgbClr val="000000">
                      <a:alpha val="43137"/>
                    </a:srgbClr>
                  </a:outerShdw>
                </a:effectLst>
                <a:latin typeface="Arial Rounded MT Bold" panose="020F0704030504030204" pitchFamily="34" charset="0"/>
              </a:rPr>
              <a:t> not worthy </a:t>
            </a:r>
            <a:r>
              <a:rPr lang="en-US" b="0" i="1" dirty="0">
                <a:solidFill>
                  <a:srgbClr val="001320"/>
                </a:solidFill>
                <a:effectLst>
                  <a:outerShdw blurRad="38100" dist="38100" dir="2700000" algn="tl">
                    <a:srgbClr val="000000">
                      <a:alpha val="43137"/>
                    </a:srgbClr>
                  </a:outerShdw>
                </a:effectLst>
                <a:latin typeface="Arial Rounded MT Bold" panose="020F0704030504030204" pitchFamily="34" charset="0"/>
              </a:rPr>
              <a:t>to be compared</a:t>
            </a:r>
            <a:r>
              <a:rPr lang="en-US" b="0" i="0" dirty="0">
                <a:solidFill>
                  <a:srgbClr val="001320"/>
                </a:solidFill>
                <a:effectLst>
                  <a:outerShdw blurRad="38100" dist="38100" dir="2700000" algn="tl">
                    <a:srgbClr val="000000">
                      <a:alpha val="43137"/>
                    </a:srgbClr>
                  </a:outerShdw>
                </a:effectLst>
                <a:latin typeface="Arial Rounded MT Bold" panose="020F0704030504030204" pitchFamily="34" charset="0"/>
              </a:rPr>
              <a:t> with the glory which shall be revealed in us.</a:t>
            </a:r>
            <a:endParaRPr lang="en-US" b="1" kern="1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nSpc>
                <a:spcPct val="100000"/>
              </a:lnSpc>
              <a:spcBef>
                <a:spcPts val="1800"/>
              </a:spcBef>
            </a:pPr>
            <a:r>
              <a:rPr lang="en-US" b="1" i="0" dirty="0">
                <a:solidFill>
                  <a:srgbClr val="111111"/>
                </a:solidFill>
                <a:effectLst>
                  <a:outerShdw blurRad="38100" dist="38100" dir="2700000" algn="tl">
                    <a:srgbClr val="000000">
                      <a:alpha val="43137"/>
                    </a:srgbClr>
                  </a:outerShdw>
                </a:effectLst>
                <a:latin typeface="Arial Rounded MT Bold" panose="020F0704030504030204" pitchFamily="34" charset="0"/>
              </a:rPr>
              <a:t>Amp</a:t>
            </a:r>
            <a:r>
              <a:rPr lang="en-US" b="0" i="0" dirty="0">
                <a:solidFill>
                  <a:srgbClr val="111111"/>
                </a:solidFill>
                <a:effectLst>
                  <a:outerShdw blurRad="38100" dist="38100" dir="2700000" algn="tl">
                    <a:srgbClr val="000000">
                      <a:alpha val="43137"/>
                    </a:srgbClr>
                  </a:outerShdw>
                </a:effectLst>
                <a:latin typeface="Arial Rounded MT Bold" panose="020F0704030504030204" pitchFamily="34" charset="0"/>
              </a:rPr>
              <a:t> 18 For I consider [from the standpoint of faith] that the sufferings of the present life are not worthy to be compared with the glory that is about to be revealed to us and in us!</a:t>
            </a: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971" y="1295400"/>
            <a:ext cx="11930743" cy="523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0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500">
        <p14:flip dir="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295400"/>
            <a:ext cx="8631872" cy="5301343"/>
          </a:xfrm>
          <a:solidFill>
            <a:schemeClr val="bg1"/>
          </a:solidFill>
        </p:spPr>
        <p:txBody>
          <a:bodyPr>
            <a:normAutofit fontScale="92500" lnSpcReduction="10000"/>
          </a:bodyPr>
          <a:lstStyle/>
          <a:p>
            <a:pPr marL="0" indent="0" algn="ctr">
              <a:lnSpc>
                <a:spcPct val="150000"/>
              </a:lnSpc>
              <a:spcBef>
                <a:spcPts val="0"/>
              </a:spcBef>
              <a:buSzPct val="100000"/>
              <a:buNone/>
              <a:tabLst>
                <a:tab pos="457200" algn="l"/>
              </a:tabLst>
            </a:pPr>
            <a:r>
              <a:rPr lang="en-US" sz="36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Attacking Your Ants</a:t>
            </a:r>
            <a:endParaRPr lang="en-US" sz="36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Remove “Should” Thoughts</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Recognize Automatic Negative Thinking</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Putting Your Thoughts On Trial</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Acknowledge How Overwhelmed You Feel</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Don’t Force Positive Thoughts</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But Instead Embrace Them</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Watch Your ANTS Lose Power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endParaRPr lang="en-US" dirty="0"/>
          </a:p>
        </p:txBody>
      </p:sp>
      <p:sp>
        <p:nvSpPr>
          <p:cNvPr id="4" name="TextBox 3"/>
          <p:cNvSpPr txBox="1"/>
          <p:nvPr/>
        </p:nvSpPr>
        <p:spPr>
          <a:xfrm>
            <a:off x="648586" y="287079"/>
            <a:ext cx="6154985" cy="707886"/>
          </a:xfrm>
          <a:prstGeom prst="rect">
            <a:avLst/>
          </a:prstGeom>
          <a:solidFill>
            <a:schemeClr val="bg1"/>
          </a:solidFill>
        </p:spPr>
        <p:txBody>
          <a:bodyPr wrap="square" rtlCol="0">
            <a:spAutoFit/>
          </a:bodyPr>
          <a:lstStyle/>
          <a:p>
            <a:r>
              <a:rPr lang="en-US" sz="4000" b="1" dirty="0">
                <a:effectLst>
                  <a:outerShdw blurRad="38100" dist="38100" dir="2700000" algn="tl">
                    <a:srgbClr val="000000">
                      <a:alpha val="43137"/>
                    </a:srgbClr>
                  </a:outerShdw>
                </a:effectLst>
                <a:latin typeface="Arial Rounded MT Bold" panose="020F0704030504030204" pitchFamily="34" charset="0"/>
              </a:rPr>
              <a:t>This Weeks Assignment</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plus(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plus(in)">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plus(in)">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plus(in)">
                                      <p:cBhvr>
                                        <p:cTn id="40" dur="2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plus(in)">
                                      <p:cBhvr>
                                        <p:cTn id="4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94327"/>
            <a:ext cx="9144000" cy="1798121"/>
          </a:xfrm>
          <a:solidFill>
            <a:schemeClr val="bg1"/>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The Ants Go Marching One by One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Subtitle 2"/>
          <p:cNvSpPr>
            <a:spLocks noGrp="1"/>
          </p:cNvSpPr>
          <p:nvPr>
            <p:ph type="subTitle" idx="1"/>
          </p:nvPr>
        </p:nvSpPr>
        <p:spPr>
          <a:xfrm>
            <a:off x="620485" y="5245781"/>
            <a:ext cx="3777344" cy="708705"/>
          </a:xfrm>
          <a:solidFill>
            <a:schemeClr val="bg1"/>
          </a:solidFill>
        </p:spPr>
        <p:txBody>
          <a:bodyPr>
            <a:norm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Philippians 4:8</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bg/>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295400"/>
            <a:ext cx="8631872" cy="5301343"/>
          </a:xfrm>
          <a:solidFill>
            <a:schemeClr val="bg1"/>
          </a:solidFill>
        </p:spPr>
        <p:txBody>
          <a:bodyPr>
            <a:normAutofit fontScale="92500" lnSpcReduction="10000"/>
          </a:bodyPr>
          <a:lstStyle/>
          <a:p>
            <a:pPr marL="0" indent="0" algn="ctr">
              <a:lnSpc>
                <a:spcPct val="150000"/>
              </a:lnSpc>
              <a:spcBef>
                <a:spcPts val="0"/>
              </a:spcBef>
              <a:buSzPct val="100000"/>
              <a:buNone/>
              <a:tabLst>
                <a:tab pos="457200" algn="l"/>
              </a:tabLst>
            </a:pPr>
            <a:r>
              <a:rPr lang="en-US" sz="36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Attacking Your Ants</a:t>
            </a:r>
            <a:endParaRPr lang="en-US" sz="36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Remove “Should” Thoughts</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Recognize Automatic Negative Thinking</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Putting Your Thoughts On Trial</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Acknowledge How Overwhelmed You Feel</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Don’t Force Positive Thoughts</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But Instead Embrace Them</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algn="ctr">
              <a:lnSpc>
                <a:spcPct val="150000"/>
              </a:lnSpc>
              <a:spcBef>
                <a:spcPts val="0"/>
              </a:spcBef>
              <a:buSzPct val="100000"/>
              <a:buFont typeface="Wingdings" panose="05000000000000000000" pitchFamily="2" charset="2"/>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Watch Your ANTS Lose Power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endParaRPr lang="en-US" dirty="0"/>
          </a:p>
        </p:txBody>
      </p:sp>
      <p:sp>
        <p:nvSpPr>
          <p:cNvPr id="4" name="TextBox 3"/>
          <p:cNvSpPr txBox="1"/>
          <p:nvPr/>
        </p:nvSpPr>
        <p:spPr>
          <a:xfrm>
            <a:off x="648586" y="287079"/>
            <a:ext cx="6154985" cy="707886"/>
          </a:xfrm>
          <a:prstGeom prst="rect">
            <a:avLst/>
          </a:prstGeom>
          <a:solidFill>
            <a:schemeClr val="bg1"/>
          </a:solidFill>
        </p:spPr>
        <p:txBody>
          <a:bodyPr wrap="square" rtlCol="0">
            <a:spAutoFit/>
          </a:bodyPr>
          <a:lstStyle/>
          <a:p>
            <a:r>
              <a:rPr lang="en-US" sz="4000" b="1" dirty="0">
                <a:effectLst>
                  <a:outerShdw blurRad="38100" dist="38100" dir="2700000" algn="tl">
                    <a:srgbClr val="000000">
                      <a:alpha val="43137"/>
                    </a:srgbClr>
                  </a:outerShdw>
                </a:effectLst>
                <a:latin typeface="Arial Rounded MT Bold" panose="020F0704030504030204" pitchFamily="34" charset="0"/>
              </a:rPr>
              <a:t>This Weeks Assignment</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100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9" presetClass="exit" presetSubtype="0" fill="hold" grpId="0" nodeType="withEffect">
                                  <p:stCondLst>
                                    <p:cond delay="2200"/>
                                  </p:stCondLst>
                                  <p:childTnLst>
                                    <p:animEffect transition="out" filter="dissolve">
                                      <p:cBhvr>
                                        <p:cTn id="9" dur="2000"/>
                                        <p:tgtEl>
                                          <p:spTgt spid="3">
                                            <p:txEl>
                                              <p:pRg st="0" end="0"/>
                                            </p:txEl>
                                          </p:spTgt>
                                        </p:tgtEl>
                                      </p:cBhvr>
                                    </p:animEffect>
                                    <p:set>
                                      <p:cBhvr>
                                        <p:cTn id="10" dur="1" fill="hold">
                                          <p:stCondLst>
                                            <p:cond delay="1996"/>
                                          </p:stCondLst>
                                        </p:cTn>
                                        <p:tgtEl>
                                          <p:spTgt spid="3">
                                            <p:txEl>
                                              <p:pRg st="0" end="0"/>
                                            </p:txEl>
                                          </p:spTgt>
                                        </p:tgtEl>
                                        <p:attrNameLst>
                                          <p:attrName>style.visibility</p:attrName>
                                        </p:attrNameLst>
                                      </p:cBhvr>
                                      <p:to>
                                        <p:strVal val="hidden"/>
                                      </p:to>
                                    </p:set>
                                  </p:childTnLst>
                                </p:cTn>
                              </p:par>
                              <p:par>
                                <p:cTn id="11" presetID="9" presetClass="exit" presetSubtype="0" fill="hold" grpId="0" nodeType="withEffect">
                                  <p:stCondLst>
                                    <p:cond delay="2200"/>
                                  </p:stCondLst>
                                  <p:childTnLst>
                                    <p:animEffect transition="out" filter="dissolve">
                                      <p:cBhvr>
                                        <p:cTn id="12" dur="2000"/>
                                        <p:tgtEl>
                                          <p:spTgt spid="3">
                                            <p:txEl>
                                              <p:pRg st="1" end="1"/>
                                            </p:txEl>
                                          </p:spTgt>
                                        </p:tgtEl>
                                      </p:cBhvr>
                                    </p:animEffect>
                                    <p:set>
                                      <p:cBhvr>
                                        <p:cTn id="13" dur="1" fill="hold">
                                          <p:stCondLst>
                                            <p:cond delay="1996"/>
                                          </p:stCondLst>
                                        </p:cTn>
                                        <p:tgtEl>
                                          <p:spTgt spid="3">
                                            <p:txEl>
                                              <p:pRg st="1" end="1"/>
                                            </p:txEl>
                                          </p:spTgt>
                                        </p:tgtEl>
                                        <p:attrNameLst>
                                          <p:attrName>style.visibility</p:attrName>
                                        </p:attrNameLst>
                                      </p:cBhvr>
                                      <p:to>
                                        <p:strVal val="hidden"/>
                                      </p:to>
                                    </p:set>
                                  </p:childTnLst>
                                </p:cTn>
                              </p:par>
                              <p:par>
                                <p:cTn id="14" presetID="9" presetClass="exit" presetSubtype="0" fill="hold" grpId="0" nodeType="withEffect">
                                  <p:stCondLst>
                                    <p:cond delay="2200"/>
                                  </p:stCondLst>
                                  <p:childTnLst>
                                    <p:animEffect transition="out" filter="dissolve">
                                      <p:cBhvr>
                                        <p:cTn id="15" dur="2000"/>
                                        <p:tgtEl>
                                          <p:spTgt spid="3">
                                            <p:txEl>
                                              <p:pRg st="2" end="2"/>
                                            </p:txEl>
                                          </p:spTgt>
                                        </p:tgtEl>
                                      </p:cBhvr>
                                    </p:animEffect>
                                    <p:set>
                                      <p:cBhvr>
                                        <p:cTn id="16" dur="1" fill="hold">
                                          <p:stCondLst>
                                            <p:cond delay="1996"/>
                                          </p:stCondLst>
                                        </p:cTn>
                                        <p:tgtEl>
                                          <p:spTgt spid="3">
                                            <p:txEl>
                                              <p:pRg st="2" end="2"/>
                                            </p:txEl>
                                          </p:spTgt>
                                        </p:tgtEl>
                                        <p:attrNameLst>
                                          <p:attrName>style.visibility</p:attrName>
                                        </p:attrNameLst>
                                      </p:cBhvr>
                                      <p:to>
                                        <p:strVal val="hidden"/>
                                      </p:to>
                                    </p:set>
                                  </p:childTnLst>
                                </p:cTn>
                              </p:par>
                              <p:par>
                                <p:cTn id="17" presetID="9" presetClass="exit" presetSubtype="0" fill="hold" grpId="0" nodeType="withEffect">
                                  <p:stCondLst>
                                    <p:cond delay="2200"/>
                                  </p:stCondLst>
                                  <p:childTnLst>
                                    <p:animEffect transition="out" filter="dissolve">
                                      <p:cBhvr>
                                        <p:cTn id="18" dur="2000"/>
                                        <p:tgtEl>
                                          <p:spTgt spid="3">
                                            <p:txEl>
                                              <p:pRg st="3" end="3"/>
                                            </p:txEl>
                                          </p:spTgt>
                                        </p:tgtEl>
                                      </p:cBhvr>
                                    </p:animEffect>
                                    <p:set>
                                      <p:cBhvr>
                                        <p:cTn id="19" dur="1" fill="hold">
                                          <p:stCondLst>
                                            <p:cond delay="1996"/>
                                          </p:stCondLst>
                                        </p:cTn>
                                        <p:tgtEl>
                                          <p:spTgt spid="3">
                                            <p:txEl>
                                              <p:pRg st="3" end="3"/>
                                            </p:txEl>
                                          </p:spTgt>
                                        </p:tgtEl>
                                        <p:attrNameLst>
                                          <p:attrName>style.visibility</p:attrName>
                                        </p:attrNameLst>
                                      </p:cBhvr>
                                      <p:to>
                                        <p:strVal val="hidden"/>
                                      </p:to>
                                    </p:set>
                                  </p:childTnLst>
                                </p:cTn>
                              </p:par>
                              <p:par>
                                <p:cTn id="20" presetID="9" presetClass="exit" presetSubtype="0" fill="hold" grpId="0" nodeType="withEffect">
                                  <p:stCondLst>
                                    <p:cond delay="2200"/>
                                  </p:stCondLst>
                                  <p:childTnLst>
                                    <p:animEffect transition="out" filter="dissolve">
                                      <p:cBhvr>
                                        <p:cTn id="21" dur="2000"/>
                                        <p:tgtEl>
                                          <p:spTgt spid="3">
                                            <p:txEl>
                                              <p:pRg st="4" end="4"/>
                                            </p:txEl>
                                          </p:spTgt>
                                        </p:tgtEl>
                                      </p:cBhvr>
                                    </p:animEffect>
                                    <p:set>
                                      <p:cBhvr>
                                        <p:cTn id="22" dur="1" fill="hold">
                                          <p:stCondLst>
                                            <p:cond delay="1996"/>
                                          </p:stCondLst>
                                        </p:cTn>
                                        <p:tgtEl>
                                          <p:spTgt spid="3">
                                            <p:txEl>
                                              <p:pRg st="4" end="4"/>
                                            </p:txEl>
                                          </p:spTgt>
                                        </p:tgtEl>
                                        <p:attrNameLst>
                                          <p:attrName>style.visibility</p:attrName>
                                        </p:attrNameLst>
                                      </p:cBhvr>
                                      <p:to>
                                        <p:strVal val="hidden"/>
                                      </p:to>
                                    </p:set>
                                  </p:childTnLst>
                                </p:cTn>
                              </p:par>
                              <p:par>
                                <p:cTn id="23" presetID="9" presetClass="exit" presetSubtype="0" fill="hold" grpId="0" nodeType="withEffect">
                                  <p:stCondLst>
                                    <p:cond delay="2200"/>
                                  </p:stCondLst>
                                  <p:childTnLst>
                                    <p:animEffect transition="out" filter="dissolve">
                                      <p:cBhvr>
                                        <p:cTn id="24" dur="2000"/>
                                        <p:tgtEl>
                                          <p:spTgt spid="3">
                                            <p:txEl>
                                              <p:pRg st="5" end="5"/>
                                            </p:txEl>
                                          </p:spTgt>
                                        </p:tgtEl>
                                      </p:cBhvr>
                                    </p:animEffect>
                                    <p:set>
                                      <p:cBhvr>
                                        <p:cTn id="25" dur="1" fill="hold">
                                          <p:stCondLst>
                                            <p:cond delay="1996"/>
                                          </p:stCondLst>
                                        </p:cTn>
                                        <p:tgtEl>
                                          <p:spTgt spid="3">
                                            <p:txEl>
                                              <p:pRg st="5" end="5"/>
                                            </p:txEl>
                                          </p:spTgt>
                                        </p:tgtEl>
                                        <p:attrNameLst>
                                          <p:attrName>style.visibility</p:attrName>
                                        </p:attrNameLst>
                                      </p:cBhvr>
                                      <p:to>
                                        <p:strVal val="hidden"/>
                                      </p:to>
                                    </p:set>
                                  </p:childTnLst>
                                </p:cTn>
                              </p:par>
                              <p:par>
                                <p:cTn id="26" presetID="9" presetClass="exit" presetSubtype="0" fill="hold" grpId="0" nodeType="withEffect">
                                  <p:stCondLst>
                                    <p:cond delay="2200"/>
                                  </p:stCondLst>
                                  <p:childTnLst>
                                    <p:animEffect transition="out" filter="dissolve">
                                      <p:cBhvr>
                                        <p:cTn id="27" dur="2000"/>
                                        <p:tgtEl>
                                          <p:spTgt spid="3">
                                            <p:txEl>
                                              <p:pRg st="6" end="6"/>
                                            </p:txEl>
                                          </p:spTgt>
                                        </p:tgtEl>
                                      </p:cBhvr>
                                    </p:animEffect>
                                    <p:set>
                                      <p:cBhvr>
                                        <p:cTn id="28" dur="1" fill="hold">
                                          <p:stCondLst>
                                            <p:cond delay="1996"/>
                                          </p:stCondLst>
                                        </p:cTn>
                                        <p:tgtEl>
                                          <p:spTgt spid="3">
                                            <p:txEl>
                                              <p:pRg st="6" end="6"/>
                                            </p:txEl>
                                          </p:spTgt>
                                        </p:tgtEl>
                                        <p:attrNameLst>
                                          <p:attrName>style.visibility</p:attrName>
                                        </p:attrNameLst>
                                      </p:cBhvr>
                                      <p:to>
                                        <p:strVal val="hidden"/>
                                      </p:to>
                                    </p:set>
                                  </p:childTnLst>
                                </p:cTn>
                              </p:par>
                              <p:par>
                                <p:cTn id="29" presetID="9" presetClass="exit" presetSubtype="0" fill="hold" grpId="0" nodeType="withEffect">
                                  <p:stCondLst>
                                    <p:cond delay="2200"/>
                                  </p:stCondLst>
                                  <p:childTnLst>
                                    <p:animEffect transition="out" filter="dissolve">
                                      <p:cBhvr>
                                        <p:cTn id="30" dur="2000"/>
                                        <p:tgtEl>
                                          <p:spTgt spid="3">
                                            <p:txEl>
                                              <p:pRg st="7" end="7"/>
                                            </p:txEl>
                                          </p:spTgt>
                                        </p:tgtEl>
                                      </p:cBhvr>
                                    </p:animEffect>
                                    <p:set>
                                      <p:cBhvr>
                                        <p:cTn id="31" dur="1" fill="hold">
                                          <p:stCondLst>
                                            <p:cond delay="1996"/>
                                          </p:stCondLst>
                                        </p:cTn>
                                        <p:tgtEl>
                                          <p:spTgt spid="3">
                                            <p:txEl>
                                              <p:pRg st="7" end="7"/>
                                            </p:txEl>
                                          </p:spTgt>
                                        </p:tgtEl>
                                        <p:attrNameLst>
                                          <p:attrName>style.visibility</p:attrName>
                                        </p:attrNameLst>
                                      </p:cBhvr>
                                      <p:to>
                                        <p:strVal val="hidden"/>
                                      </p:to>
                                    </p:set>
                                  </p:childTnLst>
                                </p:cTn>
                              </p:par>
                              <p:par>
                                <p:cTn id="32" presetID="9" presetClass="exit" presetSubtype="0" fill="hold" grpId="0" nodeType="withEffect">
                                  <p:stCondLst>
                                    <p:cond delay="2200"/>
                                  </p:stCondLst>
                                  <p:childTnLst>
                                    <p:animEffect transition="out" filter="dissolve">
                                      <p:cBhvr>
                                        <p:cTn id="33" dur="2000"/>
                                        <p:tgtEl>
                                          <p:spTgt spid="3">
                                            <p:bg/>
                                          </p:spTgt>
                                        </p:tgtEl>
                                      </p:cBhvr>
                                    </p:animEffect>
                                    <p:set>
                                      <p:cBhvr>
                                        <p:cTn id="34" dur="1" fill="hold">
                                          <p:stCondLst>
                                            <p:cond delay="1996"/>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777875"/>
          </a:xfrm>
        </p:spPr>
        <p:txBody>
          <a:bodyPr/>
          <a:lstStyle/>
          <a:p>
            <a:endParaRPr lang="en-US" dirty="0"/>
          </a:p>
        </p:txBody>
      </p:sp>
      <p:sp>
        <p:nvSpPr>
          <p:cNvPr id="3" name="Content Placeholder 2"/>
          <p:cNvSpPr>
            <a:spLocks noGrp="1"/>
          </p:cNvSpPr>
          <p:nvPr>
            <p:ph idx="1"/>
          </p:nvPr>
        </p:nvSpPr>
        <p:spPr>
          <a:xfrm>
            <a:off x="293913" y="1295400"/>
            <a:ext cx="11549743" cy="5301343"/>
          </a:xfrm>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6829"/>
            <a:ext cx="11114314" cy="6117771"/>
          </a:xfrm>
        </p:spPr>
        <p:txBody>
          <a:bodyPr>
            <a:normAutofit/>
          </a:bodyPr>
          <a:lstStyle/>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One day a man passed by a farm and saw a beautiful horse.</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Hoping to buy the animal, he said to the farmer: "I think your horse looks pretty good, so I'll give you $500 for him."</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"He doesn't look good, and he's not for sale," the farmer said.</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The man insisted, "I think he looks good and I'll up the price to $1000!"</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"He doesn't look so good," the farmer said, "but if you want him that much, he's yours."</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The next day the man came back raging mad. He went up to the farmer and screamed, "You sold me a blind horse! You cheated me!"</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a:p>
            <a:pPr marL="0" indent="0" algn="l" rtl="0">
              <a:buNone/>
            </a:pPr>
            <a:r>
              <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rPr>
              <a:t>The farmer calmly replied, "I told you he didn't look so good, didn't I?"</a:t>
            </a:r>
            <a:endParaRPr lang="en-US" b="1" i="0" dirty="0">
              <a:solidFill>
                <a:srgbClr val="1D2228"/>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515" y="49439"/>
            <a:ext cx="9960428" cy="832304"/>
          </a:xfrm>
        </p:spPr>
        <p:txBody>
          <a:bodyPr>
            <a:normAutofit/>
          </a:bodyPr>
          <a:lstStyle/>
          <a:p>
            <a:r>
              <a:rPr 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rPr>
              <a:t>God Knows the Power of Our Thoughts</a:t>
            </a:r>
            <a:endParaRPr 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93913" y="881743"/>
            <a:ext cx="11691257" cy="5976257"/>
          </a:xfrm>
          <a:solidFill>
            <a:schemeClr val="bg1">
              <a:alpha val="88000"/>
            </a:schemeClr>
          </a:solidFill>
        </p:spPr>
        <p:txBody>
          <a:bodyPr>
            <a:normAutofit lnSpcReduction="10000"/>
          </a:bodyPr>
          <a:lstStyle/>
          <a:p>
            <a:pPr algn="ct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That’s Why Philippians 4:8 Declares…</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Summing it all up, friends, I’d say you’ll do best by filling your minds and meditating on things true, noble, reputable, authentic, compelling, gracious—the best, not the worst; the beautiful, not the ugly; things to praise, not things to curse. Put into practice what you learned from me, what you heard and saw and realized. Do that, and God, who makes everything work together, will work you into his most excellent harmonies. </a:t>
            </a:r>
            <a:r>
              <a:rPr lang="en-US" b="1" dirty="0">
                <a:effectLst>
                  <a:outerShdw blurRad="38100" dist="38100" dir="2700000" algn="tl">
                    <a:srgbClr val="000000">
                      <a:alpha val="43137"/>
                    </a:srgbClr>
                  </a:outerShdw>
                </a:effectLst>
                <a:latin typeface="Arial Rounded MT Bold" panose="020F0704030504030204" pitchFamily="34" charset="0"/>
              </a:rPr>
              <a:t>Philippians 4:8-9 (MSG)</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But This Way of Thinking is Not Natural</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We Are Prone to the Negative</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If We </a:t>
            </a:r>
            <a:r>
              <a:rPr lang="en-US" b="1" dirty="0" err="1">
                <a:effectLst>
                  <a:outerShdw blurRad="38100" dist="38100" dir="2700000" algn="tl">
                    <a:srgbClr val="000000">
                      <a:alpha val="43137"/>
                    </a:srgbClr>
                  </a:outerShdw>
                </a:effectLst>
                <a:latin typeface="Arial Rounded MT Bold" panose="020F0704030504030204" pitchFamily="34" charset="0"/>
              </a:rPr>
              <a:t>Arent</a:t>
            </a:r>
            <a:r>
              <a:rPr lang="en-US" b="1" dirty="0">
                <a:effectLst>
                  <a:outerShdw blurRad="38100" dist="38100" dir="2700000" algn="tl">
                    <a:srgbClr val="000000">
                      <a:alpha val="43137"/>
                    </a:srgbClr>
                  </a:outerShdw>
                </a:effectLst>
                <a:latin typeface="Arial Rounded MT Bold" panose="020F0704030504030204" pitchFamily="34" charset="0"/>
              </a:rPr>
              <a:t> Careful It Will Overcome Our Thinking…</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We Get Infested with ANTS</a:t>
            </a:r>
            <a:endParaRPr lang="en-US"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500">
        <p:wipe dir="u"/>
      </p:transition>
    </mc:Choice>
    <mc:Fallback>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2000"/>
                                        <p:tgtEl>
                                          <p:spTgt spid="3">
                                            <p:txEl>
                                              <p:pRg st="2" end="2"/>
                                            </p:txEl>
                                          </p:spTgt>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6" dur="2000"/>
                                        <p:tgtEl>
                                          <p:spTgt spid="3">
                                            <p:txEl>
                                              <p:pRg st="4" end="4"/>
                                            </p:txEl>
                                          </p:spTgt>
                                        </p:tgtEl>
                                      </p:cBhvr>
                                    </p:animEffect>
                                  </p:childTnLst>
                                </p:cTn>
                              </p:par>
                            </p:childTnLst>
                          </p:cTn>
                        </p:par>
                        <p:par>
                          <p:cTn id="47" fill="hold">
                            <p:stCondLst>
                              <p:cond delay="2000"/>
                            </p:stCondLst>
                            <p:childTnLst>
                              <p:par>
                                <p:cTn id="48" presetID="31" presetClass="entr" presetSubtype="0"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p:cTn id="50"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2"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777875"/>
          </a:xfrm>
        </p:spPr>
        <p:txBody>
          <a:bodyPr/>
          <a:lstStyle/>
          <a:p>
            <a:endParaRPr lang="en-US" dirty="0"/>
          </a:p>
        </p:txBody>
      </p:sp>
      <p:sp>
        <p:nvSpPr>
          <p:cNvPr id="3" name="Content Placeholder 2"/>
          <p:cNvSpPr>
            <a:spLocks noGrp="1"/>
          </p:cNvSpPr>
          <p:nvPr>
            <p:ph idx="1"/>
          </p:nvPr>
        </p:nvSpPr>
        <p:spPr>
          <a:xfrm>
            <a:off x="293913" y="1295400"/>
            <a:ext cx="11549743" cy="5301343"/>
          </a:xfrm>
        </p:spPr>
        <p:txBody>
          <a:bodyPr/>
          <a:lstStyle/>
          <a:p>
            <a:endParaRPr lang="en-US" dirty="0"/>
          </a:p>
        </p:txBody>
      </p:sp>
      <p:pic>
        <p:nvPicPr>
          <p:cNvPr id="4" name="Picture 3" descr="Helping Our Children Challenge Negative Thinking | Help One Chil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586" y="63182"/>
            <a:ext cx="11004698" cy="673163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3250">
        <p:wipe dir="d"/>
      </p:transition>
    </mc:Choice>
    <mc:Fallback>
      <p:transition spd="slow">
        <p:wipe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777875"/>
          </a:xfrm>
        </p:spPr>
        <p:txBody>
          <a:bodyPr/>
          <a:lstStyle/>
          <a:p>
            <a:endParaRPr lang="en-US" dirty="0"/>
          </a:p>
        </p:txBody>
      </p:sp>
      <p:sp>
        <p:nvSpPr>
          <p:cNvPr id="3" name="Content Placeholder 2"/>
          <p:cNvSpPr>
            <a:spLocks noGrp="1"/>
          </p:cNvSpPr>
          <p:nvPr>
            <p:ph idx="1"/>
          </p:nvPr>
        </p:nvSpPr>
        <p:spPr>
          <a:xfrm>
            <a:off x="293913" y="1295400"/>
            <a:ext cx="11549743" cy="5301343"/>
          </a:xfrm>
        </p:spPr>
        <p:txBody>
          <a:bodyPr/>
          <a:lstStyle/>
          <a:p>
            <a:pPr marL="0" marR="0" indent="0">
              <a:lnSpc>
                <a:spcPct val="107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Whenever You Feel…</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…ANTS Attack</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…ATTACK Back!</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RAID</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R- Resist</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A- Adjust</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 Inspect the Truth</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D- Dwell on Truth Instead</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endParaRPr lang="en-US" dirty="0"/>
          </a:p>
        </p:txBody>
      </p:sp>
      <p:pic>
        <p:nvPicPr>
          <p:cNvPr id="4" name="Picture 2" descr="Laugh it up with these 15 funny animal jokes – Page 3 – Joke of the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67400" y="76200"/>
            <a:ext cx="6193971" cy="6455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5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1)">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1)">
                                      <p:cBhvr>
                                        <p:cTn id="25" dur="2000"/>
                                        <p:tgtEl>
                                          <p:spTgt spid="3">
                                            <p:txEl>
                                              <p:pRg st="4" end="4"/>
                                            </p:txEl>
                                          </p:spTgt>
                                        </p:tgtEl>
                                      </p:cBhvr>
                                    </p:animEffect>
                                  </p:childTnLst>
                                </p:cTn>
                              </p:par>
                            </p:childTnLst>
                          </p:cTn>
                        </p:par>
                        <p:par>
                          <p:cTn id="26" fill="hold">
                            <p:stCondLst>
                              <p:cond delay="4000"/>
                            </p:stCondLst>
                            <p:childTnLst>
                              <p:par>
                                <p:cTn id="27" presetID="21" presetClass="entr" presetSubtype="1"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1)">
                                      <p:cBhvr>
                                        <p:cTn id="29" dur="2000"/>
                                        <p:tgtEl>
                                          <p:spTgt spid="3">
                                            <p:txEl>
                                              <p:pRg st="5" end="5"/>
                                            </p:txEl>
                                          </p:spTgt>
                                        </p:tgtEl>
                                      </p:cBhvr>
                                    </p:animEffect>
                                  </p:childTnLst>
                                </p:cTn>
                              </p:par>
                            </p:childTnLst>
                          </p:cTn>
                        </p:par>
                        <p:par>
                          <p:cTn id="30" fill="hold">
                            <p:stCondLst>
                              <p:cond delay="6000"/>
                            </p:stCondLst>
                            <p:childTnLst>
                              <p:par>
                                <p:cTn id="31" presetID="21" presetClass="entr" presetSubtype="1"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heel(1)">
                                      <p:cBhvr>
                                        <p:cTn id="33" dur="2000"/>
                                        <p:tgtEl>
                                          <p:spTgt spid="3">
                                            <p:txEl>
                                              <p:pRg st="6" end="6"/>
                                            </p:txEl>
                                          </p:spTgt>
                                        </p:tgtEl>
                                      </p:cBhvr>
                                    </p:animEffect>
                                  </p:childTnLst>
                                </p:cTn>
                              </p:par>
                            </p:childTnLst>
                          </p:cTn>
                        </p:par>
                        <p:par>
                          <p:cTn id="34" fill="hold">
                            <p:stCondLst>
                              <p:cond delay="8000"/>
                            </p:stCondLst>
                            <p:childTnLst>
                              <p:par>
                                <p:cTn id="35" presetID="21" presetClass="entr" presetSubtype="1"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heel(1)">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3" y="185057"/>
            <a:ext cx="11549743" cy="6161313"/>
          </a:xfrm>
          <a:solidFill>
            <a:schemeClr val="bg1">
              <a:alpha val="88000"/>
            </a:schemeClr>
          </a:solidFill>
        </p:spPr>
        <p:txBody>
          <a:bodyPr>
            <a:normAutofit/>
          </a:bodyPr>
          <a:lstStyle/>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There are Many Different “Species" of </a:t>
            </a:r>
            <a:r>
              <a:rPr lang="en-US" sz="3200" b="1" dirty="0" err="1">
                <a:effectLst>
                  <a:outerShdw blurRad="38100" dist="38100" dir="2700000" algn="tl">
                    <a:srgbClr val="000000">
                      <a:alpha val="43137"/>
                    </a:srgbClr>
                  </a:outerShdw>
                </a:effectLst>
                <a:latin typeface="Arial Rounded MT Bold" panose="020F0704030504030204" pitchFamily="34" charset="0"/>
              </a:rPr>
              <a:t>ANTs</a:t>
            </a:r>
            <a:r>
              <a:rPr lang="en-US" sz="3200" b="1" dirty="0">
                <a:effectLst>
                  <a:outerShdw blurRad="38100" dist="38100" dir="2700000" algn="tl">
                    <a:srgbClr val="000000">
                      <a:alpha val="43137"/>
                    </a:srgbClr>
                  </a:outerShdw>
                </a:effectLst>
                <a:latin typeface="Arial Rounded MT Bold" panose="020F0704030504030204" pitchFamily="34" charset="0"/>
              </a:rPr>
              <a: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"Always" or "Never"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Thinking Includes words like always, never, no one, everything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Focusing on the Negative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Only seeing the bad parts of a situation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5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Fortune Telling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Predicting the worst case scenario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Mind Reading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Believing that you know what another person is thinking without them telling you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55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3" y="185058"/>
            <a:ext cx="11549743" cy="6672942"/>
          </a:xfrm>
          <a:solidFill>
            <a:schemeClr val="bg1">
              <a:alpha val="88000"/>
            </a:schemeClr>
          </a:solidFill>
        </p:spPr>
        <p:txBody>
          <a:bodyPr>
            <a:normAutofit/>
          </a:bodyPr>
          <a:lstStyle/>
          <a:p>
            <a:pPr marL="0" indent="0" algn="ctr">
              <a:lnSpc>
                <a:spcPct val="120000"/>
              </a:lnSpc>
              <a:buNone/>
            </a:pPr>
            <a:r>
              <a:rPr lang="en-US" sz="3200" dirty="0">
                <a:effectLst>
                  <a:outerShdw blurRad="38100" dist="38100" dir="2700000" algn="tl">
                    <a:srgbClr val="000000">
                      <a:alpha val="43137"/>
                    </a:srgbClr>
                  </a:outerShdw>
                </a:effectLst>
                <a:latin typeface="Arial Rounded MT Bold" panose="020F0704030504030204" pitchFamily="34" charset="0"/>
              </a:rPr>
              <a:t>There are Many Different “Species" of </a:t>
            </a:r>
            <a:r>
              <a:rPr lang="en-US" sz="3200" dirty="0" err="1">
                <a:effectLst>
                  <a:outerShdw blurRad="38100" dist="38100" dir="2700000" algn="tl">
                    <a:srgbClr val="000000">
                      <a:alpha val="43137"/>
                    </a:srgbClr>
                  </a:outerShdw>
                </a:effectLst>
                <a:latin typeface="Arial Rounded MT Bold" panose="020F0704030504030204" pitchFamily="34" charset="0"/>
              </a:rPr>
              <a:t>ANTs</a:t>
            </a:r>
            <a:r>
              <a:rPr lang="en-US" sz="3200" dirty="0">
                <a:effectLst>
                  <a:outerShdw blurRad="38100" dist="38100" dir="2700000" algn="tl">
                    <a:srgbClr val="000000">
                      <a:alpha val="43137"/>
                    </a:srgbClr>
                  </a:outerShdw>
                </a:effectLst>
                <a:latin typeface="Arial Rounded MT Bold" panose="020F0704030504030204" pitchFamily="34" charset="0"/>
              </a:rPr>
              <a:t>: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Thinking with your Feelings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Believing negative feelings rather than questioning them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Guilt Beatings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Thinking of what you should have done, ought to have done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buFont typeface="Wingdings" panose="05000000000000000000" pitchFamily="2" charset="2"/>
              <a:buChar char="q"/>
            </a:pPr>
            <a:r>
              <a:rPr lang="en-US" sz="3200" dirty="0">
                <a:effectLst>
                  <a:outerShdw blurRad="38100" dist="38100" dir="2700000" algn="tl">
                    <a:srgbClr val="000000">
                      <a:alpha val="43137"/>
                    </a:srgbClr>
                  </a:outerShdw>
                </a:effectLst>
                <a:latin typeface="Arial Rounded MT Bold" panose="020F0704030504030204" pitchFamily="34" charset="0"/>
              </a:rPr>
              <a:t> Labeling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Giving yourself or someone else a negative label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Personalization</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Harmless events are seen as personal in nature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buFont typeface="Wingdings" panose="05000000000000000000" pitchFamily="2" charset="2"/>
              <a:buChar char="q"/>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Blame</a:t>
            </a:r>
            <a:r>
              <a:rPr lang="en-US" dirty="0">
                <a:effectLst>
                  <a:outerShdw blurRad="38100" dist="38100" dir="2700000" algn="tl">
                    <a:srgbClr val="000000">
                      <a:alpha val="43137"/>
                    </a:srgbClr>
                  </a:outerShdw>
                </a:effectLst>
                <a:latin typeface="Arial Rounded MT Bold" panose="020F0704030504030204" pitchFamily="34" charset="0"/>
              </a:rPr>
              <a:t> </a:t>
            </a:r>
            <a:endParaRPr lang="en-US"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Blaming someone else for your problems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right)">
                                      <p:cBhvr>
                                        <p:cTn id="7" dur="500"/>
                                        <p:tgtEl>
                                          <p:spTgt spid="3">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righ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500"/>
                                        <p:tgtEl>
                                          <p:spTgt spid="3">
                                            <p:txEl>
                                              <p:pRg st="1" end="1"/>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right)">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right)">
                                      <p:cBhvr>
                                        <p:cTn id="24" dur="500"/>
                                        <p:tgtEl>
                                          <p:spTgt spid="3">
                                            <p:txEl>
                                              <p:pRg st="3" end="3"/>
                                            </p:txEl>
                                          </p:spTgt>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right)">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right)">
                                      <p:cBhvr>
                                        <p:cTn id="33" dur="500"/>
                                        <p:tgtEl>
                                          <p:spTgt spid="3">
                                            <p:txEl>
                                              <p:pRg st="5" end="5"/>
                                            </p:txEl>
                                          </p:spTgt>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righ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right)">
                                      <p:cBhvr>
                                        <p:cTn id="42" dur="500"/>
                                        <p:tgtEl>
                                          <p:spTgt spid="3">
                                            <p:txEl>
                                              <p:pRg st="7" end="7"/>
                                            </p:txEl>
                                          </p:spTgt>
                                        </p:tgtEl>
                                      </p:cBhvr>
                                    </p:animEffec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right)">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ipe(right)">
                                      <p:cBhvr>
                                        <p:cTn id="51" dur="500"/>
                                        <p:tgtEl>
                                          <p:spTgt spid="3">
                                            <p:txEl>
                                              <p:pRg st="9" end="9"/>
                                            </p:txEl>
                                          </p:spTgt>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ipe(right)">
                                      <p:cBhvr>
                                        <p:cTn id="5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086" y="169182"/>
            <a:ext cx="4767943" cy="777875"/>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Time to Get Real</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814912" y="1023258"/>
            <a:ext cx="10493830" cy="5090463"/>
          </a:xfrm>
        </p:spPr>
        <p:txBody>
          <a:bodyPr>
            <a:normAutofit/>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Letting Down the Plow</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Today I Want to See Hands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How Many in Here Have…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Watched Things They Should Not Have Watched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Participated in Things They Should Not Have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Been Places They Should Have Stayed Away From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Said Things They Should Have Never Said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Thought Things They Should Not Have Thought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endParaRPr lang="en-US" b="1" dirty="0">
              <a:effectLst>
                <a:outerShdw blurRad="38100" dist="38100" dir="2700000" algn="tl">
                  <a:srgbClr val="000000">
                    <a:alpha val="43137"/>
                  </a:srgbClr>
                </a:outerShdw>
              </a:effectLst>
              <a:latin typeface="Arial Rounded MT Bold" panose="020F0704030504030204" pitchFamily="34" charset="0"/>
            </a:endParaRPr>
          </a:p>
        </p:txBody>
      </p:sp>
      <p:pic>
        <p:nvPicPr>
          <p:cNvPr id="2052" name="Picture 4" descr="Compelling Love | For the love of Christ compels us… (2 Cor. 5:14-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8195" y="1023258"/>
            <a:ext cx="10026503" cy="5834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20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nodeType="click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plus(in)">
                                      <p:cBhvr>
                                        <p:cTn id="46"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169182"/>
            <a:ext cx="7315201" cy="777875"/>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Let’s All Adjust Our Halos</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729342" y="947057"/>
            <a:ext cx="10461171" cy="5589361"/>
          </a:xfrm>
        </p:spPr>
        <p:txBody>
          <a:bodyPr>
            <a:normAutofit fontScale="92500" lnSpcReduction="10000"/>
          </a:bodyPr>
          <a:lstStyle/>
          <a:p>
            <a:pPr marL="0" indent="0" algn="ctr">
              <a:lnSpc>
                <a:spcPct val="100000"/>
              </a:lnSpc>
              <a:spcBef>
                <a:spcPts val="6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If We Are Honest…</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We ALL Have…</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Satan Uses It to His Advantage</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0"/>
              </a:spcBef>
            </a:pPr>
            <a:r>
              <a:rPr lang="en-US" sz="3500" b="1" dirty="0">
                <a:effectLst>
                  <a:outerShdw blurRad="38100" dist="38100" dir="2700000" algn="tl">
                    <a:srgbClr val="000000">
                      <a:alpha val="43137"/>
                    </a:srgbClr>
                  </a:outerShdw>
                </a:effectLst>
                <a:latin typeface="Arial Rounded MT Bold" panose="020F0704030504030204" pitchFamily="34" charset="0"/>
              </a:rPr>
              <a:t>In Order to Hold Us Hostage</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spcBef>
                <a:spcPts val="300"/>
              </a:spcBef>
            </a:pPr>
            <a:r>
              <a:rPr lang="en-US" sz="3500" b="1" dirty="0">
                <a:effectLst>
                  <a:outerShdw blurRad="38100" dist="38100" dir="2700000" algn="tl">
                    <a:srgbClr val="000000">
                      <a:alpha val="43137"/>
                    </a:srgbClr>
                  </a:outerShdw>
                </a:effectLst>
                <a:latin typeface="Arial Rounded MT Bold" panose="020F0704030504030204" pitchFamily="34" charset="0"/>
              </a:rPr>
              <a:t>Beat Us Up!</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spcBef>
                <a:spcPts val="300"/>
              </a:spcBef>
            </a:pPr>
            <a:r>
              <a:rPr lang="en-US" sz="3500" b="1" dirty="0">
                <a:effectLst>
                  <a:outerShdw blurRad="38100" dist="38100" dir="2700000" algn="tl">
                    <a:srgbClr val="000000">
                      <a:alpha val="43137"/>
                    </a:srgbClr>
                  </a:outerShdw>
                </a:effectLst>
                <a:latin typeface="Arial Rounded MT Bold" panose="020F0704030504030204" pitchFamily="34" charset="0"/>
              </a:rPr>
              <a:t>Cripple Us </a:t>
            </a:r>
            <a:r>
              <a:rPr lang="en-US" sz="3500" b="1" dirty="0" err="1">
                <a:effectLst>
                  <a:outerShdw blurRad="38100" dist="38100" dir="2700000" algn="tl">
                    <a:srgbClr val="000000">
                      <a:alpha val="43137"/>
                    </a:srgbClr>
                  </a:outerShdw>
                </a:effectLst>
                <a:latin typeface="Arial Rounded MT Bold" panose="020F0704030504030204" pitchFamily="34" charset="0"/>
              </a:rPr>
              <a:t>Spritually</a:t>
            </a:r>
            <a:r>
              <a:rPr lang="en-US" sz="3500" b="1" dirty="0">
                <a:effectLst>
                  <a:outerShdw blurRad="38100" dist="38100" dir="2700000" algn="tl">
                    <a:srgbClr val="000000">
                      <a:alpha val="43137"/>
                    </a:srgbClr>
                  </a:outerShdw>
                </a:effectLst>
                <a:latin typeface="Arial Rounded MT Bold" panose="020F0704030504030204" pitchFamily="34" charset="0"/>
              </a:rPr>
              <a:t>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spcBef>
                <a:spcPts val="300"/>
              </a:spcBef>
            </a:pPr>
            <a:r>
              <a:rPr lang="en-US" sz="3500" b="1" dirty="0">
                <a:effectLst>
                  <a:outerShdw blurRad="38100" dist="38100" dir="2700000" algn="tl">
                    <a:srgbClr val="000000">
                      <a:alpha val="43137"/>
                    </a:srgbClr>
                  </a:outerShdw>
                </a:effectLst>
                <a:latin typeface="Arial Rounded MT Bold" panose="020F0704030504030204" pitchFamily="34" charset="0"/>
              </a:rPr>
              <a:t>Emotionally</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spcBef>
                <a:spcPts val="300"/>
              </a:spcBef>
            </a:pPr>
            <a:r>
              <a:rPr lang="en-US" sz="3500" b="1" dirty="0">
                <a:effectLst>
                  <a:outerShdw blurRad="38100" dist="38100" dir="2700000" algn="tl">
                    <a:srgbClr val="000000">
                      <a:alpha val="43137"/>
                    </a:srgbClr>
                  </a:outerShdw>
                </a:effectLst>
                <a:latin typeface="Arial Rounded MT Bold" panose="020F0704030504030204" pitchFamily="34" charset="0"/>
              </a:rPr>
              <a:t>Mentally</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algn="ctr">
              <a:lnSpc>
                <a:spcPct val="120000"/>
              </a:lnSpc>
            </a:pPr>
            <a:r>
              <a:rPr lang="en-US" sz="3500" b="1" dirty="0">
                <a:effectLst>
                  <a:outerShdw blurRad="38100" dist="38100" dir="2700000" algn="tl">
                    <a:srgbClr val="000000">
                      <a:alpha val="43137"/>
                    </a:srgbClr>
                  </a:outerShdw>
                </a:effectLst>
                <a:latin typeface="Arial Rounded MT Bold" panose="020F0704030504030204" pitchFamily="34" charset="0"/>
              </a:rPr>
              <a:t>In Order to Keep Us from Being All We Can Be</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
        <p:nvSpPr>
          <p:cNvPr id="4" name="TextBox 3"/>
          <p:cNvSpPr txBox="1"/>
          <p:nvPr/>
        </p:nvSpPr>
        <p:spPr>
          <a:xfrm>
            <a:off x="1175658" y="4012197"/>
            <a:ext cx="9738410" cy="1446550"/>
          </a:xfrm>
          <a:prstGeom prst="rect">
            <a:avLst/>
          </a:prstGeom>
          <a:solidFill>
            <a:schemeClr val="accent2">
              <a:lumMod val="75000"/>
              <a:alpha val="77000"/>
            </a:schemeClr>
          </a:solidFill>
        </p:spPr>
        <p:txBody>
          <a:bodyPr wrap="square" rtlCol="0">
            <a:spAutoFit/>
          </a:bodyPr>
          <a:lstStyle/>
          <a:p>
            <a:r>
              <a:rPr lang="en-US" sz="4400" b="1" dirty="0">
                <a:effectLst>
                  <a:outerShdw blurRad="38100" dist="38100" dir="2700000" algn="tl">
                    <a:srgbClr val="000000">
                      <a:alpha val="43137"/>
                    </a:srgbClr>
                  </a:outerShdw>
                </a:effectLst>
                <a:latin typeface="Arial Rounded MT Bold" panose="020F0704030504030204" pitchFamily="34" charset="0"/>
              </a:rPr>
              <a:t>At First Satan is Our Tempter…</a:t>
            </a:r>
            <a:endParaRPr lang="en-US" sz="4400" b="1" dirty="0">
              <a:effectLst>
                <a:outerShdw blurRad="38100" dist="38100" dir="2700000" algn="tl">
                  <a:srgbClr val="000000">
                    <a:alpha val="43137"/>
                  </a:srgbClr>
                </a:outerShdw>
              </a:effectLst>
              <a:latin typeface="Arial Rounded MT Bold" panose="020F0704030504030204" pitchFamily="34" charset="0"/>
            </a:endParaRPr>
          </a:p>
          <a:p>
            <a:r>
              <a:rPr lang="en-US" sz="4400" b="1" dirty="0">
                <a:effectLst>
                  <a:outerShdw blurRad="38100" dist="38100" dir="2700000" algn="tl">
                    <a:srgbClr val="000000">
                      <a:alpha val="43137"/>
                    </a:srgbClr>
                  </a:outerShdw>
                </a:effectLst>
                <a:latin typeface="Arial Rounded MT Bold" panose="020F0704030504030204" pitchFamily="34" charset="0"/>
              </a:rPr>
              <a:t>   …Then He Becomes Our Accuser</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childTnLst>
                          </p:cTn>
                        </p:par>
                        <p:par>
                          <p:cTn id="41" fill="hold">
                            <p:stCondLst>
                              <p:cond delay="2000"/>
                            </p:stCondLst>
                            <p:childTnLst>
                              <p:par>
                                <p:cTn id="42" presetID="53" presetClass="entr" presetSubtype="16"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p:cTn id="4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3">
                                            <p:txEl>
                                              <p:pRg st="6" end="6"/>
                                            </p:txEl>
                                          </p:spTgt>
                                        </p:tgtEl>
                                      </p:cBhvr>
                                    </p:animEffect>
                                  </p:childTnLst>
                                </p:cTn>
                              </p:par>
                            </p:childTnLst>
                          </p:cTn>
                        </p:par>
                        <p:par>
                          <p:cTn id="47" fill="hold">
                            <p:stCondLst>
                              <p:cond delay="2500"/>
                            </p:stCondLst>
                            <p:childTnLst>
                              <p:par>
                                <p:cTn id="48" presetID="53" presetClass="entr" presetSubtype="16"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p:cTn id="5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2" dur="500"/>
                                        <p:tgtEl>
                                          <p:spTgt spid="3">
                                            <p:txEl>
                                              <p:pRg st="7" end="7"/>
                                            </p:txEl>
                                          </p:spTgt>
                                        </p:tgtEl>
                                      </p:cBhvr>
                                    </p:animEffect>
                                  </p:childTnLst>
                                </p:cTn>
                              </p:par>
                            </p:childTnLst>
                          </p:cTn>
                        </p:par>
                        <p:par>
                          <p:cTn id="53" fill="hold">
                            <p:stCondLst>
                              <p:cond delay="3000"/>
                            </p:stCondLst>
                            <p:childTnLst>
                              <p:par>
                                <p:cTn id="54" presetID="53" presetClass="entr" presetSubtype="16"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500"/>
                                        <p:tgtEl>
                                          <p:spTgt spid="4"/>
                                        </p:tgtEl>
                                      </p:cBhvr>
                                    </p:animEffect>
                                  </p:childTnLst>
                                </p:cTn>
                              </p:par>
                              <p:par>
                                <p:cTn id="64" presetID="22" presetClass="entr" presetSubtype="4" fill="hold" nodeType="withEffect">
                                  <p:stCondLst>
                                    <p:cond delay="0"/>
                                  </p:stCondLst>
                                  <p:childTnLst>
                                    <p:set>
                                      <p:cBhvr>
                                        <p:cTn id="65" dur="1" fill="hold">
                                          <p:stCondLst>
                                            <p:cond delay="0"/>
                                          </p:stCondLst>
                                        </p:cTn>
                                        <p:tgtEl>
                                          <p:spTgt spid="4">
                                            <p:txEl>
                                              <p:pRg st="0" end="0"/>
                                            </p:txEl>
                                          </p:spTgt>
                                        </p:tgtEl>
                                        <p:attrNameLst>
                                          <p:attrName>style.visibility</p:attrName>
                                        </p:attrNameLst>
                                      </p:cBhvr>
                                      <p:to>
                                        <p:strVal val="visible"/>
                                      </p:to>
                                    </p:set>
                                    <p:animEffect transition="in" filter="wipe(down)">
                                      <p:cBhvr>
                                        <p:cTn id="66" dur="500"/>
                                        <p:tgtEl>
                                          <p:spTgt spid="4">
                                            <p:txEl>
                                              <p:pRg st="0" end="0"/>
                                            </p:txEl>
                                          </p:spTgt>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4">
                                            <p:txEl>
                                              <p:pRg st="1" end="1"/>
                                            </p:txEl>
                                          </p:spTgt>
                                        </p:tgtEl>
                                        <p:attrNameLst>
                                          <p:attrName>style.visibility</p:attrName>
                                        </p:attrNameLst>
                                      </p:cBhvr>
                                      <p:to>
                                        <p:strVal val="visible"/>
                                      </p:to>
                                    </p:set>
                                    <p:animEffect transition="in" filter="wipe(down)">
                                      <p:cBhvr>
                                        <p:cTn id="7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7304</Words>
  <Application>WPS Presentation</Application>
  <PresentationFormat>Widescreen</PresentationFormat>
  <Paragraphs>175</Paragraphs>
  <Slides>22</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22</vt:i4>
      </vt:variant>
    </vt:vector>
  </HeadingPairs>
  <TitlesOfParts>
    <vt:vector size="38" baseType="lpstr">
      <vt:lpstr>Arial</vt:lpstr>
      <vt:lpstr>SimSun</vt:lpstr>
      <vt:lpstr>Wingdings</vt:lpstr>
      <vt:lpstr>Arial Rounded MT Bold</vt:lpstr>
      <vt:lpstr>Times New Roman</vt:lpstr>
      <vt:lpstr>Microsoft YaHei</vt:lpstr>
      <vt:lpstr>Calibri</vt:lpstr>
      <vt:lpstr>Arial Unicode MS</vt:lpstr>
      <vt:lpstr>Calibri Light</vt:lpstr>
      <vt:lpstr>Roboto</vt:lpstr>
      <vt:lpstr>system-ui</vt:lpstr>
      <vt:lpstr>ui-sans-serif</vt:lpstr>
      <vt:lpstr>Symbol</vt:lpstr>
      <vt:lpstr>Ezra SIL</vt:lpstr>
      <vt:lpstr>Office Theme</vt:lpstr>
      <vt:lpstr>1_Office Theme</vt:lpstr>
      <vt:lpstr>PowerPoint 演示文稿</vt:lpstr>
      <vt:lpstr>The Ants Go Marching One by One </vt:lpstr>
      <vt:lpstr>God Knows the Power of Our Thoughts</vt:lpstr>
      <vt:lpstr>PowerPoint 演示文稿</vt:lpstr>
      <vt:lpstr>PowerPoint 演示文稿</vt:lpstr>
      <vt:lpstr>PowerPoint 演示文稿</vt:lpstr>
      <vt:lpstr>PowerPoint 演示文稿</vt:lpstr>
      <vt:lpstr>Time to Get Real</vt:lpstr>
      <vt:lpstr>Let’s All Adjust Our Halos</vt:lpstr>
      <vt:lpstr>Automatic Negative Thought Syndrome</vt:lpstr>
      <vt:lpstr>You Can Never Get Past Your Past </vt:lpstr>
      <vt:lpstr>You Are Condemned By Your Past </vt:lpstr>
      <vt:lpstr>Nothing Good Ever Happens to You </vt:lpstr>
      <vt:lpstr>God is Withholding His Grace from You</vt:lpstr>
      <vt:lpstr>This Trial IS Going to Get the Best of You!</vt:lpstr>
      <vt:lpstr>You Have Gone Too Far –God Doesn’t Love You </vt:lpstr>
      <vt:lpstr>This Is IT! …It is Not Worth Going On!</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Ants Go Marching One by One </dc:title>
  <dc:creator>David Linton</dc:creator>
  <cp:lastModifiedBy>edwar</cp:lastModifiedBy>
  <cp:revision>46</cp:revision>
  <dcterms:created xsi:type="dcterms:W3CDTF">2023-08-13T00:24:00Z</dcterms:created>
  <dcterms:modified xsi:type="dcterms:W3CDTF">2023-08-13T19:16:05Z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DB90EA565D854D6DBA50D6BE9DA11C9B_12</vt:lpwstr>
  </property>
  <property fmtid="{D5CDD505-2E9C-101B-9397-08002B2CF9AE}" pid="3" name="KSOProductBuildVer">
    <vt:lpwstr>1033-12.2.0.13110</vt:lpwstr>
  </property>
</Properties>
</file>