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0"/>
  </p:notesMasterIdLst>
  <p:handoutMasterIdLst>
    <p:handoutMasterId r:id="rId51"/>
  </p:handoutMasterIdLst>
  <p:sldIdLst>
    <p:sldId id="649" r:id="rId2"/>
    <p:sldId id="314" r:id="rId3"/>
    <p:sldId id="662" r:id="rId4"/>
    <p:sldId id="660" r:id="rId5"/>
    <p:sldId id="284" r:id="rId6"/>
    <p:sldId id="663" r:id="rId7"/>
    <p:sldId id="664" r:id="rId8"/>
    <p:sldId id="665" r:id="rId9"/>
    <p:sldId id="651" r:id="rId10"/>
    <p:sldId id="652" r:id="rId11"/>
    <p:sldId id="416" r:id="rId12"/>
    <p:sldId id="261" r:id="rId13"/>
    <p:sldId id="256" r:id="rId14"/>
    <p:sldId id="263" r:id="rId15"/>
    <p:sldId id="269" r:id="rId16"/>
    <p:sldId id="294" r:id="rId17"/>
    <p:sldId id="293" r:id="rId18"/>
    <p:sldId id="300" r:id="rId19"/>
    <p:sldId id="288" r:id="rId20"/>
    <p:sldId id="268" r:id="rId21"/>
    <p:sldId id="271" r:id="rId22"/>
    <p:sldId id="301" r:id="rId23"/>
    <p:sldId id="297" r:id="rId24"/>
    <p:sldId id="298" r:id="rId25"/>
    <p:sldId id="295" r:id="rId26"/>
    <p:sldId id="303" r:id="rId27"/>
    <p:sldId id="299" r:id="rId28"/>
    <p:sldId id="296" r:id="rId29"/>
    <p:sldId id="302" r:id="rId30"/>
    <p:sldId id="267" r:id="rId31"/>
    <p:sldId id="258" r:id="rId32"/>
    <p:sldId id="278" r:id="rId33"/>
    <p:sldId id="279" r:id="rId34"/>
    <p:sldId id="273" r:id="rId35"/>
    <p:sldId id="285" r:id="rId36"/>
    <p:sldId id="274" r:id="rId37"/>
    <p:sldId id="275" r:id="rId38"/>
    <p:sldId id="286" r:id="rId39"/>
    <p:sldId id="291" r:id="rId40"/>
    <p:sldId id="292" r:id="rId41"/>
    <p:sldId id="266" r:id="rId42"/>
    <p:sldId id="264" r:id="rId43"/>
    <p:sldId id="270" r:id="rId44"/>
    <p:sldId id="265" r:id="rId45"/>
    <p:sldId id="282" r:id="rId46"/>
    <p:sldId id="281" r:id="rId47"/>
    <p:sldId id="289" r:id="rId48"/>
    <p:sldId id="585" r:id="rId49"/>
  </p:sldIdLst>
  <p:sldSz cx="9144000" cy="6858000" type="screen4x3"/>
  <p:notesSz cx="6858000" cy="91170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0066"/>
    <a:srgbClr val="CC0000"/>
    <a:srgbClr val="FF00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 autoAdjust="0"/>
    <p:restoredTop sz="94664" autoAdjust="0"/>
  </p:normalViewPr>
  <p:slideViewPr>
    <p:cSldViewPr showGuides="1">
      <p:cViewPr varScale="1">
        <p:scale>
          <a:sx n="55" d="100"/>
          <a:sy n="55" d="100"/>
        </p:scale>
        <p:origin x="9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2"/>
    </p:cViewPr>
  </p:sorterViewPr>
  <p:notesViewPr>
    <p:cSldViewPr showGuides="1">
      <p:cViewPr varScale="1">
        <p:scale>
          <a:sx n="53" d="100"/>
          <a:sy n="53" d="100"/>
        </p:scale>
        <p:origin x="-1158" y="-102"/>
      </p:cViewPr>
      <p:guideLst>
        <p:guide orient="horz" pos="287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A3D7AA7-E016-A05D-5B8C-ABF3BE5E05C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8EC13F00-9756-0983-DBFA-690D6CEBD37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1030340B-16AC-F5B6-14AD-CC9D7B85E37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771E0BC4-C203-286A-8F69-FFE5611DCFC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3F4B48-64F9-4BD2-97BF-5B5FFF784B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B3931E9-A144-A70A-6514-51D3260B539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406689A-BE79-282F-1504-9967D1C061B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5D12A8E8-B2EA-08BB-BB15-DEA4AB48863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6125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2D107DE2-E3D8-DB7D-4BC0-A64BEE74B42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0F3B2592-8BED-004F-D140-4786CAA3BD3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23403637-CD07-BF69-5108-1CBD4D092A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0B0F2F-5CCF-4065-B71C-75468B5DD54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C03B1D-0AF8-47A5-AC3E-24AB7968A81C}" type="slidenum">
              <a:t>5</a:t>
            </a:fld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8788" y="846138"/>
            <a:ext cx="4314825" cy="3236912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40161" y="4402442"/>
            <a:ext cx="6292077" cy="4741200"/>
          </a:xfr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76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68D59BE4-9028-5A76-F12D-740D4AE45F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658A68-7AD8-4FB9-AAB4-E1D95492C75A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A2584124-815F-EC71-403D-BCD5365E1F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590C7A3A-892D-92FC-ED80-1FACFFACD1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1F524CB-4AFB-0E4F-1A44-69B548BB6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6C1E78-0DE5-409C-B86F-861CF5E20F1A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2B6F802D-116E-2074-C215-281FC0B0E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311281F3-866B-402A-A29D-799FB073B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E633463-AED1-7A76-02BC-D703A09203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610FA8A-F19F-4C14-B295-610A32AB5750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6F07BDA-041B-0619-E07E-F926636FB8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978D6F12-6F26-8D12-CDAD-A2697C367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788947AA-A159-6136-C929-1162B48700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63485F5-443C-4A6E-88C9-155096626FBD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276CCDD6-942D-F339-9D4D-44C7695E05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76C30F29-092A-EC46-999D-5ACB40C43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73B58978-5A0A-22C1-6080-AD32DB1611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9554BA-AD31-4FB3-9E53-08453E4BFFCD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2B5F115-3B89-4DA8-8A4F-CA899CD836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59293BE5-6EA0-E3BD-0F4F-D4219CBD2E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D7CCCA5E-AB53-BBCC-F144-7214A14210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A50693C-1EFF-45A1-824B-CD4DCFBA464F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01CBF8A-885F-C97D-74DB-B543788416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E0F7D144-CC2D-2E3E-C83B-3F502BE29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9CF45F0-4DFB-C2F7-6C55-378E97B259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8180936-350D-4852-87F4-3BC5BCD8580D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CE26C0F-1887-82EE-2C9C-8C28069BCD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123DEF06-6BDB-1B5F-0EED-CEFFC7B717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2B2F55B4-76BE-C6E7-BD89-0F66781ABB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3C9B12C-723D-4247-A1BD-AE166A792B74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D52B83F7-77AF-7C41-9080-7862376F9F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CD6DFB8A-AD97-ED51-AF6B-8FC614750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C477726-FEF7-2492-ED35-06B3ABE9FE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3330290-618D-4BCE-A7BD-39F9723E4636}" type="slidenum">
              <a:rPr lang="en-US" altLang="en-US" sz="1200"/>
              <a:pPr eaLnBrk="1" hangingPunct="1"/>
              <a:t>35</a:t>
            </a:fld>
            <a:endParaRPr lang="en-US" altLang="en-US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578349BE-A3F2-F9DB-4B03-BD5634CF4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2FE94B44-C81F-2577-CC0C-63BCBD2B8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CDD1C3C0-F34A-3C8C-6E03-63082A177E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C824B6-BAC1-4CAF-A700-3500B63E36CB}" type="slidenum">
              <a:rPr lang="en-US" altLang="en-US" sz="1200"/>
              <a:pPr eaLnBrk="1" hangingPunct="1"/>
              <a:t>36</a:t>
            </a:fld>
            <a:endParaRPr lang="en-US" altLang="en-US" sz="12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95E1E17-A860-0CBA-FAE3-F8CF5D28EB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ADF41199-87EB-9C0D-EA1F-A45DC873C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1FC139B-8284-484B-9F54-879C5F4F7837}" type="slidenum">
              <a:t>6</a:t>
            </a:fld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9650" y="846138"/>
            <a:ext cx="5753100" cy="3236912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40161" y="4402442"/>
            <a:ext cx="6292077" cy="4741200"/>
          </a:xfr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84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378E3436-384C-9EDE-A267-573DB9514F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7E3011B-3B14-4287-A09B-2DC62105811B}" type="slidenum">
              <a:rPr lang="en-US" altLang="en-US" sz="1200"/>
              <a:pPr eaLnBrk="1" hangingPunct="1"/>
              <a:t>37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F62D8907-0AA2-977E-50CD-BA15F8D1BF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2453851-BF37-3462-2933-63792CC59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29988E4-FEDA-4C73-7720-461E81B84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8E8CCF-41E0-4759-9BBA-5F1FC038CCEF}" type="slidenum">
              <a:rPr lang="en-US" altLang="en-US" sz="1200"/>
              <a:pPr eaLnBrk="1" hangingPunct="1"/>
              <a:t>38</a:t>
            </a:fld>
            <a:endParaRPr lang="en-US" altLang="en-US" sz="12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D6DE00F2-54BE-DC01-9371-192A0C3D70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2CCD0396-F238-6E67-2EB7-996C11B391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57E9DBEA-F1CA-67BA-864A-153FA5CA82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21D432-4182-4F4B-B59F-306FC70E2B81}" type="slidenum">
              <a:rPr lang="en-US" altLang="en-US" sz="1200"/>
              <a:pPr eaLnBrk="1" hangingPunct="1"/>
              <a:t>39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CCAFAF6-C957-ED30-10F8-2CB5F1C4F1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3A4F804-7A21-261F-208A-680E2C62C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F1E6E58D-5699-E9E1-7C05-02EE265217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8635C61-1417-4602-8A52-49C9D1C9A16E}" type="slidenum">
              <a:rPr lang="en-US" altLang="en-US" sz="1200"/>
              <a:pPr eaLnBrk="1" hangingPunct="1"/>
              <a:t>40</a:t>
            </a:fld>
            <a:endParaRPr lang="en-US" altLang="en-US" sz="12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0B40FEA-E097-6DBF-D15B-B18DA414B8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12D3B54E-0077-4339-2C57-535DEB39E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4378AB0D-085D-3B6E-F208-A7315796BA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339894C-A77B-4CBD-8BFE-ECAE5269C1D6}" type="slidenum">
              <a:rPr lang="en-US" altLang="en-US" sz="1200"/>
              <a:pPr eaLnBrk="1" hangingPunct="1"/>
              <a:t>41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52BC7A6-D57D-FF7E-C33E-4AFC972EC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A682A12-DB36-BF4F-FE08-955D835DE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4F428000-4CDE-0DA9-1D17-660448D7EA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1D25CA-7EFC-4763-9848-416CD28A429E}" type="slidenum">
              <a:rPr lang="en-US" altLang="en-US" sz="1200"/>
              <a:pPr eaLnBrk="1" hangingPunct="1"/>
              <a:t>42</a:t>
            </a:fld>
            <a:endParaRPr lang="en-US" altLang="en-US" sz="1200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901E8DB4-7E58-77B4-57DE-9449935A0F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E7CFE55-06A8-EDB7-3CEE-B6F449AA3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FE4C166F-850A-83E8-913E-052999349E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95192D1-7EDB-40E7-8BAE-5E9EF1EB5F46}" type="slidenum">
              <a:rPr lang="en-US" altLang="en-US" sz="1200"/>
              <a:pPr eaLnBrk="1" hangingPunct="1"/>
              <a:t>43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BE5767E-E6EE-7B67-98AA-D0515D3A9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856C26BC-4D4D-D2AA-30DC-7126402BC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E6E7C686-4D85-D649-4EE8-9487EFBCE4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CC8D601-D968-4434-B538-3A0ADE17A11C}" type="slidenum">
              <a:rPr lang="en-US" altLang="en-US" sz="1200"/>
              <a:pPr eaLnBrk="1" hangingPunct="1"/>
              <a:t>44</a:t>
            </a:fld>
            <a:endParaRPr lang="en-US" altLang="en-US" sz="12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E492F555-DEBF-E713-43B1-B555F4B87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99111776-B91E-9551-6086-FB21DD7D60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81B1854C-AAEF-47DA-A4ED-94AEF9683B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E8ED0E-95D5-497D-9E24-0903048C3754}" type="slidenum">
              <a:rPr lang="en-US" altLang="en-US" sz="1200"/>
              <a:pPr eaLnBrk="1" hangingPunct="1"/>
              <a:t>45</a:t>
            </a:fld>
            <a:endParaRPr lang="en-US" altLang="en-US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0A2BB8C5-AA69-63FE-0C61-B307649E32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4213"/>
            <a:ext cx="4557712" cy="3417887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AD0CEB95-8342-40BB-7F5A-525A1F370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BA91B72D-3210-E121-478C-EA129B3416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95AEFBE-343B-4598-BF68-8CAAE15B3502}" type="slidenum">
              <a:rPr lang="en-US" altLang="en-US" sz="1200"/>
              <a:pPr eaLnBrk="1" hangingPunct="1"/>
              <a:t>46</a:t>
            </a:fld>
            <a:endParaRPr lang="en-US" altLang="en-US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39764EE0-ECA8-BB3F-6E45-8533BE03C2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4213"/>
            <a:ext cx="4557712" cy="3417887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7A4FF6FA-78EC-7E5B-078E-EE6056EC2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B0B0E8-8A44-4E5E-9A60-A0BADEEAC7B1}" type="slidenum">
              <a:t>7</a:t>
            </a:fld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8788" y="846138"/>
            <a:ext cx="4314825" cy="3236912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40161" y="4402442"/>
            <a:ext cx="6292077" cy="4741200"/>
          </a:xfr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39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2F25D148-AAF7-1F6A-3D26-2E6D89C211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D265FCC-D274-427A-9DBF-C90860E46B91}" type="slidenum">
              <a:rPr lang="en-US" altLang="en-US" sz="1200"/>
              <a:pPr eaLnBrk="1" hangingPunct="1"/>
              <a:t>47</a:t>
            </a:fld>
            <a:endParaRPr lang="en-US" altLang="en-US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CA257B24-1D99-62C6-C43E-034588E0A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6714990C-AABF-368A-5AF4-3CA7A310BD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A0670A1-E4BC-7AA9-8AA6-8025E7D8D61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BF3E8BE2-2132-4BC2-A2D5-CE529BB1E0AF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48</a:t>
            </a:fld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9A1B5699-034F-EB54-FD44-B8E0866790D9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Text Box 2">
            <a:extLst>
              <a:ext uri="{FF2B5EF4-FFF2-40B4-BE49-F238E27FC236}">
                <a16:creationId xmlns:a16="http://schemas.microsoft.com/office/drawing/2014/main" id="{EC5ED5C8-2BAF-8555-BA6F-347753CA5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 txBox="1"/>
          <p:nvPr/>
        </p:nvSpPr>
        <p:spPr>
          <a:xfrm>
            <a:off x="4399196" y="9555480"/>
            <a:ext cx="3372837" cy="5025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47485F1-AF68-4788-8D68-9D7AEB7D6C53}" type="slidenum">
              <a:t>8</a:t>
            </a:fld>
            <a:endParaRPr lang="en-US" sz="1400" b="0" i="0" u="none" strike="noStrike" kern="1200" cap="none" spc="0" baseline="0" dirty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8788" y="846138"/>
            <a:ext cx="4314825" cy="3236912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40161" y="4402442"/>
            <a:ext cx="6292077" cy="4741200"/>
          </a:xfrm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1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0B0F2F-5CCF-4065-B71C-75468B5DD54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280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C039FC0E-7F70-5CD4-E2BD-0A854BFDED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EB80A45-934F-4DFE-B011-0E9086C5CDEB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A68D8EA-0B12-0F37-414F-0C36A95EFD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176E5D1F-BE83-77C7-5612-85079C220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2E80477E-9421-7292-A759-8AEFDC601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9F618CB-52E3-4941-A9E3-ED348EE41DAB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5856D0A0-AA59-CDF4-9610-245488547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40AB3262-C5B6-579C-E373-5238829F2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B79C23E8-8645-1E06-5304-FB9248FC48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C07E55-C928-4C25-BDE9-9C7B9D791014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3F281EB7-8ED9-7FAB-E110-20BC00133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B352571-E511-776F-D2A1-931C48F58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B79C23E8-8645-1E06-5304-FB9248FC48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0C07E55-C928-4C25-BDE9-9C7B9D791014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3F281EB7-8ED9-7FAB-E110-20BC00133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BB352571-E511-776F-D2A1-931C48F58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8">
            <a:extLst>
              <a:ext uri="{FF2B5EF4-FFF2-40B4-BE49-F238E27FC236}">
                <a16:creationId xmlns:a16="http://schemas.microsoft.com/office/drawing/2014/main" id="{FA37740A-8D07-81F9-2159-2407F16D44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895600" y="4876800"/>
            <a:ext cx="3276600" cy="211138"/>
            <a:chOff x="1824" y="2640"/>
            <a:chExt cx="2064" cy="133"/>
          </a:xfrm>
        </p:grpSpPr>
        <p:sp>
          <p:nvSpPr>
            <p:cNvPr id="4" name="Line 2">
              <a:extLst>
                <a:ext uri="{FF2B5EF4-FFF2-40B4-BE49-F238E27FC236}">
                  <a16:creationId xmlns:a16="http://schemas.microsoft.com/office/drawing/2014/main" id="{1C2DC299-9474-1965-0B2C-C41BC5DE9A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711"/>
              <a:ext cx="2064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" name="Rectangle 20">
              <a:extLst>
                <a:ext uri="{FF2B5EF4-FFF2-40B4-BE49-F238E27FC236}">
                  <a16:creationId xmlns:a16="http://schemas.microsoft.com/office/drawing/2014/main" id="{AFE7CDB7-50F3-CF31-DF64-4C7C99266A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640"/>
              <a:ext cx="133" cy="13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en-US">
                <a:latin typeface="Arial" charset="0"/>
              </a:endParaRPr>
            </a:p>
          </p:txBody>
        </p: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D8A46620-78B5-363F-7F4A-87A089849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640"/>
              <a:ext cx="133" cy="13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en-US">
                <a:latin typeface="Arial" charset="0"/>
              </a:endParaRPr>
            </a:p>
          </p:txBody>
        </p:sp>
        <p:sp>
          <p:nvSpPr>
            <p:cNvPr id="7" name="Rectangle 22">
              <a:extLst>
                <a:ext uri="{FF2B5EF4-FFF2-40B4-BE49-F238E27FC236}">
                  <a16:creationId xmlns:a16="http://schemas.microsoft.com/office/drawing/2014/main" id="{BA2CF3EF-E124-0AEA-9650-B1B46A2D3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640"/>
              <a:ext cx="133" cy="13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en-US">
                <a:latin typeface="Arial" charset="0"/>
              </a:endParaRPr>
            </a:p>
          </p:txBody>
        </p:sp>
      </p:grp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752600"/>
          </a:xfrm>
          <a:ln w="9525">
            <a:noFill/>
          </a:ln>
        </p:spPr>
        <p:txBody>
          <a:bodyPr anchor="t"/>
          <a:lstStyle>
            <a:lvl1pPr algn="ctr"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914400"/>
          </a:xfrm>
        </p:spPr>
        <p:txBody>
          <a:bodyPr anchor="ctr"/>
          <a:lstStyle>
            <a:lvl1pPr marL="0" indent="0" algn="ctr">
              <a:lnSpc>
                <a:spcPct val="80000"/>
              </a:lnSpc>
              <a:buFont typeface="Wingdings" pitchFamily="2" charset="2"/>
              <a:buNone/>
              <a:defRPr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2287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93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914400"/>
            <a:ext cx="19431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0"/>
            <a:ext cx="5676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52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2518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491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812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0930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4040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488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575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522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7215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4978122-E719-3927-BCFB-2AABA33D9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17">
            <a:extLst>
              <a:ext uri="{FF2B5EF4-FFF2-40B4-BE49-F238E27FC236}">
                <a16:creationId xmlns:a16="http://schemas.microsoft.com/office/drawing/2014/main" id="{4F1C45AA-555F-16D9-0EB6-01836D185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14400"/>
            <a:ext cx="7772400" cy="990600"/>
          </a:xfrm>
          <a:prstGeom prst="rect">
            <a:avLst/>
          </a:prstGeom>
          <a:noFill/>
          <a:ln w="5715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ooper Black" pitchFamily="18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anose="05000000000000000000" pitchFamily="2" charset="2"/>
        <a:buAutoNum type="romanUcPeriod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270000" indent="-8128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AutoNum type="arabicPeriod"/>
        <a:defRPr sz="3200">
          <a:solidFill>
            <a:schemeClr val="tx1"/>
          </a:solidFill>
          <a:latin typeface="+mn-lt"/>
        </a:defRPr>
      </a:lvl2pPr>
      <a:lvl3pPr marL="1727200" indent="-812800" algn="l" rtl="0" eaLnBrk="0" fontAlgn="base" hangingPunct="0">
        <a:spcBef>
          <a:spcPct val="20000"/>
        </a:spcBef>
        <a:spcAft>
          <a:spcPct val="0"/>
        </a:spcAft>
        <a:buClr>
          <a:srgbClr val="FF6699"/>
        </a:buClr>
        <a:buFont typeface="Wingdings" panose="05000000000000000000" pitchFamily="2" charset="2"/>
        <a:buAutoNum type="alphaUcPeriod"/>
        <a:defRPr sz="3200">
          <a:solidFill>
            <a:schemeClr val="tx1"/>
          </a:solidFill>
          <a:latin typeface="+mn-lt"/>
        </a:defRPr>
      </a:lvl3pPr>
      <a:lvl4pPr marL="2184400" indent="-8128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AutoNum type="arabicParenR"/>
        <a:defRPr sz="3200">
          <a:solidFill>
            <a:schemeClr val="tx1"/>
          </a:solidFill>
          <a:latin typeface="+mn-lt"/>
        </a:defRPr>
      </a:lvl4pPr>
      <a:lvl5pPr marL="2641600" indent="-8128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</a:defRPr>
      </a:lvl5pPr>
      <a:lvl6pPr marL="3098800" indent="-812800" algn="l" rtl="0" fontAlgn="base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</a:defRPr>
      </a:lvl6pPr>
      <a:lvl7pPr marL="3556000" indent="-812800" algn="l" rtl="0" fontAlgn="base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</a:defRPr>
      </a:lvl7pPr>
      <a:lvl8pPr marL="4013200" indent="-812800" algn="l" rtl="0" fontAlgn="base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</a:defRPr>
      </a:lvl8pPr>
      <a:lvl9pPr marL="4470400" indent="-812800" algn="l" rtl="0" fontAlgn="base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Matthew+9%3A36-38&amp;version=AMPC#fen-AMPC-23418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1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C9A73-C08B-F814-B767-A6F23D0E8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278" y="838200"/>
            <a:ext cx="7886700" cy="5715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</a:p>
          <a:p>
            <a:pPr marL="0" indent="0"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With God We Are Not 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4240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097951F8-B299-808F-5804-45E8ABB78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450" y="2362200"/>
            <a:ext cx="6515100" cy="2937273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Little Light of Mine</a:t>
            </a:r>
          </a:p>
          <a:p>
            <a:pPr algn="ctr">
              <a:buFont typeface="Arial" charset="0"/>
              <a:buNone/>
              <a:defRPr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in the Blood</a:t>
            </a:r>
          </a:p>
          <a:p>
            <a:pPr algn="ctr">
              <a:buFont typeface="Arial" charset="0"/>
              <a:buNone/>
              <a:defRPr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 Fly Away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8FF51-88DB-4C2C-ADE0-404BB5168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  <a:solidFill>
            <a:schemeClr val="bg1"/>
          </a:solidFill>
        </p:spPr>
        <p:txBody>
          <a:bodyPr/>
          <a:lstStyle/>
          <a:p>
            <a:pPr marL="0" indent="0" algn="l" rtl="0">
              <a:buNone/>
            </a:pP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A couple in their nineties is having problems remembering things, so they decide to the go the doctor for a checkup. The doctor tells them that they are physically okay, but they might want to start writing things down to help them remember.</a:t>
            </a:r>
            <a:b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</a:b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Later that night, while watching TV, the old man gets up from his chair. His wife asks, "Where are you going?“ "To the kitchen," he replies.</a:t>
            </a:r>
            <a:b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</a:b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She asks, "Will you get me a bowl of ice cream?"</a:t>
            </a:r>
            <a:b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</a:b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The husband says, "Sure."</a:t>
            </a:r>
            <a:b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</a:b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She gently reminds him, "Don't you think you should write it down so you can remember it?“ He says, "No, I can remember that!"</a:t>
            </a:r>
            <a:b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</a:b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She then says, "Well, I'd like some strawberries on top. You'd better write it down </a:t>
            </a:r>
            <a:r>
              <a:rPr lang="en-US" sz="2000" b="1" i="0" dirty="0" err="1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'cause</a:t>
            </a: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 I know you'll forget it."</a:t>
            </a:r>
            <a:b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</a:b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He says, "I can remember that! You want a bowl of ice cream with strawberries.“ She adds, "I'd also like whipped cream. Now I'm certain you'll forget that, so you'd better write it </a:t>
            </a:r>
            <a:r>
              <a:rPr lang="en-US" sz="2000" b="1" i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down.“ Irritated</a:t>
            </a: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, he says, "I don't need to write it down! I can remember that! Ice cream with strawberries! And whipped cream!" He then grumbles into the kitchen.</a:t>
            </a:r>
            <a:b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</a:b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After about 20 minutes the old man returns from the kitchen and hands his wife a plate of bacon and eggs.</a:t>
            </a:r>
            <a:b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</a:b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She stares at the plate for a moment and says, "Where's my toast?"</a:t>
            </a:r>
            <a:b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</a:b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&gt;&gt;&gt;Today's Thot</a:t>
            </a:r>
            <a:b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</a:br>
            <a:r>
              <a:rPr lang="en-US" sz="2000" b="1" i="0" dirty="0">
                <a:solidFill>
                  <a:srgbClr val="1D22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I don't like to brag, but...cashiers are always checking me out.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02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ext Box 11">
            <a:extLst>
              <a:ext uri="{FF2B5EF4-FFF2-40B4-BE49-F238E27FC236}">
                <a16:creationId xmlns:a16="http://schemas.microsoft.com/office/drawing/2014/main" id="{AC8EDDB4-DFDE-FB9D-E80D-7E20452FE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886570"/>
            <a:ext cx="495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Philemon v 8-9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0DD49482-4E9F-6763-E7B7-35EF93BCE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3581400"/>
            <a:ext cx="81534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Lessons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Learned…</a:t>
            </a:r>
          </a:p>
          <a:p>
            <a:pPr>
              <a:spcBef>
                <a:spcPct val="15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…from</a:t>
            </a:r>
          </a:p>
          <a:p>
            <a:pPr>
              <a:spcBef>
                <a:spcPct val="15000"/>
              </a:spcBef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                    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Grace      Pt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1BC45-A05D-5127-34F4-00A1BB010469}"/>
              </a:ext>
            </a:extLst>
          </p:cNvPr>
          <p:cNvSpPr txBox="1"/>
          <p:nvPr/>
        </p:nvSpPr>
        <p:spPr>
          <a:xfrm>
            <a:off x="5419846" y="71735"/>
            <a:ext cx="3038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</a:rPr>
              <a:t>September 3, 2023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176273-E280-8CB8-06B4-A0AE09B85F14}"/>
              </a:ext>
            </a:extLst>
          </p:cNvPr>
          <p:cNvSpPr txBox="1"/>
          <p:nvPr/>
        </p:nvSpPr>
        <p:spPr>
          <a:xfrm>
            <a:off x="533400" y="76200"/>
            <a:ext cx="38862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Edward Christian Church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8BD7BDC-DA59-7992-C3DC-B59DAFBAA6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  <p:bldP spid="2059" grpId="2"/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3crosses">
            <a:extLst>
              <a:ext uri="{FF2B5EF4-FFF2-40B4-BE49-F238E27FC236}">
                <a16:creationId xmlns:a16="http://schemas.microsoft.com/office/drawing/2014/main" id="{36BE3BD7-39C8-B47D-35C2-4644BC95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>
            <a:extLst>
              <a:ext uri="{FF2B5EF4-FFF2-40B4-BE49-F238E27FC236}">
                <a16:creationId xmlns:a16="http://schemas.microsoft.com/office/drawing/2014/main" id="{DAF3C1B2-887A-BCB4-BF69-23DB91E21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0772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/>
              <a:t>Tolerance= Key Word of Hour 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336D3FE-6000-61E8-3E77-8809831DB1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Tolerant of Our… </a:t>
            </a:r>
          </a:p>
          <a:p>
            <a:pPr marL="1371600" lvl="2" indent="-457200" eaLnBrk="1" hangingPunct="1">
              <a:buClrTx/>
              <a:buFont typeface="Wingdings" panose="05000000000000000000" pitchFamily="2" charset="2"/>
              <a:buChar char="q"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Differences</a:t>
            </a:r>
          </a:p>
          <a:p>
            <a:pPr marL="1371600" lvl="2" indent="-457200" eaLnBrk="1" hangingPunct="1">
              <a:buClrTx/>
              <a:buFont typeface="Wingdings" panose="05000000000000000000" pitchFamily="2" charset="2"/>
              <a:buChar char="q"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Diversities</a:t>
            </a:r>
          </a:p>
          <a:p>
            <a:pPr marL="1371600" lvl="2" indent="-457200" eaLnBrk="1" hangingPunct="1">
              <a:buClrTx/>
              <a:buFont typeface="Wingdings" panose="05000000000000000000" pitchFamily="2" charset="2"/>
              <a:buChar char="q"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Problem is…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Very Little of It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Expect It But Don’t Return It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2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20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2150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3crosses">
            <a:extLst>
              <a:ext uri="{FF2B5EF4-FFF2-40B4-BE49-F238E27FC236}">
                <a16:creationId xmlns:a16="http://schemas.microsoft.com/office/drawing/2014/main" id="{A9FB86CA-DCD1-4541-7421-41758DA3D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820F7280-0EA1-4589-4D1A-C2B8FBCC3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495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Many Have Neglected…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…the Key Ingredients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Found in God’s </a:t>
            </a:r>
          </a:p>
          <a:p>
            <a:pPr marL="571500" indent="-571500" algn="ctr" eaLnBrk="1" hangingPunct="1">
              <a:buClrTx/>
              <a:buFont typeface="Wingdings" panose="05000000000000000000" pitchFamily="2" charset="2"/>
              <a:buChar char="q"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Perception</a:t>
            </a:r>
          </a:p>
          <a:p>
            <a:pPr marL="571500" indent="-571500" algn="ctr" eaLnBrk="1" hangingPunct="1">
              <a:buClrTx/>
              <a:buFont typeface="Wingdings" panose="05000000000000000000" pitchFamily="2" charset="2"/>
              <a:buChar char="q"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Passion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892FEA3-AD63-22B8-2892-FB0538ED0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906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Tolerance’s Key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C6BEF-31D9-6E21-D10C-08D3D778B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1600"/>
            <a:ext cx="8991600" cy="5181600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36 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When He saw the throngs, He was moved with pity </a:t>
            </a:r>
            <a:r>
              <a:rPr lang="en-US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and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sympathy for them, because they were bewildered (harassed and distressed and dejected and helpless), like sheep without a shepherd.</a:t>
            </a:r>
          </a:p>
          <a:p>
            <a:pPr marL="0" indent="0" algn="ctr">
              <a:buNone/>
            </a:pPr>
            <a:r>
              <a:rPr lang="en-US" b="1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37 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Then He said to His disciples, The harvest is indeed plentiful, but the laborers are few.</a:t>
            </a:r>
          </a:p>
          <a:p>
            <a:pPr marL="0" indent="0" algn="ctr">
              <a:buNone/>
            </a:pPr>
            <a:r>
              <a:rPr lang="en-US" b="1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38 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So pray to the Lord of the harvest to </a:t>
            </a:r>
            <a:r>
              <a:rPr lang="en-US" b="0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[</a:t>
            </a:r>
            <a:r>
              <a:rPr lang="en-US" b="0" i="0" baseline="30000" dirty="0">
                <a:solidFill>
                  <a:srgbClr val="4A4A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  <a:hlinkClick r:id="rId3" tooltip="See footnote 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US" b="0" i="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]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force out </a:t>
            </a:r>
            <a:r>
              <a:rPr lang="en-US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and</a:t>
            </a:r>
            <a:r>
              <a:rPr lang="en-US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stem-ui"/>
              </a:rPr>
              <a:t> thrust laborers into His harvest.</a:t>
            </a:r>
          </a:p>
          <a:p>
            <a:pPr marL="0" indent="0" algn="ctr">
              <a:buNone/>
            </a:pPr>
            <a:r>
              <a:rPr lang="en-US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Matt 9:36-38 AMP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820F7280-0EA1-4589-4D1A-C2B8FBCC3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839200" cy="4242122"/>
          </a:xfrm>
          <a:solidFill>
            <a:schemeClr val="bg1"/>
          </a:solidFill>
        </p:spPr>
        <p:txBody>
          <a:bodyPr/>
          <a:lstStyle/>
          <a:p>
            <a:pPr eaLnBrk="1" hangingPunct="1">
              <a:buNone/>
            </a:pPr>
            <a:r>
              <a:rPr lang="en-US" b="1" baseline="30000" dirty="0"/>
              <a:t>16 </a:t>
            </a:r>
            <a:r>
              <a:rPr lang="en-US" dirty="0"/>
              <a:t>For God so loved the world, that he</a:t>
            </a:r>
          </a:p>
          <a:p>
            <a:pPr eaLnBrk="1" hangingPunct="1">
              <a:buNone/>
            </a:pPr>
            <a:r>
              <a:rPr lang="en-US" dirty="0"/>
              <a:t> gave his only begotten Son, that</a:t>
            </a:r>
          </a:p>
          <a:p>
            <a:pPr eaLnBrk="1" hangingPunct="1">
              <a:buNone/>
            </a:pPr>
            <a:r>
              <a:rPr lang="en-US" dirty="0"/>
              <a:t> whosoever believeth in him should not</a:t>
            </a:r>
          </a:p>
          <a:p>
            <a:pPr eaLnBrk="1" hangingPunct="1">
              <a:buNone/>
            </a:pPr>
            <a:r>
              <a:rPr lang="en-US" dirty="0"/>
              <a:t> perish, but have everlasting life.</a:t>
            </a:r>
          </a:p>
          <a:p>
            <a:pPr eaLnBrk="1" hangingPunct="1">
              <a:buNone/>
            </a:pPr>
            <a:r>
              <a:rPr lang="en-US" altLang="en-US" b="1" dirty="0"/>
              <a:t>                                                 John 3:16 KJV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892FEA3-AD63-22B8-2892-FB0538ED0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533400"/>
            <a:ext cx="5105400" cy="9906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4400" dirty="0"/>
              <a:t>God’s Passion</a:t>
            </a:r>
          </a:p>
        </p:txBody>
      </p:sp>
    </p:spTree>
    <p:extLst>
      <p:ext uri="{BB962C8B-B14F-4D97-AF65-F5344CB8AC3E}">
        <p14:creationId xmlns:p14="http://schemas.microsoft.com/office/powerpoint/2010/main" val="46208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 animBg="1"/>
      <p:bldP spid="276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2000" t="8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739650CF-B341-84EB-2206-24DD14532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228600"/>
            <a:ext cx="8763000" cy="6019800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Eros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 -This Love Arises from Passion</a:t>
            </a:r>
          </a:p>
          <a:p>
            <a:pPr marL="457200" lvl="1" indent="0" algn="ctr">
              <a:spcBef>
                <a:spcPts val="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It is the Love Between a Man / a Woman</a:t>
            </a:r>
          </a:p>
          <a:p>
            <a:pPr marL="457200" lvl="1" indent="0" algn="ctr">
              <a:spcBef>
                <a:spcPts val="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Gives and Receives</a:t>
            </a:r>
          </a:p>
          <a:p>
            <a:pPr marL="0" indent="0" algn="ctr" hangingPunct="1">
              <a:spcBef>
                <a:spcPts val="180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Storge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 -This Love Arises from Affection</a:t>
            </a:r>
          </a:p>
          <a:p>
            <a:pPr marL="457200" lvl="1" indent="0" algn="ctr" hangingPunct="1">
              <a:spcBef>
                <a:spcPts val="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Affection of Family Love</a:t>
            </a:r>
          </a:p>
          <a:p>
            <a:pPr marL="457200" lvl="1" indent="0" algn="ctr" hangingPunct="1">
              <a:spcBef>
                <a:spcPts val="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Gives and Receives</a:t>
            </a:r>
          </a:p>
          <a:p>
            <a:pPr marL="0" indent="0" algn="ctr" hangingPunct="1">
              <a:spcBef>
                <a:spcPts val="180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Phileo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 -This Love Arises from Affection</a:t>
            </a:r>
          </a:p>
          <a:p>
            <a:pPr marL="457200" lvl="1" indent="0" algn="ctr" hangingPunct="1">
              <a:spcBef>
                <a:spcPts val="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The Affection of Friendship</a:t>
            </a:r>
          </a:p>
          <a:p>
            <a:pPr marL="457200" lvl="1" indent="0" algn="ctr" hangingPunct="1">
              <a:spcBef>
                <a:spcPts val="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Gives and Receives</a:t>
            </a:r>
          </a:p>
          <a:p>
            <a:pPr marL="0" indent="0" algn="ctr" hangingPunct="1">
              <a:spcBef>
                <a:spcPts val="2400"/>
              </a:spcBef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Agape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rial Unicode MS" pitchFamily="34" charset="-128"/>
                <a:cs typeface="Arial Unicode MS" pitchFamily="34" charset="-128"/>
              </a:rPr>
              <a:t>" -This is a Sacrificial Love…….</a:t>
            </a:r>
          </a:p>
          <a:p>
            <a:pPr>
              <a:defRPr/>
            </a:pP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3" grpId="1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>
            <a:extLst>
              <a:ext uri="{FF2B5EF4-FFF2-40B4-BE49-F238E27FC236}">
                <a16:creationId xmlns:a16="http://schemas.microsoft.com/office/drawing/2014/main" id="{B85046D2-2467-E35D-7109-60178C25D5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Agape =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An Active Determination Of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Your Will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To Benefit Another…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…Without Regard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…For Your Own Benefit</a:t>
            </a: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Behind Grace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i="1" dirty="0"/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EDD2C0D8-0A9B-1E5D-8EBC-64EBCEF2D1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4900" y="152400"/>
            <a:ext cx="6781800" cy="9906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Love = AGAPE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52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52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9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uiExpand="1" build="p" animBg="1"/>
      <p:bldP spid="952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1A9E6488-CCCC-41E3-8E5C-89EBE805BE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609600"/>
            <a:ext cx="7391400" cy="541020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</a:p>
          <a:p>
            <a:pPr marL="0" indent="0" algn="ctr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59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59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59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59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jesus">
            <a:extLst>
              <a:ext uri="{FF2B5EF4-FFF2-40B4-BE49-F238E27FC236}">
                <a16:creationId xmlns:a16="http://schemas.microsoft.com/office/drawing/2014/main" id="{3E3D6889-8853-B5C7-259B-6F30C1F0B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>
            <a:extLst>
              <a:ext uri="{FF2B5EF4-FFF2-40B4-BE49-F238E27FC236}">
                <a16:creationId xmlns:a16="http://schemas.microsoft.com/office/drawing/2014/main" id="{6F482114-5B9B-55E8-9C0F-E4F8E68C4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7304" y="304800"/>
            <a:ext cx="4648200" cy="9906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Agape Explained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5D8EB13-F93D-91D1-DB9D-3B0BD15801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534400" cy="5105400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3:16</a:t>
            </a:r>
          </a:p>
          <a:p>
            <a:pPr marL="0" indent="0" algn="ctr" eaLnBrk="1" hangingPunct="1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Agape is Compassion in Action</a:t>
            </a:r>
          </a:p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 God so loved the world...”</a:t>
            </a:r>
          </a:p>
          <a:p>
            <a:pPr marL="914400" lvl="1" indent="-457200" algn="ctr" eaLnBrk="1" hangingPunct="1">
              <a:spcBef>
                <a:spcPct val="15000"/>
              </a:spcBef>
              <a:buClrTx/>
              <a:buFont typeface="Wingdings" panose="05000000000000000000" pitchFamily="2" charset="2"/>
              <a:buChar char="q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Compassionate for Our Lost Situation</a:t>
            </a:r>
          </a:p>
          <a:p>
            <a:pPr marL="914400" lvl="1" indent="-457200" algn="ctr" eaLnBrk="1" hangingPunct="1">
              <a:spcBef>
                <a:spcPct val="15000"/>
              </a:spcBef>
              <a:buClrTx/>
              <a:buFont typeface="Wingdings" panose="05000000000000000000" pitchFamily="2" charset="2"/>
              <a:buChar char="q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Compassionate About Our Sorrows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spcBef>
                <a:spcPts val="1800"/>
              </a:spcBef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Agape is Committed to Giving</a:t>
            </a:r>
          </a:p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“…that he gave his only son”</a:t>
            </a:r>
          </a:p>
          <a:p>
            <a:pPr marL="914400" lvl="1" indent="-457200" algn="ctr" eaLnBrk="1" hangingPunct="1">
              <a:spcBef>
                <a:spcPct val="15000"/>
              </a:spcBef>
              <a:buClrTx/>
              <a:buFont typeface="Wingdings" panose="05000000000000000000" pitchFamily="2" charset="2"/>
              <a:buChar char="q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Committed His Son</a:t>
            </a:r>
          </a:p>
          <a:p>
            <a:pPr marL="914400" lvl="1" indent="-457200" algn="ctr" eaLnBrk="1" hangingPunct="1">
              <a:spcBef>
                <a:spcPts val="0"/>
              </a:spcBef>
              <a:buClrTx/>
              <a:buFont typeface="Wingdings" panose="05000000000000000000" pitchFamily="2" charset="2"/>
              <a:buChar char="q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Committed Himself</a:t>
            </a:r>
            <a:b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b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2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>
            <a:extLst>
              <a:ext uri="{FF2B5EF4-FFF2-40B4-BE49-F238E27FC236}">
                <a16:creationId xmlns:a16="http://schemas.microsoft.com/office/drawing/2014/main" id="{C7977045-9622-DB9B-30BA-5AE54979A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228600"/>
            <a:ext cx="4648200" cy="9906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eaLnBrk="1" hangingPunct="1"/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Agape Explained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386A4A3-080A-79BD-8CFC-11E113B456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44625"/>
            <a:ext cx="8305800" cy="48768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3:16</a:t>
            </a:r>
          </a:p>
          <a:p>
            <a:pPr marL="0" indent="0" algn="ctr" eaLnBrk="1" hangingPunct="1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Agape is Completely Forgiving</a:t>
            </a:r>
          </a:p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“…whosoever believes shall have…”</a:t>
            </a:r>
          </a:p>
          <a:p>
            <a:pPr marL="914400" lvl="1" indent="-457200" algn="ctr" eaLnBrk="1" hangingPunct="1">
              <a:spcBef>
                <a:spcPct val="1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Completely Saves</a:t>
            </a:r>
          </a:p>
          <a:p>
            <a:pPr marL="914400" lvl="1" indent="-457200" algn="ctr" eaLnBrk="1" hangingPunct="1">
              <a:spcBef>
                <a:spcPct val="15000"/>
              </a:spcBef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Completely Satisfies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  <a:p>
            <a:pPr marL="0" indent="0" algn="ctr" eaLnBrk="1" hangingPunct="1">
              <a:spcBef>
                <a:spcPts val="1800"/>
              </a:spcBef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Agape is Contagious</a:t>
            </a:r>
          </a:p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I be lifted up…draw all  men...”</a:t>
            </a:r>
          </a:p>
          <a:p>
            <a:pPr marL="914400" lvl="1" indent="-457200" algn="ctr" eaLnBrk="1" hangingPunct="1">
              <a:spcBef>
                <a:spcPct val="10000"/>
              </a:spcBef>
              <a:buClrTx/>
              <a:buFont typeface="Wingdings" panose="05000000000000000000" pitchFamily="2" charset="2"/>
              <a:buChar char="v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Can’t Be Stopped</a:t>
            </a:r>
          </a:p>
          <a:p>
            <a:pPr marL="914400" lvl="1" indent="-457200" algn="ctr" eaLnBrk="1" hangingPunct="1">
              <a:spcBef>
                <a:spcPct val="10000"/>
              </a:spcBef>
              <a:buClrTx/>
              <a:buFont typeface="Wingdings" panose="05000000000000000000" pitchFamily="2" charset="2"/>
              <a:buChar char="v"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Must Be Spread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29249-F4E9-8F5E-1F65-F35727D51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0700"/>
            <a:ext cx="6248400" cy="39243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Challenge to Grace</a:t>
            </a:r>
          </a:p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Faith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 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Works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(Attitude – Actions)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23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uke 6:32 Even Sinners love those who love them...so how am I different ...">
            <a:extLst>
              <a:ext uri="{FF2B5EF4-FFF2-40B4-BE49-F238E27FC236}">
                <a16:creationId xmlns:a16="http://schemas.microsoft.com/office/drawing/2014/main" id="{25402AF7-0A01-2515-00CA-74EF80A576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52578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8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673F3-CC96-9066-CBBA-9E07B61B7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5023413"/>
            <a:ext cx="8610600" cy="1828800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sz="28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Above all, have fervent </a:t>
            </a:r>
            <a:r>
              <a:rPr lang="en-US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</a:t>
            </a:r>
            <a:r>
              <a:rPr lang="en-US" sz="28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 unfailing love for one another, because love covers a multitude of sins [it overlooks unkindness and unselfishly seeks the best for others]. </a:t>
            </a:r>
            <a:r>
              <a:rPr lang="en-US" sz="28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 Peter 4:8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C3915D-C958-248D-59A1-5AF550D1379F}"/>
              </a:ext>
            </a:extLst>
          </p:cNvPr>
          <p:cNvSpPr txBox="1"/>
          <p:nvPr/>
        </p:nvSpPr>
        <p:spPr>
          <a:xfrm>
            <a:off x="914400" y="381000"/>
            <a:ext cx="45720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Never Said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That We Had To…</a:t>
            </a:r>
          </a:p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Approve Of</a:t>
            </a:r>
          </a:p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Participate With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Do Have to Show</a:t>
            </a:r>
          </a:p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Agape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28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Love of God w  Lyrics (Mercy Me)">
            <a:hlinkClick r:id="" action="ppaction://media"/>
            <a:extLst>
              <a:ext uri="{FF2B5EF4-FFF2-40B4-BE49-F238E27FC236}">
                <a16:creationId xmlns:a16="http://schemas.microsoft.com/office/drawing/2014/main" id="{2F27895E-BE15-4452-52F1-965ABC4B55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304800"/>
            <a:ext cx="8686800" cy="6248400"/>
          </a:xfrm>
        </p:spPr>
      </p:pic>
    </p:spTree>
    <p:extLst>
      <p:ext uri="{BB962C8B-B14F-4D97-AF65-F5344CB8AC3E}">
        <p14:creationId xmlns:p14="http://schemas.microsoft.com/office/powerpoint/2010/main" val="52228298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E03A3-F3E8-A379-BE12-350A44AA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6477000" cy="990600"/>
          </a:xfrm>
        </p:spPr>
        <p:txBody>
          <a:bodyPr/>
          <a:lstStyle/>
          <a:p>
            <a:pPr algn="ctr"/>
            <a:r>
              <a:rPr lang="en-US" sz="4000" dirty="0"/>
              <a:t>This Weeks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7318A-6FDF-730F-5F1D-23F058137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8001000" cy="52578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Romans 12:18, </a:t>
            </a:r>
            <a:r>
              <a:rPr lang="en-US" b="0" i="1" dirty="0">
                <a:solidFill>
                  <a:srgbClr val="0013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If it be possible, as much as lieth in you, live peaceably with all men</a:t>
            </a:r>
            <a:r>
              <a:rPr lang="en-US" b="0" i="0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13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Do Your Best to See Everyone You Meet as An Opportunity to Show AGAPE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13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Ask God to Empower You to Accept this Opportunity If Door Opens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13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Do It Expecting Nothing in Return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13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Knowing that It IS the Closest to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13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  <a:t>     Following Christ’s Example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4" descr="What does it mean to be the Light of the World? — Salt&amp;Light">
            <a:extLst>
              <a:ext uri="{FF2B5EF4-FFF2-40B4-BE49-F238E27FC236}">
                <a16:creationId xmlns:a16="http://schemas.microsoft.com/office/drawing/2014/main" id="{6BA6124B-0330-BF1B-70A4-12367FFEC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0076"/>
            <a:ext cx="5334000" cy="626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蜡 GIF - Candle Light BlownOut - Discover &amp; Share GIFs">
            <a:extLst>
              <a:ext uri="{FF2B5EF4-FFF2-40B4-BE49-F238E27FC236}">
                <a16:creationId xmlns:a16="http://schemas.microsoft.com/office/drawing/2014/main" id="{B21198C8-EFF0-CFF4-0B92-1B8D14666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27510"/>
          <a:stretch/>
        </p:blipFill>
        <p:spPr bwMode="auto">
          <a:xfrm>
            <a:off x="1600200" y="285509"/>
            <a:ext cx="5257800" cy="626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59764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673F3-CC96-9066-CBBA-9E07B61B7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28600"/>
            <a:ext cx="8610600" cy="6324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04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What God’s Love is and is Not - My Pathways Devotional">
            <a:extLst>
              <a:ext uri="{FF2B5EF4-FFF2-40B4-BE49-F238E27FC236}">
                <a16:creationId xmlns:a16="http://schemas.microsoft.com/office/drawing/2014/main" id="{4A87BE2A-1573-C422-5B35-32172601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362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【Bible Verse】Only God's Love Is Selfless | BRIGHT CHURCH">
            <a:extLst>
              <a:ext uri="{FF2B5EF4-FFF2-40B4-BE49-F238E27FC236}">
                <a16:creationId xmlns:a16="http://schemas.microsoft.com/office/drawing/2014/main" id="{CB2B5616-051B-BCEF-3963-51E812814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7420"/>
            <a:ext cx="2362200" cy="31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Bible Verse about Love - John 15:12 - Bible Verse Images">
            <a:extLst>
              <a:ext uri="{FF2B5EF4-FFF2-40B4-BE49-F238E27FC236}">
                <a16:creationId xmlns:a16="http://schemas.microsoft.com/office/drawing/2014/main" id="{ECE6CE02-FDCA-D1FB-F190-A018DF3AC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 bwMode="auto">
          <a:xfrm>
            <a:off x="5105400" y="77165"/>
            <a:ext cx="2057400" cy="315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Imperishable Insights: Love Covers">
            <a:extLst>
              <a:ext uri="{FF2B5EF4-FFF2-40B4-BE49-F238E27FC236}">
                <a16:creationId xmlns:a16="http://schemas.microsoft.com/office/drawing/2014/main" id="{430242EC-3E1B-5E56-B84B-78FA47303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1828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Bible Verses about Love">
            <a:extLst>
              <a:ext uri="{FF2B5EF4-FFF2-40B4-BE49-F238E27FC236}">
                <a16:creationId xmlns:a16="http://schemas.microsoft.com/office/drawing/2014/main" id="{EEB468AF-4DD8-5FBA-BE95-07530002C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28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8" name="Picture 12" descr="&quot;By Grace You Have Been Saved | Ephesians 2:8 Bible Verse&quot; Sticker by ...">
            <a:extLst>
              <a:ext uri="{FF2B5EF4-FFF2-40B4-BE49-F238E27FC236}">
                <a16:creationId xmlns:a16="http://schemas.microsoft.com/office/drawing/2014/main" id="{43F1CA23-5E0C-8A97-7843-5FE6EEED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724400"/>
            <a:ext cx="19621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0" name="Picture 14" descr="What does it mean to be the Light of the World? — Salt&amp;Light">
            <a:extLst>
              <a:ext uri="{FF2B5EF4-FFF2-40B4-BE49-F238E27FC236}">
                <a16:creationId xmlns:a16="http://schemas.microsoft.com/office/drawing/2014/main" id="{DA44435A-4351-8937-A89C-EADE39464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95" y="4724400"/>
            <a:ext cx="1962150" cy="21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2" name="Picture 16" descr="蜡 GIF - Candle Light BlownOut - Discover &amp; Share GIFs">
            <a:extLst>
              <a:ext uri="{FF2B5EF4-FFF2-40B4-BE49-F238E27FC236}">
                <a16:creationId xmlns:a16="http://schemas.microsoft.com/office/drawing/2014/main" id="{141250F7-4B55-AA7E-31BE-86A333FFBE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r="27510"/>
          <a:stretch/>
        </p:blipFill>
        <p:spPr bwMode="auto">
          <a:xfrm>
            <a:off x="6185704" y="4075735"/>
            <a:ext cx="2971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09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hristian Grace Word Montage Stock Illustration - Download Image Now ...">
            <a:extLst>
              <a:ext uri="{FF2B5EF4-FFF2-40B4-BE49-F238E27FC236}">
                <a16:creationId xmlns:a16="http://schemas.microsoft.com/office/drawing/2014/main" id="{E591EE6A-2E4F-52B4-15C5-F938182CB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743200" cy="34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Luke 6:32 Even Sinners love those who love them...so how am I different ...">
            <a:extLst>
              <a:ext uri="{FF2B5EF4-FFF2-40B4-BE49-F238E27FC236}">
                <a16:creationId xmlns:a16="http://schemas.microsoft.com/office/drawing/2014/main" id="{2B55B4FF-8A53-84C0-77E5-D56931461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2743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067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C1AD-4361-161E-427F-9EE5CA6F3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62CA5-9DE3-6BEC-B3F8-1698DB1D4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Have a Problem with </a:t>
            </a: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Organized Religion …</a:t>
            </a: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the Church For You !</a:t>
            </a:r>
          </a:p>
          <a:p>
            <a:pPr marL="0" indent="0" algn="ctr">
              <a:buNone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</a:t>
            </a: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In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Praise and Worship!</a:t>
            </a:r>
          </a:p>
          <a:p>
            <a:pPr marL="0" indent="0" algn="ctr">
              <a:buNone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871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jesus">
            <a:extLst>
              <a:ext uri="{FF2B5EF4-FFF2-40B4-BE49-F238E27FC236}">
                <a16:creationId xmlns:a16="http://schemas.microsoft.com/office/drawing/2014/main" id="{CF9F53D6-EF14-D809-8354-6B682036B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A960478A-04B1-FA4C-37E3-F0710A3695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z="4000"/>
              <a:t>Agape Exemplified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7614763-5E16-8478-CF49-DE68DAF4E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/>
              <a:t>Look at the book of…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400"/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600"/>
              <a:t>              </a:t>
            </a:r>
            <a:r>
              <a:rPr lang="en-US" altLang="en-US" sz="3600" b="1"/>
              <a:t>…Philemon</a:t>
            </a:r>
          </a:p>
          <a:p>
            <a:pPr marL="457200" indent="-45720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 b="1"/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600"/>
              <a:t>It gives us one of the greatest 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600"/>
              <a:t>examples of…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1600"/>
          </a:p>
          <a:p>
            <a:pPr marL="457200" indent="-45720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3600" b="1" i="1"/>
              <a:t>“God’s love in action”</a:t>
            </a:r>
            <a:endParaRPr lang="en-US" altLang="en-US" sz="3600" b="1"/>
          </a:p>
          <a:p>
            <a:pPr marL="457200" indent="-457200"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jesus">
            <a:extLst>
              <a:ext uri="{FF2B5EF4-FFF2-40B4-BE49-F238E27FC236}">
                <a16:creationId xmlns:a16="http://schemas.microsoft.com/office/drawing/2014/main" id="{C73FA22F-C9DC-4FB3-3346-CBFACA24F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BAAD847C-452E-16B4-59AD-1D514D71C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z="4000"/>
              <a:t>I. Grace Will Chase You</a:t>
            </a:r>
            <a:r>
              <a:rPr lang="en-US" altLang="en-US"/>
              <a:t> 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2110984-9A6F-A385-56EF-02B3316E6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/>
              <a:t>…will find you where you are</a:t>
            </a:r>
          </a:p>
          <a:p>
            <a:pPr lvl="1" eaLnBrk="1" hangingPunct="1">
              <a:buClr>
                <a:schemeClr val="tx1"/>
              </a:buClr>
            </a:pPr>
            <a:r>
              <a:rPr lang="en-US" altLang="en-US" b="1">
                <a:latin typeface="Arial Rounded MT Bold" panose="020F0704030504030204" pitchFamily="34" charset="0"/>
              </a:rPr>
              <a:t>The Slave</a:t>
            </a:r>
          </a:p>
          <a:p>
            <a:pPr lvl="1" eaLnBrk="1" hangingPunct="1">
              <a:buClr>
                <a:schemeClr val="tx1"/>
              </a:buClr>
            </a:pPr>
            <a:r>
              <a:rPr lang="en-US" altLang="en-US" b="1">
                <a:latin typeface="Arial Rounded MT Bold" panose="020F0704030504030204" pitchFamily="34" charset="0"/>
              </a:rPr>
              <a:t>The Status</a:t>
            </a:r>
          </a:p>
          <a:p>
            <a:pPr lvl="2" eaLnBrk="1" hangingPunct="1">
              <a:buClr>
                <a:schemeClr val="tx1"/>
              </a:buClr>
            </a:pPr>
            <a:r>
              <a:rPr lang="en-US" altLang="en-US" sz="2800" b="1">
                <a:latin typeface="Arial Rounded MT Bold" panose="020F0704030504030204" pitchFamily="34" charset="0"/>
              </a:rPr>
              <a:t>Socially without status</a:t>
            </a:r>
          </a:p>
          <a:p>
            <a:pPr lvl="2" eaLnBrk="1" hangingPunct="1">
              <a:buClr>
                <a:schemeClr val="tx1"/>
              </a:buClr>
            </a:pPr>
            <a:r>
              <a:rPr lang="en-US" altLang="en-US" sz="2800" b="1">
                <a:latin typeface="Arial Rounded MT Bold" panose="020F0704030504030204" pitchFamily="34" charset="0"/>
              </a:rPr>
              <a:t>Criminally without excuses</a:t>
            </a:r>
          </a:p>
          <a:p>
            <a:pPr lvl="2" eaLnBrk="1" hangingPunct="1">
              <a:buClr>
                <a:schemeClr val="tx1"/>
              </a:buClr>
            </a:pPr>
            <a:r>
              <a:rPr lang="en-US" altLang="en-US" sz="2800" b="1">
                <a:latin typeface="Arial Rounded MT Bold" panose="020F0704030504030204" pitchFamily="34" charset="0"/>
              </a:rPr>
              <a:t>Personally without hope</a:t>
            </a:r>
          </a:p>
          <a:p>
            <a:pPr lvl="1" eaLnBrk="1" hangingPunct="1">
              <a:buClr>
                <a:schemeClr val="tx1"/>
              </a:buClr>
            </a:pPr>
            <a:r>
              <a:rPr lang="en-US" altLang="en-US" b="1">
                <a:latin typeface="Arial Rounded MT Bold" panose="020F0704030504030204" pitchFamily="34" charset="0"/>
              </a:rPr>
              <a:t>The Stop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jesus">
            <a:extLst>
              <a:ext uri="{FF2B5EF4-FFF2-40B4-BE49-F238E27FC236}">
                <a16:creationId xmlns:a16="http://schemas.microsoft.com/office/drawing/2014/main" id="{D0959073-9FB3-95C6-E730-2732263EF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DCE2BBD4-19A8-BE4E-68D3-152718698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z="4000" b="1">
                <a:latin typeface="Arial Rounded MT Bold" panose="020F0704030504030204" pitchFamily="34" charset="0"/>
              </a:rPr>
              <a:t>The Stopping Point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CA0C347A-B537-2294-F9C2-28B75BB432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latin typeface="Arial Rounded MT Bold" panose="020F0704030504030204" pitchFamily="34" charset="0"/>
              </a:rPr>
              <a:t>When you’ve gone as far as you can go…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i="1">
                <a:latin typeface="Arial Rounded MT Bold" panose="020F0704030504030204" pitchFamily="34" charset="0"/>
              </a:rPr>
              <a:t>Your Stopping Point…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i="1">
                <a:latin typeface="Arial Rounded MT Bold" panose="020F0704030504030204" pitchFamily="34" charset="0"/>
              </a:rPr>
              <a:t>  …Becomes </a:t>
            </a:r>
            <a:r>
              <a:rPr lang="en-US" altLang="en-US" b="1" i="1" u="sng">
                <a:latin typeface="Arial Rounded MT Bold" panose="020F0704030504030204" pitchFamily="34" charset="0"/>
              </a:rPr>
              <a:t>HIS </a:t>
            </a:r>
            <a:r>
              <a:rPr lang="en-US" altLang="en-US" b="1" i="1">
                <a:latin typeface="Arial Rounded MT Bold" panose="020F0704030504030204" pitchFamily="34" charset="0"/>
              </a:rPr>
              <a:t>Starting Point.</a:t>
            </a:r>
          </a:p>
          <a:p>
            <a:pPr eaLnBrk="1" hangingPunct="1">
              <a:lnSpc>
                <a:spcPct val="115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>
                <a:latin typeface="Arial Rounded MT Bold" panose="020F0704030504030204" pitchFamily="34" charset="0"/>
              </a:rPr>
              <a:t>For at this point…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i="1">
                <a:latin typeface="Arial Rounded MT Bold" panose="020F0704030504030204" pitchFamily="34" charset="0"/>
              </a:rPr>
              <a:t>             </a:t>
            </a:r>
            <a:r>
              <a:rPr lang="en-US" altLang="en-US" sz="3600" b="1" i="1">
                <a:latin typeface="Arial Rounded MT Bold" panose="020F0704030504030204" pitchFamily="34" charset="0"/>
              </a:rPr>
              <a:t>…Grace can take over!!!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30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jesus">
            <a:extLst>
              <a:ext uri="{FF2B5EF4-FFF2-40B4-BE49-F238E27FC236}">
                <a16:creationId xmlns:a16="http://schemas.microsoft.com/office/drawing/2014/main" id="{854E6A46-6471-FB16-40F2-73F1EF920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>
            <a:extLst>
              <a:ext uri="{FF2B5EF4-FFF2-40B4-BE49-F238E27FC236}">
                <a16:creationId xmlns:a16="http://schemas.microsoft.com/office/drawing/2014/main" id="{BD817242-9F6E-01F4-68A2-BFF766B51E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 sz="4000" b="1">
                <a:latin typeface="Arial Rounded MT Bold" panose="020F0704030504030204" pitchFamily="34" charset="0"/>
              </a:rPr>
              <a:t>The Stopping Point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F707FB18-B8BB-81A6-6674-2A94F429F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924800" cy="4724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/>
              <a:t>Signs you are at your Stopping Point:</a:t>
            </a:r>
          </a:p>
          <a:p>
            <a:pPr lvl="1" eaLnBrk="1" hangingPunct="1">
              <a:buClr>
                <a:schemeClr val="tx1"/>
              </a:buClr>
            </a:pPr>
            <a:r>
              <a:rPr lang="en-US" altLang="en-US" b="1">
                <a:latin typeface="Arial Rounded MT Bold" panose="020F0704030504030204" pitchFamily="34" charset="0"/>
              </a:rPr>
              <a:t>Overloaded</a:t>
            </a:r>
          </a:p>
          <a:p>
            <a:pPr lvl="2" eaLnBrk="1" hangingPunct="1">
              <a:lnSpc>
                <a:spcPct val="85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800" b="1">
                <a:latin typeface="Arial Rounded MT Bold" panose="020F0704030504030204" pitchFamily="34" charset="0"/>
              </a:rPr>
              <a:t>No more options</a:t>
            </a:r>
          </a:p>
          <a:p>
            <a:pPr lvl="1" eaLnBrk="1" hangingPunct="1">
              <a:lnSpc>
                <a:spcPct val="105000"/>
              </a:lnSpc>
              <a:buClr>
                <a:schemeClr val="tx1"/>
              </a:buClr>
              <a:buFont typeface="Wingdings" panose="05000000000000000000" pitchFamily="2" charset="2"/>
              <a:buAutoNum type="arabicPeriod" startAt="2"/>
            </a:pPr>
            <a:r>
              <a:rPr lang="en-US" altLang="en-US" b="1">
                <a:latin typeface="Arial Rounded MT Bold" panose="020F0704030504030204" pitchFamily="34" charset="0"/>
              </a:rPr>
              <a:t>Overcommitted </a:t>
            </a:r>
          </a:p>
          <a:p>
            <a:pPr lvl="2" eaLnBrk="1" hangingPunct="1">
              <a:lnSpc>
                <a:spcPct val="85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800" b="1">
                <a:latin typeface="Arial Rounded MT Bold" panose="020F0704030504030204" pitchFamily="34" charset="0"/>
              </a:rPr>
              <a:t>No more excuses </a:t>
            </a:r>
          </a:p>
          <a:p>
            <a:pPr lvl="1" eaLnBrk="1" hangingPunct="1">
              <a:lnSpc>
                <a:spcPct val="105000"/>
              </a:lnSpc>
              <a:buClr>
                <a:schemeClr val="tx1"/>
              </a:buClr>
              <a:buFont typeface="Wingdings" panose="05000000000000000000" pitchFamily="2" charset="2"/>
              <a:buAutoNum type="arabicPeriod" startAt="3"/>
            </a:pPr>
            <a:r>
              <a:rPr lang="en-US" altLang="en-US" b="1">
                <a:latin typeface="Arial Rounded MT Bold" panose="020F0704030504030204" pitchFamily="34" charset="0"/>
              </a:rPr>
              <a:t>Overspent</a:t>
            </a:r>
          </a:p>
          <a:p>
            <a:pPr lvl="2" eaLnBrk="1" hangingPunct="1">
              <a:lnSpc>
                <a:spcPct val="85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800" b="1">
                <a:latin typeface="Arial Rounded MT Bold" panose="020F0704030504030204" pitchFamily="34" charset="0"/>
              </a:rPr>
              <a:t>No more energy</a:t>
            </a:r>
          </a:p>
          <a:p>
            <a:pPr eaLnBrk="1" hangingPunct="1">
              <a:lnSpc>
                <a:spcPct val="110000"/>
              </a:lnSpc>
              <a:buClr>
                <a:schemeClr val="tx1"/>
              </a:buClr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The Fork in the Road has become a…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buClr>
                <a:schemeClr val="tx1"/>
              </a:buClr>
              <a:buFontTx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              “Dead End”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jesus">
            <a:extLst>
              <a:ext uri="{FF2B5EF4-FFF2-40B4-BE49-F238E27FC236}">
                <a16:creationId xmlns:a16="http://schemas.microsoft.com/office/drawing/2014/main" id="{48C1AF04-C009-E5D1-C0E5-6F47CE757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>
            <a:extLst>
              <a:ext uri="{FF2B5EF4-FFF2-40B4-BE49-F238E27FC236}">
                <a16:creationId xmlns:a16="http://schemas.microsoft.com/office/drawing/2014/main" id="{01C3093E-EFD6-BABB-6B46-94AA3F3CA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763000" cy="990600"/>
          </a:xfrm>
        </p:spPr>
        <p:txBody>
          <a:bodyPr/>
          <a:lstStyle/>
          <a:p>
            <a:pPr eaLnBrk="1" hangingPunct="1"/>
            <a:r>
              <a:rPr lang="en-US" altLang="en-US" sz="4000"/>
              <a:t>II. Grace Will Confront You</a:t>
            </a:r>
            <a:r>
              <a:rPr lang="en-US" altLang="en-US"/>
              <a:t> (8-11)</a:t>
            </a:r>
            <a:endParaRPr lang="en-US" altLang="en-US" sz="2800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23696873-F09D-85A0-8102-F0BB759089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/>
              <a:t>…deals directly with the Problem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latin typeface="Arial Rounded MT Bold" panose="020F0704030504030204" pitchFamily="34" charset="0"/>
              </a:rPr>
              <a:t>       Removes Excuses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latin typeface="Arial Rounded MT Bold" panose="020F0704030504030204" pitchFamily="34" charset="0"/>
              </a:rPr>
              <a:t>       Recalls Responsibility</a:t>
            </a:r>
          </a:p>
          <a:p>
            <a:pPr lvl="1" eaLnBrk="1" hangingPunct="1">
              <a:buClr>
                <a:schemeClr val="tx1"/>
              </a:buClr>
            </a:pPr>
            <a:r>
              <a:rPr lang="en-US" altLang="en-US" b="1">
                <a:latin typeface="Arial Rounded MT Bold" panose="020F0704030504030204" pitchFamily="34" charset="0"/>
              </a:rPr>
              <a:t>Philemon (8-10)</a:t>
            </a:r>
          </a:p>
          <a:p>
            <a:pPr lvl="1" eaLnBrk="1" hangingPunct="1">
              <a:buClr>
                <a:schemeClr val="tx1"/>
              </a:buClr>
            </a:pPr>
            <a:r>
              <a:rPr lang="en-US" altLang="en-US" b="1">
                <a:latin typeface="Arial Rounded MT Bold" panose="020F0704030504030204" pitchFamily="34" charset="0"/>
              </a:rPr>
              <a:t>Onesimus (10-11)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jesus">
            <a:extLst>
              <a:ext uri="{FF2B5EF4-FFF2-40B4-BE49-F238E27FC236}">
                <a16:creationId xmlns:a16="http://schemas.microsoft.com/office/drawing/2014/main" id="{5AB6BB20-ED2F-7DE8-6F7E-7B153925B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2">
            <a:extLst>
              <a:ext uri="{FF2B5EF4-FFF2-40B4-BE49-F238E27FC236}">
                <a16:creationId xmlns:a16="http://schemas.microsoft.com/office/drawing/2014/main" id="{B8B4D357-9FA1-A45F-51E0-8CCE6CCEA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8763000" cy="990600"/>
          </a:xfrm>
        </p:spPr>
        <p:txBody>
          <a:bodyPr/>
          <a:lstStyle/>
          <a:p>
            <a:pPr eaLnBrk="1" hangingPunct="1"/>
            <a:r>
              <a:rPr lang="en-US" altLang="en-US" sz="4000"/>
              <a:t>II. Grace Will Confront You</a:t>
            </a:r>
            <a:r>
              <a:rPr lang="en-US" altLang="en-US"/>
              <a:t> (8-10)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999302A-FE8A-8BA1-AC4E-86B846678D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/>
              <a:t>…deals directly with the Problem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latin typeface="Arial Rounded MT Bold" panose="020F0704030504030204" pitchFamily="34" charset="0"/>
              </a:rPr>
              <a:t>Grace does not help you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latin typeface="Arial Rounded MT Bold" panose="020F0704030504030204" pitchFamily="34" charset="0"/>
              </a:rPr>
              <a:t>       escape your past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latin typeface="Arial Rounded MT Bold" panose="020F0704030504030204" pitchFamily="34" charset="0"/>
              </a:rPr>
              <a:t>         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latin typeface="Arial Rounded MT Bold" panose="020F0704030504030204" pitchFamily="34" charset="0"/>
              </a:rPr>
              <a:t>              It helps you Face it…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latin typeface="Arial Rounded MT Bold" panose="020F0704030504030204" pitchFamily="34" charset="0"/>
              </a:rPr>
              <a:t>                                …Deal with it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>
                <a:latin typeface="Arial Rounded MT Bold" panose="020F0704030504030204" pitchFamily="34" charset="0"/>
              </a:rPr>
              <a:t>                     Rise above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3 0.09087 L 0.00173 -0.2420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jesus">
            <a:extLst>
              <a:ext uri="{FF2B5EF4-FFF2-40B4-BE49-F238E27FC236}">
                <a16:creationId xmlns:a16="http://schemas.microsoft.com/office/drawing/2014/main" id="{EEE2EA5D-AE57-2238-3A79-BA3AA948F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>
            <a:extLst>
              <a:ext uri="{FF2B5EF4-FFF2-40B4-BE49-F238E27FC236}">
                <a16:creationId xmlns:a16="http://schemas.microsoft.com/office/drawing/2014/main" id="{D5ADDC79-F787-974E-8FB6-7E1D49C72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686800" cy="990600"/>
          </a:xfrm>
        </p:spPr>
        <p:txBody>
          <a:bodyPr/>
          <a:lstStyle/>
          <a:p>
            <a:pPr eaLnBrk="1" hangingPunct="1"/>
            <a:r>
              <a:rPr lang="en-US" altLang="en-US" sz="4000"/>
              <a:t>III. Grace Will Change You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AC2024E3-3B28-E67F-2A22-E2FE19974C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7848600" cy="4876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/>
              <a:t>…will not leave you as you are</a:t>
            </a:r>
          </a:p>
          <a:p>
            <a:pPr lvl="1" eaLnBrk="1" hangingPunct="1">
              <a:buClr>
                <a:schemeClr val="tx1"/>
              </a:buClr>
            </a:pPr>
            <a:r>
              <a:rPr lang="en-US" altLang="en-US" b="1">
                <a:latin typeface="Arial Rounded MT Bold" panose="020F0704030504030204" pitchFamily="34" charset="0"/>
              </a:rPr>
              <a:t>Philemon (1, 7)</a:t>
            </a:r>
          </a:p>
          <a:p>
            <a:pPr lvl="2" eaLnBrk="1" hangingPunct="1">
              <a:lnSpc>
                <a:spcPct val="85000"/>
              </a:lnSpc>
              <a:spcBef>
                <a:spcPct val="15000"/>
              </a:spcBef>
              <a:buClr>
                <a:schemeClr val="tx1"/>
              </a:buClr>
            </a:pPr>
            <a:r>
              <a:rPr lang="en-US" altLang="en-US" sz="2800">
                <a:latin typeface="Arial Rounded MT Bold" panose="020F0704030504030204" pitchFamily="34" charset="0"/>
              </a:rPr>
              <a:t>Was unsaved when found</a:t>
            </a:r>
          </a:p>
          <a:p>
            <a:pPr lvl="2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</a:pPr>
            <a:r>
              <a:rPr lang="en-US" altLang="en-US" sz="2800">
                <a:latin typeface="Arial Rounded MT Bold" panose="020F0704030504030204" pitchFamily="34" charset="0"/>
              </a:rPr>
              <a:t>Paul evangelized, discipled </a:t>
            </a:r>
          </a:p>
          <a:p>
            <a:pPr lvl="2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</a:pPr>
            <a:r>
              <a:rPr lang="en-US" altLang="en-US" sz="2800">
                <a:latin typeface="Arial Rounded MT Bold" panose="020F0704030504030204" pitchFamily="34" charset="0"/>
              </a:rPr>
              <a:t>Served with Paul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b="1">
                <a:latin typeface="Arial Rounded MT Bold" panose="020F0704030504030204" pitchFamily="34" charset="0"/>
              </a:rPr>
              <a:t>2.    Onesimus (11)</a:t>
            </a:r>
          </a:p>
          <a:p>
            <a:pPr lvl="2" eaLnBrk="1" hangingPunct="1">
              <a:lnSpc>
                <a:spcPct val="85000"/>
              </a:lnSpc>
              <a:spcBef>
                <a:spcPct val="15000"/>
              </a:spcBef>
              <a:buClr>
                <a:schemeClr val="tx1"/>
              </a:buClr>
            </a:pPr>
            <a:r>
              <a:rPr lang="en-US" altLang="en-US" sz="2800">
                <a:latin typeface="Arial Rounded MT Bold" panose="020F0704030504030204" pitchFamily="34" charset="0"/>
              </a:rPr>
              <a:t>Was also unsaved</a:t>
            </a:r>
          </a:p>
          <a:p>
            <a:pPr lvl="2" eaLnBrk="1" hangingPunct="1">
              <a:lnSpc>
                <a:spcPct val="85000"/>
              </a:lnSpc>
              <a:spcBef>
                <a:spcPct val="15000"/>
              </a:spcBef>
              <a:buClr>
                <a:schemeClr val="tx1"/>
              </a:buClr>
            </a:pPr>
            <a:r>
              <a:rPr lang="en-US" altLang="en-US" sz="2800">
                <a:latin typeface="Arial Rounded MT Bold" panose="020F0704030504030204" pitchFamily="34" charset="0"/>
              </a:rPr>
              <a:t>Paul evangelized, discipled</a:t>
            </a:r>
          </a:p>
          <a:p>
            <a:pPr lvl="2" eaLnBrk="1" hangingPunct="1">
              <a:lnSpc>
                <a:spcPct val="85000"/>
              </a:lnSpc>
              <a:spcBef>
                <a:spcPct val="15000"/>
              </a:spcBef>
              <a:buClr>
                <a:schemeClr val="tx1"/>
              </a:buClr>
            </a:pPr>
            <a:r>
              <a:rPr lang="en-US" altLang="en-US" sz="2800">
                <a:latin typeface="Arial Rounded MT Bold" panose="020F0704030504030204" pitchFamily="34" charset="0"/>
              </a:rPr>
              <a:t>Served with Paul</a:t>
            </a:r>
            <a:endParaRPr lang="en-US" altLang="en-US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jesus">
            <a:extLst>
              <a:ext uri="{FF2B5EF4-FFF2-40B4-BE49-F238E27FC236}">
                <a16:creationId xmlns:a16="http://schemas.microsoft.com/office/drawing/2014/main" id="{1AB50EA1-6470-DF37-778E-1F125C55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>
            <a:extLst>
              <a:ext uri="{FF2B5EF4-FFF2-40B4-BE49-F238E27FC236}">
                <a16:creationId xmlns:a16="http://schemas.microsoft.com/office/drawing/2014/main" id="{7AE3C87E-D4FB-6956-D83B-8F48A6D541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4000" b="1"/>
              <a:t>IV. Grace Will Challenge You</a:t>
            </a:r>
            <a:endParaRPr lang="en-US" altLang="en-U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EE503CAA-C1AE-6ACC-2CD9-FFC16F5D7F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…to become what you can be</a:t>
            </a:r>
          </a:p>
          <a:p>
            <a:pPr lvl="1" eaLnBrk="1" hangingPunct="1">
              <a:buClr>
                <a:schemeClr val="tx1"/>
              </a:buClr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Restoration (12)</a:t>
            </a:r>
          </a:p>
          <a:p>
            <a:pPr lvl="2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Onesimus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–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make things right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	</a:t>
            </a:r>
          </a:p>
          <a:p>
            <a:pPr lvl="1" eaLnBrk="1" hangingPunct="1">
              <a:buClr>
                <a:schemeClr val="tx1"/>
              </a:buClr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Resolution (12, 20, 21)</a:t>
            </a:r>
          </a:p>
          <a:p>
            <a:pPr lvl="2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Philemon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–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take him back as a brother</a:t>
            </a:r>
          </a:p>
          <a:p>
            <a:pPr lvl="1" eaLnBrk="1" hangingPunct="1">
              <a:buClr>
                <a:schemeClr val="tx1"/>
              </a:buClr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Resolution  (16-17)</a:t>
            </a:r>
          </a:p>
          <a:p>
            <a:pPr lvl="2" eaLnBrk="1" hangingPunct="1">
              <a:lnSpc>
                <a:spcPct val="90000"/>
              </a:lnSpc>
              <a:spcBef>
                <a:spcPct val="15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Paul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– 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will repay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jesus">
            <a:extLst>
              <a:ext uri="{FF2B5EF4-FFF2-40B4-BE49-F238E27FC236}">
                <a16:creationId xmlns:a16="http://schemas.microsoft.com/office/drawing/2014/main" id="{B63ECE31-6681-049D-489F-A8EABC99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3">
            <a:extLst>
              <a:ext uri="{FF2B5EF4-FFF2-40B4-BE49-F238E27FC236}">
                <a16:creationId xmlns:a16="http://schemas.microsoft.com/office/drawing/2014/main" id="{1BB2571C-41AB-F936-3673-AE27731FC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4000" b="1"/>
              <a:t>IV. Grace Will Challenge You</a:t>
            </a:r>
            <a:endParaRPr lang="en-US" altLang="en-US"/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6B9AA74C-8A72-D8F6-408A-DEDB1BCC6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…to become what you can be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44 years later…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Ignatius wrote to…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…Bishop of Ephesus.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…His Name was Onesimus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Cor 13:7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“Love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beareth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all things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Believeth all things…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1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1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1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1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jesus">
            <a:extLst>
              <a:ext uri="{FF2B5EF4-FFF2-40B4-BE49-F238E27FC236}">
                <a16:creationId xmlns:a16="http://schemas.microsoft.com/office/drawing/2014/main" id="{A74F458B-4EE0-E391-4160-D42BA4D0D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3">
            <a:extLst>
              <a:ext uri="{FF2B5EF4-FFF2-40B4-BE49-F238E27FC236}">
                <a16:creationId xmlns:a16="http://schemas.microsoft.com/office/drawing/2014/main" id="{1BE19B2D-CE1F-8DD7-0AD2-A57328219A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4000" b="1"/>
              <a:t>IV. Grace Will Challenge You</a:t>
            </a:r>
            <a:endParaRPr lang="en-US" altLang="en-US"/>
          </a:p>
        </p:txBody>
      </p:sp>
      <p:sp>
        <p:nvSpPr>
          <p:cNvPr id="102404" name="Rectangle 4">
            <a:extLst>
              <a:ext uri="{FF2B5EF4-FFF2-40B4-BE49-F238E27FC236}">
                <a16:creationId xmlns:a16="http://schemas.microsoft.com/office/drawing/2014/main" id="{6DA6FF3B-85C5-DA84-5CEB-1896E25F3A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843" y="1752600"/>
            <a:ext cx="7848600" cy="4800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Cor 13:7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Love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beareth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all things-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roof over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85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-love covers multitude of sins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Believeth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all things-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have faith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-not gullible – but has faith in people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Hopeth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all things-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expect or confide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-sees the bright side of things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Endureth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all things- </a:t>
            </a:r>
            <a:r>
              <a:rPr lang="en-US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stay under</a:t>
            </a: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15000"/>
              </a:spcBef>
              <a:buFont typeface="Wingdings" panose="05000000000000000000" pitchFamily="2" charset="2"/>
              <a:buNone/>
            </a:pPr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-Perseveres –like a stout-hearted soldier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</a:t>
            </a:r>
            <a:r>
              <a:rPr lang="en-US" altLang="en-US" sz="2800" b="1" dirty="0">
                <a:latin typeface="Arial Rounded MT Bold" panose="020F07040305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4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4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BA1F6-3ECE-484D-A2FE-95F7C3EBF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685800"/>
            <a:ext cx="7076264" cy="55626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I sing praises to Your name, O Lord,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Praises to Your name, O Lord,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For Your name is great and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greatly to be praised.</a:t>
            </a:r>
          </a:p>
          <a:p>
            <a:pPr marL="0" indent="0">
              <a:lnSpc>
                <a:spcPct val="120000"/>
              </a:lnSpc>
              <a:buNone/>
              <a:defRPr/>
            </a:pP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Medium" panose="02040604050005020304" pitchFamily="18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I give glory to Your name, O Lord,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Glory to Your name, O Lord,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For Your name is great and 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Medium" panose="02040604050005020304" pitchFamily="18" charset="0"/>
              </a:rPr>
              <a:t>greatly to be praised</a:t>
            </a:r>
            <a:r>
              <a:rPr lang="en-US" sz="3500" dirty="0">
                <a:latin typeface="Amasis MT Pro Medium" panose="02040604050005020304" pitchFamily="18" charset="0"/>
              </a:rPr>
              <a:t>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jesus">
            <a:extLst>
              <a:ext uri="{FF2B5EF4-FFF2-40B4-BE49-F238E27FC236}">
                <a16:creationId xmlns:a16="http://schemas.microsoft.com/office/drawing/2014/main" id="{FBD61554-E2C9-8FE8-C081-07021A6EF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3">
            <a:extLst>
              <a:ext uri="{FF2B5EF4-FFF2-40B4-BE49-F238E27FC236}">
                <a16:creationId xmlns:a16="http://schemas.microsoft.com/office/drawing/2014/main" id="{276795B6-C68A-7B24-F390-CCCE1CAE1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4000" b="1"/>
              <a:t>IV. Grace Will Challenge You</a:t>
            </a:r>
            <a:endParaRPr lang="en-US" altLang="en-US"/>
          </a:p>
        </p:txBody>
      </p:sp>
      <p:sp>
        <p:nvSpPr>
          <p:cNvPr id="104452" name="Rectangle 4">
            <a:extLst>
              <a:ext uri="{FF2B5EF4-FFF2-40B4-BE49-F238E27FC236}">
                <a16:creationId xmlns:a16="http://schemas.microsoft.com/office/drawing/2014/main" id="{40EBC6DF-9620-8A0C-3B2D-293377C99F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77724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                        </a:t>
            </a:r>
            <a:r>
              <a:rPr lang="en-US" altLang="en-US" b="1">
                <a:latin typeface="Arial Rounded MT Bold" panose="020F0704030504030204" pitchFamily="34" charset="0"/>
              </a:rPr>
              <a:t> Calvary</a:t>
            </a:r>
            <a:r>
              <a:rPr lang="en-US" altLang="en-US" sz="2800" b="1">
                <a:latin typeface="Arial Rounded MT Bold" panose="020F0704030504030204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n"/>
            </a:pPr>
            <a:r>
              <a:rPr lang="en-US" altLang="en-US" sz="2800" b="1">
                <a:latin typeface="Arial Rounded MT Bold" panose="020F0704030504030204" pitchFamily="34" charset="0"/>
              </a:rPr>
              <a:t>the greatest show of Agape/ Grace </a:t>
            </a:r>
          </a:p>
          <a:p>
            <a:pPr eaLnBrk="1" hangingPunct="1">
              <a:buFont typeface="Wingdings" panose="05000000000000000000" pitchFamily="2" charset="2"/>
              <a:buChar char="n"/>
            </a:pPr>
            <a:r>
              <a:rPr lang="en-US" altLang="en-US" sz="2800" b="1">
                <a:latin typeface="Arial Rounded MT Bold" panose="020F0704030504030204" pitchFamily="34" charset="0"/>
              </a:rPr>
              <a:t>takes away… 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             …All of Our Rights to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                 …Avenge or 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800" b="1">
                <a:latin typeface="Arial Rounded MT Bold" panose="020F0704030504030204" pitchFamily="34" charset="0"/>
              </a:rPr>
              <a:t>                     …Hold a Grudge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4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jesus">
            <a:extLst>
              <a:ext uri="{FF2B5EF4-FFF2-40B4-BE49-F238E27FC236}">
                <a16:creationId xmlns:a16="http://schemas.microsoft.com/office/drawing/2014/main" id="{0024D78B-103C-9810-9BFE-9DBFBEDE5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>
            <a:extLst>
              <a:ext uri="{FF2B5EF4-FFF2-40B4-BE49-F238E27FC236}">
                <a16:creationId xmlns:a16="http://schemas.microsoft.com/office/drawing/2014/main" id="{398EB458-33E3-BE7C-3603-C4A4A44FA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990600"/>
          </a:xfrm>
        </p:spPr>
        <p:txBody>
          <a:bodyPr/>
          <a:lstStyle/>
          <a:p>
            <a:pPr algn="ctr" eaLnBrk="1" hangingPunct="1"/>
            <a:r>
              <a:rPr lang="en-US" altLang="en-US"/>
              <a:t>Love</a:t>
            </a:r>
          </a:p>
        </p:txBody>
      </p:sp>
      <p:pic>
        <p:nvPicPr>
          <p:cNvPr id="24580" name="Picture 4" descr="heartspinning">
            <a:extLst>
              <a:ext uri="{FF2B5EF4-FFF2-40B4-BE49-F238E27FC236}">
                <a16:creationId xmlns:a16="http://schemas.microsoft.com/office/drawing/2014/main" id="{EB901F3D-7B21-02F7-C0CB-70AD95133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683BA96-D9DA-FC45-4977-6089160F84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/>
              <a:t>Characteristics of God’s Love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A8230F6-0798-D231-431B-622D03805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924800" cy="4953000"/>
          </a:xfrm>
        </p:spPr>
        <p:txBody>
          <a:bodyPr/>
          <a:lstStyle/>
          <a:p>
            <a:pPr marL="808038" indent="-808038" eaLnBrk="1" hangingPunct="1"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en-US" altLang="en-US"/>
              <a:t>Love is patient</a:t>
            </a:r>
          </a:p>
          <a:p>
            <a:pPr marL="808038" indent="-808038" eaLnBrk="1" hangingPunct="1"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en-US" altLang="en-US"/>
              <a:t>Love is kind</a:t>
            </a:r>
          </a:p>
          <a:p>
            <a:pPr marL="808038" indent="-808038" eaLnBrk="1" hangingPunct="1"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en-US" altLang="en-US"/>
              <a:t>Love knows no envy</a:t>
            </a:r>
          </a:p>
          <a:p>
            <a:pPr marL="808038" indent="-808038" eaLnBrk="1" hangingPunct="1"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en-US" altLang="en-US"/>
              <a:t>Love is not boastful</a:t>
            </a:r>
          </a:p>
          <a:p>
            <a:pPr marL="808038" indent="-808038" eaLnBrk="1" hangingPunct="1"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en-US" altLang="en-US"/>
              <a:t>Love is not proud</a:t>
            </a:r>
          </a:p>
          <a:p>
            <a:pPr marL="808038" indent="-808038" eaLnBrk="1" hangingPunct="1"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en-US" altLang="en-US"/>
              <a:t>Love is not rude</a:t>
            </a:r>
          </a:p>
          <a:p>
            <a:pPr marL="808038" indent="-808038" eaLnBrk="1" hangingPunct="1"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en-US" altLang="en-US"/>
              <a:t>Love is not self-seeking</a:t>
            </a:r>
          </a:p>
          <a:p>
            <a:pPr marL="808038" indent="-808038" eaLnBrk="1" hangingPunct="1"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en-US" altLang="en-US"/>
              <a:t>Love is not easily angered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>
            <a:extLst>
              <a:ext uri="{FF2B5EF4-FFF2-40B4-BE49-F238E27FC236}">
                <a16:creationId xmlns:a16="http://schemas.microsoft.com/office/drawing/2014/main" id="{D678977C-4768-93CB-0E33-02E55DF46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600200"/>
            <a:ext cx="7924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4075" indent="-85407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AutoNum type="arabicPeriod" startAt="9"/>
            </a:pPr>
            <a:r>
              <a:rPr lang="en-US" altLang="en-US" sz="3200">
                <a:latin typeface="Cooper Black" panose="0208090404030B020404" pitchFamily="18" charset="0"/>
              </a:rPr>
              <a:t>Love keeps no record of wrongs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AutoNum type="arabicPeriod" startAt="9"/>
            </a:pPr>
            <a:r>
              <a:rPr lang="en-US" altLang="en-US" sz="3200">
                <a:latin typeface="Cooper Black" panose="0208090404030B020404" pitchFamily="18" charset="0"/>
              </a:rPr>
              <a:t>Love does not delight in evil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AutoNum type="arabicPeriod" startAt="9"/>
            </a:pPr>
            <a:r>
              <a:rPr lang="en-US" altLang="en-US" sz="3200">
                <a:latin typeface="Cooper Black" panose="0208090404030B020404" pitchFamily="18" charset="0"/>
              </a:rPr>
              <a:t>Love rejoices with the truth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AutoNum type="arabicPeriod" startAt="9"/>
            </a:pPr>
            <a:r>
              <a:rPr lang="en-US" altLang="en-US" sz="3200">
                <a:latin typeface="Cooper Black" panose="0208090404030B020404" pitchFamily="18" charset="0"/>
              </a:rPr>
              <a:t>Love always protects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AutoNum type="arabicPeriod" startAt="9"/>
            </a:pPr>
            <a:r>
              <a:rPr lang="en-US" altLang="en-US" sz="3200">
                <a:latin typeface="Cooper Black" panose="0208090404030B020404" pitchFamily="18" charset="0"/>
              </a:rPr>
              <a:t>Love always trusts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AutoNum type="arabicPeriod" startAt="9"/>
            </a:pPr>
            <a:r>
              <a:rPr lang="en-US" altLang="en-US" sz="3200">
                <a:latin typeface="Cooper Black" panose="0208090404030B020404" pitchFamily="18" charset="0"/>
              </a:rPr>
              <a:t>Love always hopes 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AutoNum type="arabicPeriod" startAt="9"/>
            </a:pPr>
            <a:r>
              <a:rPr lang="en-US" altLang="en-US" sz="3200">
                <a:latin typeface="Cooper Black" panose="0208090404030B020404" pitchFamily="18" charset="0"/>
              </a:rPr>
              <a:t>Love always perseveres </a:t>
            </a:r>
          </a:p>
        </p:txBody>
      </p:sp>
      <p:sp>
        <p:nvSpPr>
          <p:cNvPr id="29703" name="Rectangle 7">
            <a:extLst>
              <a:ext uri="{FF2B5EF4-FFF2-40B4-BE49-F238E27FC236}">
                <a16:creationId xmlns:a16="http://schemas.microsoft.com/office/drawing/2014/main" id="{D22490CC-2CB0-F1BF-60D4-9C11D7612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906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Characteristics of God’s Love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9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97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9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29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297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29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2659E33C-D3D7-FE3C-948D-EF0DB98B2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91000"/>
          </a:xfrm>
        </p:spPr>
        <p:txBody>
          <a:bodyPr/>
          <a:lstStyle/>
          <a:p>
            <a:pPr marL="808038" indent="-808038" eaLnBrk="1" hangingPunct="1">
              <a:lnSpc>
                <a:spcPct val="135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en-US" altLang="en-US"/>
              <a:t>Love never fails</a:t>
            </a:r>
          </a:p>
          <a:p>
            <a:pPr marL="808038" indent="-808038" eaLnBrk="1" hangingPunct="1">
              <a:lnSpc>
                <a:spcPct val="135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en-US" altLang="en-US"/>
              <a:t>Love perfects us</a:t>
            </a:r>
          </a:p>
          <a:p>
            <a:pPr marL="808038" indent="-808038" eaLnBrk="1" hangingPunct="1">
              <a:lnSpc>
                <a:spcPct val="135000"/>
              </a:lnSpc>
              <a:spcBef>
                <a:spcPct val="0"/>
              </a:spcBef>
              <a:buFont typeface="Wingdings" panose="05000000000000000000" pitchFamily="2" charset="2"/>
              <a:buAutoNum type="arabicPeriod"/>
            </a:pPr>
            <a:r>
              <a:rPr lang="en-US" altLang="en-US"/>
              <a:t>Love is supreme</a:t>
            </a:r>
          </a:p>
        </p:txBody>
      </p:sp>
      <p:sp>
        <p:nvSpPr>
          <p:cNvPr id="23559" name="Rectangle 7">
            <a:extLst>
              <a:ext uri="{FF2B5EF4-FFF2-40B4-BE49-F238E27FC236}">
                <a16:creationId xmlns:a16="http://schemas.microsoft.com/office/drawing/2014/main" id="{156CD745-8EB7-56D7-095E-DA6E8ABCA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9060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Characteristics of God’s Love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esus">
            <a:extLst>
              <a:ext uri="{FF2B5EF4-FFF2-40B4-BE49-F238E27FC236}">
                <a16:creationId xmlns:a16="http://schemas.microsoft.com/office/drawing/2014/main" id="{580648AA-8BE8-808D-039A-DDE10BC8D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7001298threecrosseslighten">
            <a:extLst>
              <a:ext uri="{FF2B5EF4-FFF2-40B4-BE49-F238E27FC236}">
                <a16:creationId xmlns:a16="http://schemas.microsoft.com/office/drawing/2014/main" id="{8A20D0C6-F784-95A7-58AC-3C021531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9248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esus">
            <a:extLst>
              <a:ext uri="{FF2B5EF4-FFF2-40B4-BE49-F238E27FC236}">
                <a16:creationId xmlns:a16="http://schemas.microsoft.com/office/drawing/2014/main" id="{A23746FC-30D8-A573-0CC8-B53945F8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1"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ctangle 3">
            <a:extLst>
              <a:ext uri="{FF2B5EF4-FFF2-40B4-BE49-F238E27FC236}">
                <a16:creationId xmlns:a16="http://schemas.microsoft.com/office/drawing/2014/main" id="{3ED314D8-FDD6-5D9C-4655-7F756ACDC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4572000" cy="9906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Agape Explained</a:t>
            </a:r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id="{0D2E562E-AF51-5CB6-80A3-D3AF6141C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511425"/>
            <a:ext cx="7772400" cy="4876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John 3:16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Agape is Compassion in Action</a:t>
            </a:r>
          </a:p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dirty="0"/>
              <a:t>      </a:t>
            </a:r>
            <a:r>
              <a:rPr lang="en-US" altLang="en-US" i="1" dirty="0"/>
              <a:t>“For God so loved the world...” </a:t>
            </a:r>
          </a:p>
          <a:p>
            <a:pPr algn="ctr" eaLnBrk="1" hangingPunct="1">
              <a:spcBef>
                <a:spcPts val="1800"/>
              </a:spcBef>
              <a:buFont typeface="Wingdings" panose="05000000000000000000" pitchFamily="2" charset="2"/>
              <a:buNone/>
            </a:pPr>
            <a:r>
              <a:rPr lang="en-US" altLang="en-US" dirty="0"/>
              <a:t>Agape is Committed to Giving</a:t>
            </a:r>
          </a:p>
          <a:p>
            <a:pPr algn="ctr"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dirty="0"/>
              <a:t>      </a:t>
            </a:r>
            <a:r>
              <a:rPr lang="en-US" altLang="en-US" i="1" dirty="0"/>
              <a:t>“…that he gave his only son”</a:t>
            </a:r>
          </a:p>
          <a:p>
            <a:pPr lvl="1" eaLnBrk="1" hangingPunct="1">
              <a:spcBef>
                <a:spcPct val="15000"/>
              </a:spcBef>
              <a:buFont typeface="Wingdings" panose="05000000000000000000" pitchFamily="2" charset="2"/>
              <a:buNone/>
            </a:pPr>
            <a:br>
              <a:rPr lang="en-US" altLang="en-US" sz="2800" dirty="0">
                <a:latin typeface="Arial Rounded MT Bold" panose="020F0704030504030204" pitchFamily="34" charset="0"/>
              </a:rPr>
            </a:br>
            <a:br>
              <a:rPr lang="en-US" altLang="en-US" sz="2400" i="1" dirty="0"/>
            </a:br>
            <a:endParaRPr lang="en-US" altLang="en-US" sz="2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8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>
            <a:extLst>
              <a:ext uri="{FF2B5EF4-FFF2-40B4-BE49-F238E27FC236}">
                <a16:creationId xmlns:a16="http://schemas.microsoft.com/office/drawing/2014/main" id="{37018B7B-8E09-FA3A-B4BE-F8E37972A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1"/>
            <a:ext cx="8610600" cy="5129214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21861" rIns="0" bIns="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50000"/>
              </a:lnSpc>
              <a:buClr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Oh, it gets sweeter, </a:t>
            </a:r>
          </a:p>
          <a:p>
            <a:pPr algn="ctr" eaLnBrk="1">
              <a:lnSpc>
                <a:spcPct val="150000"/>
              </a:lnSpc>
              <a:buClr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 days go by.</a:t>
            </a:r>
          </a:p>
          <a:p>
            <a:pPr algn="ctr" eaLnBrk="1">
              <a:lnSpc>
                <a:spcPct val="150000"/>
              </a:lnSpc>
              <a:buClr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gets sweeter as the moments Fly</a:t>
            </a:r>
          </a:p>
          <a:p>
            <a:pPr algn="ctr" eaLnBrk="1">
              <a:lnSpc>
                <a:spcPct val="150000"/>
              </a:lnSpc>
              <a:buClr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love is richer, deeper, fuller Sweeter</a:t>
            </a:r>
          </a:p>
          <a:p>
            <a:pPr algn="ctr" eaLnBrk="1">
              <a:lnSpc>
                <a:spcPct val="150000"/>
              </a:lnSpc>
              <a:buClr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Sweeter, sweeter, sweeter as the days go by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1485553" y="2693027"/>
            <a:ext cx="6172466" cy="657744"/>
          </a:xfrm>
        </p:spPr>
        <p:txBody>
          <a:bodyPr anchor="ctr" anchorCtr="1">
            <a:spAutoFit/>
          </a:bodyPr>
          <a:lstStyle/>
          <a:p>
            <a:pPr marL="0" lvl="0" indent="0" algn="ctr">
              <a:buNone/>
            </a:pPr>
            <a:r>
              <a:rPr lang="en-US" sz="3674" dirty="0"/>
              <a:t>AMAZING GRACE</a:t>
            </a:r>
          </a:p>
        </p:txBody>
      </p:sp>
    </p:spTree>
    <p:extLst>
      <p:ext uri="{BB962C8B-B14F-4D97-AF65-F5344CB8AC3E}">
        <p14:creationId xmlns:p14="http://schemas.microsoft.com/office/powerpoint/2010/main" val="1778474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412297" y="996028"/>
            <a:ext cx="8319407" cy="4865947"/>
          </a:xfrm>
        </p:spPr>
        <p:txBody>
          <a:bodyPr wrap="square" anchor="ctr" anchorCtr="1">
            <a:spAutoFit/>
          </a:bodyPr>
          <a:lstStyle/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Amazing grace how sweet the sound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That saves a wretch like me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I once was lost but now I’m found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Was blind but now I see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I get a peaceful easy feeling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I know you won’t let me down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Cause I’m all ready standing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On solid ground</a:t>
            </a:r>
          </a:p>
        </p:txBody>
      </p:sp>
    </p:spTree>
    <p:extLst>
      <p:ext uri="{BB962C8B-B14F-4D97-AF65-F5344CB8AC3E}">
        <p14:creationId xmlns:p14="http://schemas.microsoft.com/office/powerpoint/2010/main" val="3483152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152400" y="967237"/>
            <a:ext cx="8991600" cy="4923527"/>
          </a:xfrm>
        </p:spPr>
        <p:txBody>
          <a:bodyPr wrap="square" anchor="ctr" anchorCtr="1">
            <a:spAutoFit/>
          </a:bodyPr>
          <a:lstStyle/>
          <a:p>
            <a:pPr marL="0" indent="0" algn="ctr">
              <a:buNone/>
            </a:pPr>
            <a:r>
              <a:rPr lang="en-US" sz="3674" dirty="0"/>
              <a:t> 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many dangers, toils and snares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have already come,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'Tis grace has brought me safe thus far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grace will lead me home.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I get a peaceful easy feeling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I know you won’t let me down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Cause I’m all ready standing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On solid ground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8255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0" y="713321"/>
            <a:ext cx="9144000" cy="5431359"/>
          </a:xfrm>
        </p:spPr>
        <p:txBody>
          <a:bodyPr wrap="square" anchor="ctr" anchorCtr="1">
            <a:spAutoFit/>
          </a:bodyPr>
          <a:lstStyle/>
          <a:p>
            <a:pPr marL="0" indent="0" algn="ctr">
              <a:buNone/>
            </a:pPr>
            <a:r>
              <a:rPr lang="en-US" sz="3674" dirty="0"/>
              <a:t> </a:t>
            </a: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When we've been there ten thousand years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Bright shining as the sun,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We've no less days to sing God's praise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Than when we've first begun</a:t>
            </a:r>
            <a:r>
              <a:rPr lang="en-US" sz="3300" dirty="0"/>
              <a:t>.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I get a peaceful easy feeling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I know you won’t let me down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Cause I’m all ready standing</a:t>
            </a:r>
          </a:p>
          <a:p>
            <a:pPr marL="0" indent="0" algn="ctr">
              <a:buNone/>
            </a:pPr>
            <a:r>
              <a:rPr lang="en-US" sz="3300" b="1" dirty="0">
                <a:effectLst>
                  <a:outerShdw dist="38096" dir="2700000">
                    <a:srgbClr val="000000"/>
                  </a:outerShdw>
                </a:effectLst>
              </a:rPr>
              <a:t>On solid ground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3845891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68556482-D231-4423-961D-472F854777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8600"/>
            <a:ext cx="7467600" cy="5791199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</a:p>
          <a:p>
            <a:pPr marL="0" indent="0" algn="ctr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</a:p>
          <a:p>
            <a:pPr marL="0" indent="0" algn="ctr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</a:p>
          <a:p>
            <a:pPr marL="0" indent="0" algn="ctr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</a:p>
          <a:p>
            <a:pPr marL="0" indent="0" algn="ctr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</a:p>
          <a:p>
            <a:pPr marL="0" indent="0" algn="ctr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</a:p>
          <a:p>
            <a:pPr marL="0" indent="0" algn="ctr"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</a:p>
          <a:p>
            <a:pPr marL="0" indent="0" algn="ctr">
              <a:spcBef>
                <a:spcPts val="259"/>
              </a:spcBef>
              <a:buNone/>
              <a:defRPr/>
            </a:pP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59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</a:p>
          <a:p>
            <a:pPr eaLnBrk="1">
              <a:defRPr/>
            </a:pPr>
            <a:endParaRPr lang="en-US" alt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commending A Strategy">
  <a:themeElements>
    <a:clrScheme name="Recommending A Strategy 2">
      <a:dk1>
        <a:srgbClr val="000000"/>
      </a:dk1>
      <a:lt1>
        <a:srgbClr val="FFFFFF"/>
      </a:lt1>
      <a:dk2>
        <a:srgbClr val="009900"/>
      </a:dk2>
      <a:lt2>
        <a:srgbClr val="CC0000"/>
      </a:lt2>
      <a:accent1>
        <a:srgbClr val="CCCC00"/>
      </a:accent1>
      <a:accent2>
        <a:srgbClr val="3333CC"/>
      </a:accent2>
      <a:accent3>
        <a:srgbClr val="FFFFFF"/>
      </a:accent3>
      <a:accent4>
        <a:srgbClr val="000000"/>
      </a:accent4>
      <a:accent5>
        <a:srgbClr val="E2E2AA"/>
      </a:accent5>
      <a:accent6>
        <a:srgbClr val="2D2DB9"/>
      </a:accent6>
      <a:hlink>
        <a:srgbClr val="000000"/>
      </a:hlink>
      <a:folHlink>
        <a:srgbClr val="808080"/>
      </a:folHlink>
    </a:clrScheme>
    <a:fontScheme name="Recommending A Strategy">
      <a:majorFont>
        <a:latin typeface="Cooper Black"/>
        <a:ea typeface=""/>
        <a:cs typeface=""/>
      </a:majorFont>
      <a:minorFont>
        <a:latin typeface="Cooper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commending A Strategy 1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2">
        <a:dk1>
          <a:srgbClr val="000000"/>
        </a:dk1>
        <a:lt1>
          <a:srgbClr val="FFFFFF"/>
        </a:lt1>
        <a:dk2>
          <a:srgbClr val="009900"/>
        </a:dk2>
        <a:lt2>
          <a:srgbClr val="CC0000"/>
        </a:lt2>
        <a:accent1>
          <a:srgbClr val="CCCC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2D2DB9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commending A Strategy 4">
        <a:dk1>
          <a:srgbClr val="333399"/>
        </a:dk1>
        <a:lt1>
          <a:srgbClr val="FFFFCC"/>
        </a:lt1>
        <a:dk2>
          <a:srgbClr val="000000"/>
        </a:dk2>
        <a:lt2>
          <a:srgbClr val="0000FF"/>
        </a:lt2>
        <a:accent1>
          <a:srgbClr val="800000"/>
        </a:accent1>
        <a:accent2>
          <a:srgbClr val="3366CC"/>
        </a:accent2>
        <a:accent3>
          <a:srgbClr val="AAAAAA"/>
        </a:accent3>
        <a:accent4>
          <a:srgbClr val="DADAAE"/>
        </a:accent4>
        <a:accent5>
          <a:srgbClr val="C0AAAA"/>
        </a:accent5>
        <a:accent6>
          <a:srgbClr val="2D5CB9"/>
        </a:accent6>
        <a:hlink>
          <a:srgbClr val="FF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6">
        <a:dk1>
          <a:srgbClr val="66CCFF"/>
        </a:dk1>
        <a:lt1>
          <a:srgbClr val="CCECFF"/>
        </a:lt1>
        <a:dk2>
          <a:srgbClr val="000000"/>
        </a:dk2>
        <a:lt2>
          <a:srgbClr val="9999FF"/>
        </a:lt2>
        <a:accent1>
          <a:srgbClr val="FFFFFF"/>
        </a:accent1>
        <a:accent2>
          <a:srgbClr val="99CCFF"/>
        </a:accent2>
        <a:accent3>
          <a:srgbClr val="AAAAAA"/>
        </a:accent3>
        <a:accent4>
          <a:srgbClr val="AEC9DA"/>
        </a:accent4>
        <a:accent5>
          <a:srgbClr val="FFFFFF"/>
        </a:accent5>
        <a:accent6>
          <a:srgbClr val="8AB9E7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7">
        <a:dk1>
          <a:srgbClr val="993366"/>
        </a:dk1>
        <a:lt1>
          <a:srgbClr val="FFFFCC"/>
        </a:lt1>
        <a:dk2>
          <a:srgbClr val="333399"/>
        </a:dk2>
        <a:lt2>
          <a:srgbClr val="0066FF"/>
        </a:lt2>
        <a:accent1>
          <a:srgbClr val="6600FF"/>
        </a:accent1>
        <a:accent2>
          <a:srgbClr val="0099CC"/>
        </a:accent2>
        <a:accent3>
          <a:srgbClr val="ADADCA"/>
        </a:accent3>
        <a:accent4>
          <a:srgbClr val="DADAAE"/>
        </a:accent4>
        <a:accent5>
          <a:srgbClr val="B8AAFF"/>
        </a:accent5>
        <a:accent6>
          <a:srgbClr val="008AB9"/>
        </a:accent6>
        <a:hlink>
          <a:srgbClr val="66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commending A Strategy 8">
        <a:dk1>
          <a:srgbClr val="993366"/>
        </a:dk1>
        <a:lt1>
          <a:srgbClr val="EAEAEA"/>
        </a:lt1>
        <a:dk2>
          <a:srgbClr val="660066"/>
        </a:dk2>
        <a:lt2>
          <a:srgbClr val="CC0000"/>
        </a:lt2>
        <a:accent1>
          <a:srgbClr val="A50021"/>
        </a:accent1>
        <a:accent2>
          <a:srgbClr val="660033"/>
        </a:accent2>
        <a:accent3>
          <a:srgbClr val="B8AAB8"/>
        </a:accent3>
        <a:accent4>
          <a:srgbClr val="C8C8C8"/>
        </a:accent4>
        <a:accent5>
          <a:srgbClr val="CFAAAB"/>
        </a:accent5>
        <a:accent6>
          <a:srgbClr val="5C00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Recommending A Strategy</Template>
  <TotalTime>5238</TotalTime>
  <Words>1795</Words>
  <Application>Microsoft Office PowerPoint</Application>
  <PresentationFormat>On-screen Show (4:3)</PresentationFormat>
  <Paragraphs>314</Paragraphs>
  <Slides>48</Slides>
  <Notes>31</Notes>
  <HiddenSlides>6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Amasis MT Pro Medium</vt:lpstr>
      <vt:lpstr>Arial</vt:lpstr>
      <vt:lpstr>Arial Rounded MT Bold</vt:lpstr>
      <vt:lpstr>Arial Unicode MS</vt:lpstr>
      <vt:lpstr>Cooper Black</vt:lpstr>
      <vt:lpstr>Courier New</vt:lpstr>
      <vt:lpstr>Helvetica Neue</vt:lpstr>
      <vt:lpstr>Liberation Serif</vt:lpstr>
      <vt:lpstr>Roboto</vt:lpstr>
      <vt:lpstr>system-ui</vt:lpstr>
      <vt:lpstr>Times New Roman</vt:lpstr>
      <vt:lpstr>Wingdings</vt:lpstr>
      <vt:lpstr>Recommending A Strategy</vt:lpstr>
      <vt:lpstr>PowerPoint Presentation</vt:lpstr>
      <vt:lpstr>PowerPoint Presentation</vt:lpstr>
      <vt:lpstr>Disclaimer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Tolerance= Key Word of Hour </vt:lpstr>
      <vt:lpstr>Tolerance’s Key</vt:lpstr>
      <vt:lpstr>PowerPoint Presentation</vt:lpstr>
      <vt:lpstr>God’s Passion</vt:lpstr>
      <vt:lpstr>PowerPoint Presentation</vt:lpstr>
      <vt:lpstr>God’s Love = AGAPE</vt:lpstr>
      <vt:lpstr>Agape Explained</vt:lpstr>
      <vt:lpstr>Agape Explained</vt:lpstr>
      <vt:lpstr>PowerPoint Presentation</vt:lpstr>
      <vt:lpstr>PowerPoint Presentation</vt:lpstr>
      <vt:lpstr>PowerPoint Presentation</vt:lpstr>
      <vt:lpstr>PowerPoint Presentation</vt:lpstr>
      <vt:lpstr>This Weeks Assignment</vt:lpstr>
      <vt:lpstr>PowerPoint Presentation</vt:lpstr>
      <vt:lpstr>PowerPoint Presentation</vt:lpstr>
      <vt:lpstr>PowerPoint Presentation</vt:lpstr>
      <vt:lpstr>Agape Exemplified</vt:lpstr>
      <vt:lpstr>I. Grace Will Chase You </vt:lpstr>
      <vt:lpstr>The Stopping Point</vt:lpstr>
      <vt:lpstr>The Stopping Point</vt:lpstr>
      <vt:lpstr>II. Grace Will Confront You (8-11)</vt:lpstr>
      <vt:lpstr>II. Grace Will Confront You (8-10)</vt:lpstr>
      <vt:lpstr>III. Grace Will Change You</vt:lpstr>
      <vt:lpstr>IV. Grace Will Challenge You</vt:lpstr>
      <vt:lpstr>IV. Grace Will Challenge You</vt:lpstr>
      <vt:lpstr>IV. Grace Will Challenge You</vt:lpstr>
      <vt:lpstr>IV. Grace Will Challenge You</vt:lpstr>
      <vt:lpstr>Love</vt:lpstr>
      <vt:lpstr>Characteristics of God’s Love</vt:lpstr>
      <vt:lpstr>Characteristics of God’s Love</vt:lpstr>
      <vt:lpstr>Characteristics of God’s Love</vt:lpstr>
      <vt:lpstr>PowerPoint Presentation</vt:lpstr>
      <vt:lpstr>PowerPoint Presentation</vt:lpstr>
      <vt:lpstr>Agape Explained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David Linton</cp:lastModifiedBy>
  <cp:revision>281</cp:revision>
  <dcterms:created xsi:type="dcterms:W3CDTF">2005-02-12T21:28:04Z</dcterms:created>
  <dcterms:modified xsi:type="dcterms:W3CDTF">2023-09-03T13:52:21Z</dcterms:modified>
</cp:coreProperties>
</file>