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8"/>
  </p:handoutMasterIdLst>
  <p:sldIdLst>
    <p:sldId id="261" r:id="rId3"/>
    <p:sldId id="256" r:id="rId4"/>
    <p:sldId id="288" r:id="rId6"/>
    <p:sldId id="696" r:id="rId7"/>
    <p:sldId id="688" r:id="rId8"/>
    <p:sldId id="682" r:id="rId9"/>
    <p:sldId id="683" r:id="rId10"/>
    <p:sldId id="684" r:id="rId11"/>
    <p:sldId id="685" r:id="rId12"/>
    <p:sldId id="686" r:id="rId13"/>
    <p:sldId id="677" r:id="rId14"/>
    <p:sldId id="679" r:id="rId15"/>
    <p:sldId id="740" r:id="rId16"/>
    <p:sldId id="695" r:id="rId17"/>
  </p:sldIdLst>
  <p:sldSz cx="9144000" cy="6858000" type="screen4x3"/>
  <p:notesSz cx="6858000" cy="91166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66"/>
    <a:srgbClr val="CC0000"/>
    <a:srgbClr val="FF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4" autoAdjust="0"/>
  </p:normalViewPr>
  <p:slideViewPr>
    <p:cSldViewPr showGuides="1">
      <p:cViewPr varScale="1">
        <p:scale>
          <a:sx n="55" d="100"/>
          <a:sy n="55" d="100"/>
        </p:scale>
        <p:origin x="10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notesViewPr>
    <p:cSldViewPr showGuides="1">
      <p:cViewPr varScale="1">
        <p:scale>
          <a:sx n="53" d="100"/>
          <a:sy n="53" d="100"/>
        </p:scale>
        <p:origin x="-1158" y="-102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F3F4B48-64F9-4BD2-97BF-5B5FFF784B0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00B0F2F-5CCF-4065-B71C-75468B5DD54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B80A45-934F-4DFE-B011-0E9086C5CDEB}" type="slidenum">
              <a:rPr lang="en-US" altLang="en-US" sz="1200"/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658A68-7AD8-4FB9-AAB4-E1D95492C75A}" type="slidenum">
              <a:rPr lang="en-US" altLang="en-US" sz="1200"/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 userDrawn="1"/>
        </p:nvGrpSpPr>
        <p:grpSpPr bwMode="auto">
          <a:xfrm>
            <a:off x="2895600" y="4876800"/>
            <a:ext cx="3276600" cy="211138"/>
            <a:chOff x="1824" y="2640"/>
            <a:chExt cx="2064" cy="133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824" y="2711"/>
              <a:ext cx="206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2592" y="2640"/>
              <a:ext cx="133" cy="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hlink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2784" y="2640"/>
              <a:ext cx="133" cy="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hlink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2976" y="2640"/>
              <a:ext cx="133" cy="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hlink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  <a:ln w="9525">
            <a:noFill/>
          </a:ln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9144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anose="05000000000000000000" pitchFamily="2" charset="2"/>
              <a:buNone/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9144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772400" cy="9906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oper Black" pitchFamily="18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70000" indent="-8128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AutoNum type="arabicPeriod"/>
        <a:defRPr sz="3200">
          <a:solidFill>
            <a:schemeClr val="tx1"/>
          </a:solidFill>
          <a:latin typeface="+mn-lt"/>
        </a:defRPr>
      </a:lvl2pPr>
      <a:lvl3pPr marL="1727200" indent="-812800" algn="l" rtl="0" eaLnBrk="0" fontAlgn="base" hangingPunct="0">
        <a:spcBef>
          <a:spcPct val="20000"/>
        </a:spcBef>
        <a:spcAft>
          <a:spcPct val="0"/>
        </a:spcAft>
        <a:buClr>
          <a:srgbClr val="FF6699"/>
        </a:buClr>
        <a:buFont typeface="Wingdings" panose="05000000000000000000" pitchFamily="2" charset="2"/>
        <a:buAutoNum type="alphaUcPeriod"/>
        <a:defRPr sz="3200">
          <a:solidFill>
            <a:schemeClr val="tx1"/>
          </a:solidFill>
          <a:latin typeface="+mn-lt"/>
        </a:defRPr>
      </a:lvl3pPr>
      <a:lvl4pPr marL="2184400" indent="-8128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AutoNum type="arabicParenR"/>
        <a:defRPr sz="3200">
          <a:solidFill>
            <a:schemeClr val="tx1"/>
          </a:solidFill>
          <a:latin typeface="+mn-lt"/>
        </a:defRPr>
      </a:lvl4pPr>
      <a:lvl5pPr marL="2641600" indent="-8128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5pPr>
      <a:lvl6pPr marL="30988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6pPr>
      <a:lvl7pPr marL="35560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7pPr>
      <a:lvl8pPr marL="40132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8pPr>
      <a:lvl9pPr marL="4470400" indent="-8128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biblegateway.com/passage/?search=Galatians+2%3A12-14&amp;version=HCSB#fen-HCSB-29094a" TargetMode="Externa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053" y="5943600"/>
            <a:ext cx="25908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/>
              <a:t>Forms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943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Grace Revisited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Onesimus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Redirected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Rebuked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Changed His Mind - 2 Tim 4:11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Only Luke is with me. Take Mark, and bring him with thee: for he is profitable to me for the ministry.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Allowed God’s Grace to Pick Him Up…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…Brush Him Off and Make Him Useful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Grace It is Always Too Early to Quit!!!!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6934200" cy="4953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Does Keep Us From Eternity in Hell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Doesn’t Stop Us From Traveling Through Hell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Travel Through Because of 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Decisions (ours)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8600"/>
            <a:ext cx="8458200" cy="5105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Challenge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God to Help You See His Grace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Its Many Facets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Life’s…Good, Bad,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Uglys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Embrace God Through It All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His Grace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Cor 12:9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Grace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sufficient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 You, for power is perfected in weakness…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8600"/>
            <a:ext cx="8458200" cy="5105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Challenge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Ask God to Help You See His Grace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Its Many Facets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Life’s…Good, Bad,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Uglys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Embrace God Through It All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His Grace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Cor 12:9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Grace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sufficient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 You, for power is perfected in weakness…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65625" y="457200"/>
            <a:ext cx="4702175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Philemon v 8-11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1 Peter 4: 10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8100" y="3426106"/>
            <a:ext cx="8877300" cy="3074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Lessons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Learned…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5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…from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5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Grace - REVISITED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9846" y="71735"/>
            <a:ext cx="3038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</a:rPr>
              <a:t>September 24, 2023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38862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Edward Christian Church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  <p:bldP spid="2059" grpId="2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57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Agape =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Active Determination Of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Your Will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 Benefit Another…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…Without Regard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…For Your Own Benefit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Agape is the Power Behind Grace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is the Power Behind Ministry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i="1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6781800" cy="9906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Love = AGAPE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 uiExpand="1" build="p"/>
      <p:bldP spid="95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Just as each one of you has received a </a:t>
            </a:r>
            <a:r>
              <a:rPr lang="en-US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special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gift [a spiritual talent, an ability graciously given by God], employ it in serving one another as [is appropriate for] good stewards of God’s multi-faceted grace [faithfully using the diverse, varied gifts and abilities granted to Christians by God’s unmerited favor]. 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 Pet 4:10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638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Grace Revisited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Think that Grace is 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 Card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Out of Jail Free Card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 Not Only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6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Forgives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6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Forges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6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6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6477000" cy="5410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Grace Revisited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Onesimus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Rough Start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Got Involved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Imprisoned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Interceded for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Refined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053" y="5943600"/>
            <a:ext cx="25908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/>
              <a:t>Forgives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924800" cy="6096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Grace Revisited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Onesimus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Redirected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Paul for Service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ready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15:38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Barnabas wanted to take John along, the John nicknamed Mark. But Paul wouldn’t have him; he wasn’t about to take along a quitter who, as soon as the going got tough, had jumped ship on them in Pamphylia. Tempers flared, and they ended up going their separate ways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28900" lvl="5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Start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28900" lvl="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Stall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28900" lvl="5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Stop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053" y="6096000"/>
            <a:ext cx="25908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867400"/>
            <a:ext cx="19050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Fault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477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Grace Revisited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Onesimus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Redirected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Rebuked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Rebuked by Paul  Gal 2:11-12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For he regularly ate with the Gentiles before certain men came from James. However, when they came, he withdrew and separated himself, because he feared those from the circumcision party. </a:t>
            </a:r>
            <a:r>
              <a:rPr lang="en-US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13 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Then the rest of the Jews joined his hypocrisy, so that even Barnabas was carried away by their hypocrisy. </a:t>
            </a:r>
            <a:r>
              <a:rPr lang="en-US" sz="28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But when I saw that they were deviating from the truth of the gospel, I told Cephas</a:t>
            </a:r>
            <a:r>
              <a:rPr lang="en-US" sz="2800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[</a:t>
            </a:r>
            <a:r>
              <a:rPr lang="en-US" sz="2800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hlinkClick r:id="rId2" tooltip="See footnote a"/>
              </a:rPr>
              <a:t>a</a:t>
            </a:r>
            <a:r>
              <a:rPr lang="en-US" sz="2800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]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in front of everyone, “If you, who are a Jew, live like a Gentile and not like a Jew, how can you compel Gentiles to live like Jews?”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096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from Grace Revisited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Onesimus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Redirected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Rebuked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Rejected Paul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Tim 4:10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Demas, having= loved [the pleasures of] this present world, has 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deserted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me and gone to Thessalonica; </a:t>
            </a:r>
            <a:r>
              <a:rPr lang="en-US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Crescens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sz="2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 gone</a:t>
            </a:r>
            <a:r>
              <a:rPr lang="en-US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to Galatia, Titus to Dalmatia.</a:t>
            </a:r>
            <a:endParaRPr lang="en-US" sz="28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Forsaken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leave in a bind, helpless</a:t>
            </a:r>
            <a:endParaRPr 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11:25-26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599" y="5943600"/>
            <a:ext cx="1789253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Fault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00">
        <p:plus/>
      </p:transition>
    </mc:Choice>
    <mc:Fallback>
      <p:transition spd="slow" advTm="300000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Recommending A Strategy">
  <a:themeElements>
    <a:clrScheme name="Recommending A Strategy 2">
      <a:dk1>
        <a:srgbClr val="000000"/>
      </a:dk1>
      <a:lt1>
        <a:srgbClr val="FFFFFF"/>
      </a:lt1>
      <a:dk2>
        <a:srgbClr val="009900"/>
      </a:dk2>
      <a:lt2>
        <a:srgbClr val="CC0000"/>
      </a:lt2>
      <a:accent1>
        <a:srgbClr val="CC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E2AA"/>
      </a:accent5>
      <a:accent6>
        <a:srgbClr val="2D2DB9"/>
      </a:accent6>
      <a:hlink>
        <a:srgbClr val="000000"/>
      </a:hlink>
      <a:folHlink>
        <a:srgbClr val="808080"/>
      </a:folHlink>
    </a:clrScheme>
    <a:fontScheme name="Recommending A Strategy">
      <a:majorFont>
        <a:latin typeface="Cooper Black"/>
        <a:ea typeface=""/>
        <a:cs typeface=""/>
      </a:majorFont>
      <a:minorFont>
        <a:latin typeface="Cooper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Recommending A Strategy</Template>
  <TotalTime>0</TotalTime>
  <Words>3395</Words>
  <Application>WPS Presentation</Application>
  <PresentationFormat>On-screen Show (4:3)</PresentationFormat>
  <Paragraphs>124</Paragraphs>
  <Slides>14</Slides>
  <Notes>19</Notes>
  <HiddenSlides>2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SimSun</vt:lpstr>
      <vt:lpstr>Wingdings</vt:lpstr>
      <vt:lpstr>Cooper Black</vt:lpstr>
      <vt:lpstr>Ezra SIL</vt:lpstr>
      <vt:lpstr>Arial Rounded MT Bold</vt:lpstr>
      <vt:lpstr>Amasis MT Pro Medium</vt:lpstr>
      <vt:lpstr>Segoe Print</vt:lpstr>
      <vt:lpstr>Times New Roman</vt:lpstr>
      <vt:lpstr>Microsoft YaHei</vt:lpstr>
      <vt:lpstr>Liberation Serif</vt:lpstr>
      <vt:lpstr>Segoe UI</vt:lpstr>
      <vt:lpstr>Tahoma</vt:lpstr>
      <vt:lpstr>Calibri</vt:lpstr>
      <vt:lpstr>Arial Unicode MS</vt:lpstr>
      <vt:lpstr>Arial Unicode MS</vt:lpstr>
      <vt:lpstr>system-ui</vt:lpstr>
      <vt:lpstr>Courier New</vt:lpstr>
      <vt:lpstr>latolight</vt:lpstr>
      <vt:lpstr>Amasis MT Pro Black</vt:lpstr>
      <vt:lpstr>Inter</vt:lpstr>
      <vt:lpstr>Lapsus Pro (theguybrush.com)</vt:lpstr>
      <vt:lpstr>Recommending A Strategy</vt:lpstr>
      <vt:lpstr>PowerPoint 演示文稿</vt:lpstr>
      <vt:lpstr>PowerPoint 演示文稿</vt:lpstr>
      <vt:lpstr>God’s Love = AGAPE</vt:lpstr>
      <vt:lpstr>PowerPoint 演示文稿</vt:lpstr>
      <vt:lpstr>PowerPoint 演示文稿</vt:lpstr>
      <vt:lpstr>Forgives</vt:lpstr>
      <vt:lpstr>Forges</vt:lpstr>
      <vt:lpstr>Fault</vt:lpstr>
      <vt:lpstr>Fault</vt:lpstr>
      <vt:lpstr>Forms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429</cp:revision>
  <dcterms:created xsi:type="dcterms:W3CDTF">2005-02-12T21:28:00Z</dcterms:created>
  <dcterms:modified xsi:type="dcterms:W3CDTF">2023-09-24T19:49:00Z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F1FDC07FF1514F92ABE39F699BC82AF6_13</vt:lpwstr>
  </property>
  <property fmtid="{D5CDD505-2E9C-101B-9397-08002B2CF9AE}" pid="3" name="KSOProductBuildVer">
    <vt:lpwstr>1033-12.2.0.13215</vt:lpwstr>
  </property>
</Properties>
</file>