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3"/>
  </p:sldMasterIdLst>
  <p:notesMasterIdLst>
    <p:notesMasterId r:id="rId25"/>
  </p:notesMasterIdLst>
  <p:sldIdLst>
    <p:sldId id="261" r:id="rId4"/>
    <p:sldId id="256" r:id="rId5"/>
    <p:sldId id="279" r:id="rId6"/>
    <p:sldId id="278" r:id="rId7"/>
    <p:sldId id="269" r:id="rId8"/>
    <p:sldId id="267" r:id="rId9"/>
    <p:sldId id="268" r:id="rId10"/>
    <p:sldId id="257" r:id="rId11"/>
    <p:sldId id="280" r:id="rId12"/>
    <p:sldId id="258" r:id="rId13"/>
    <p:sldId id="260" r:id="rId14"/>
    <p:sldId id="262" r:id="rId15"/>
    <p:sldId id="281" r:id="rId16"/>
    <p:sldId id="273" r:id="rId17"/>
    <p:sldId id="263" r:id="rId18"/>
    <p:sldId id="277" r:id="rId19"/>
    <p:sldId id="283" r:id="rId20"/>
    <p:sldId id="716" r:id="rId21"/>
    <p:sldId id="717" r:id="rId22"/>
    <p:sldId id="274" r:id="rId23"/>
    <p:sldId id="284" r:id="rId24"/>
  </p:sldIdLst>
  <p:sldSz cx="9144000" cy="6858000" type="screen4x3"/>
  <p:notesSz cx="7102475" cy="9388475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Arial Rounded MT Bold" panose="020F0704030504030204" pitchFamily="34" charset="0"/>
      <p:regular r:id="rId33"/>
    </p:embeddedFont>
  </p:embeddedFont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99"/>
    <a:srgbClr val="FFFFBD"/>
    <a:srgbClr val="663300"/>
    <a:srgbClr val="996633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9"/>
    <p:restoredTop sz="94660"/>
  </p:normalViewPr>
  <p:slideViewPr>
    <p:cSldViewPr showGuides="1">
      <p:cViewPr varScale="1">
        <p:scale>
          <a:sx n="59" d="100"/>
          <a:sy n="59" d="100"/>
        </p:scale>
        <p:origin x="152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3" Type="http://schemas.openxmlformats.org/officeDocument/2006/relationships/font" Target="fonts/font5.fntdata"/><Relationship Id="rId32" Type="http://schemas.openxmlformats.org/officeDocument/2006/relationships/font" Target="fonts/font4.fntdata"/><Relationship Id="rId31" Type="http://schemas.openxmlformats.org/officeDocument/2006/relationships/font" Target="fonts/font3.fntdata"/><Relationship Id="rId30" Type="http://schemas.openxmlformats.org/officeDocument/2006/relationships/font" Target="fonts/font2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1.fntdata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A185F39-EF2E-4149-B467-C7F301231648}" type="datetimeFigureOut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8E19F0-39D7-4F6F-AD0C-CF87747467A6}" type="datetimeFigureOut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8E19F0-39D7-4F6F-AD0C-CF87747467A6}" type="datetimeFigureOut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8E19F0-39D7-4F6F-AD0C-CF87747467A6}" type="datetimeFigureOut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8E19F0-39D7-4F6F-AD0C-CF87747467A6}" type="datetimeFigureOut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8E19F0-39D7-4F6F-AD0C-CF87747467A6}" type="datetimeFigureOut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8E19F0-39D7-4F6F-AD0C-CF87747467A6}" type="datetimeFigureOut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8E19F0-39D7-4F6F-AD0C-CF87747467A6}" type="datetimeFigureOut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8E19F0-39D7-4F6F-AD0C-CF87747467A6}" type="datetimeFigureOut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8E19F0-39D7-4F6F-AD0C-CF87747467A6}" type="datetimeFigureOut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8E19F0-39D7-4F6F-AD0C-CF87747467A6}" type="datetimeFigureOut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8E19F0-39D7-4F6F-AD0C-CF87747467A6}" type="datetimeFigureOut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8E19F0-39D7-4F6F-AD0C-CF87747467A6}" type="datetimeFigureOut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8E19F0-39D7-4F6F-AD0C-CF87747467A6}" type="datetimeFigureOut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8E19F0-39D7-4F6F-AD0C-CF87747467A6}" type="datetimeFigureOut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8E19F0-39D7-4F6F-AD0C-CF87747467A6}" type="datetimeFigureOut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8E19F0-39D7-4F6F-AD0C-CF87747467A6}" type="datetimeFigureOut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8E19F0-39D7-4F6F-AD0C-CF87747467A6}" type="datetimeFigureOut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8E19F0-39D7-4F6F-AD0C-CF87747467A6}" type="datetimeFigureOut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8E19F0-39D7-4F6F-AD0C-CF87747467A6}" type="datetimeFigureOut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8E19F0-39D7-4F6F-AD0C-CF87747467A6}" type="datetimeFigureOut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8E19F0-39D7-4F6F-AD0C-CF87747467A6}" type="datetimeFigureOut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8E19F0-39D7-4F6F-AD0C-CF87747467A6}" type="datetimeFigureOut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8E19F0-39D7-4F6F-AD0C-CF87747467A6}" type="datetimeFigureOut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8E19F0-39D7-4F6F-AD0C-CF87747467A6}" type="datetimeFigureOut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4572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Getting My Focus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On the Right Voice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67000"/>
            <a:ext cx="7848600" cy="4114800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Speaks of “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Perception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”  (39)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Mary Heard the Words of Christ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Heard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(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cont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listening &amp; hearing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);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Didn’t tire of His Teaching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It implies=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continued thinking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      after He quit talking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Martha Couldn’t Hear the Words of Christ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Distracted by “Commotion”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9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charRg st="29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0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charRg st="60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95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charRg st="95" end="1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23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charRg st="123" end="1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55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charRg st="155" end="1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84" end="2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charRg st="184" end="2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25" end="2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charRg st="225" end="2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2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4213225"/>
            <a:ext cx="8877300" cy="2392363"/>
          </a:xfrm>
          <a:gradFill>
            <a:gsLst>
              <a:gs pos="0">
                <a:srgbClr val="FFFFBD">
                  <a:alpha val="70000"/>
                </a:srgbClr>
              </a:gs>
              <a:gs pos="100000">
                <a:srgbClr val="FFCC99"/>
              </a:gs>
            </a:gsLst>
            <a:lin ang="5400000" scaled="1"/>
          </a:gradFill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Speaks of “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Priorities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” (40)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Mary’s Priority was Being Close to Christ.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Not Aware of Events about to Take Place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Still Refused to take His Presence for Granted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274638"/>
            <a:ext cx="5791200" cy="1477963"/>
          </a:xfrm>
          <a:gradFill>
            <a:gsLst>
              <a:gs pos="0">
                <a:srgbClr val="FFFFBD">
                  <a:alpha val="70000"/>
                </a:srgbClr>
              </a:gs>
              <a:gs pos="100000">
                <a:srgbClr val="FFCC99"/>
              </a:gs>
            </a:gsLst>
            <a:lin ang="5400000" scaled="1"/>
          </a:gradFill>
        </p:spPr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Getting Back My Focus Beyond Distractions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243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29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243">
                                            <p:txEl>
                                              <p:charRg st="29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72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243">
                                            <p:txEl>
                                              <p:charRg st="72" end="1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112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243">
                                            <p:txEl>
                                              <p:charRg st="112" end="1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867400" cy="1477963"/>
          </a:xfrm>
          <a:gradFill>
            <a:gsLst>
              <a:gs pos="0">
                <a:srgbClr val="FFFFBD">
                  <a:alpha val="70000"/>
                </a:srgbClr>
              </a:gs>
              <a:gs pos="100000">
                <a:srgbClr val="FFCC99"/>
              </a:gs>
            </a:gsLst>
            <a:lin ang="5400000" scaled="1"/>
          </a:gradFill>
        </p:spPr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Getting Back My Focus Beyond Distractions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4525963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Speaks of “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Priorities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”  (40)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 startAt="2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Martha’s Priority-Serving Christ and others.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Serving (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diakonias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-“deacon”)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She was Being a Deacon/ Servant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Cumbered (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to be driven about mentally;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to be distracted; to be over-occupied; 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too busy about a thing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Could It Be She Took His Presence…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                       …for Granted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30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charRg st="30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75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charRg st="75" end="1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04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charRg st="104" end="1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36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charRg st="136" end="1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75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charRg st="175" end="2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15" end="2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charRg st="215" end="2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39" end="2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charRg st="239" end="2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74" end="3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charRg st="274" end="3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229600" cy="4572000"/>
          </a:xfrm>
          <a:gradFill>
            <a:gsLst>
              <a:gs pos="0">
                <a:srgbClr val="FFFFBD">
                  <a:alpha val="70000"/>
                </a:srgbClr>
              </a:gs>
              <a:gs pos="100000">
                <a:srgbClr val="FFCC99"/>
              </a:gs>
            </a:gsLst>
            <a:lin ang="5400000" scaled="1"/>
          </a:gradFill>
        </p:spPr>
        <p:txBody>
          <a:bodyPr vert="horz" wrap="square" lIns="91440" tIns="45720" rIns="91440" bIns="45720" numCol="1" rtlCol="0" anchor="t" anchorCtr="0" compatLnSpc="1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Mary was Blessed – Martha was Busy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It is Possible to Work 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Outside of Anointing (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no call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Beyond Anointing (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called but overloaded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It is Possible 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To have Enough to Get you Going…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                  …But Not Enough to Keep you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Danger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Burnout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Rust out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152400"/>
            <a:ext cx="5257800" cy="1371600"/>
          </a:xfrm>
          <a:gradFill>
            <a:gsLst>
              <a:gs pos="0">
                <a:srgbClr val="FFFFBD">
                  <a:alpha val="70000"/>
                </a:srgbClr>
              </a:gs>
              <a:gs pos="100000">
                <a:srgbClr val="FFCC99"/>
              </a:gs>
            </a:gsLst>
            <a:lin ang="5400000" scaled="1"/>
          </a:gradFill>
        </p:spPr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Getting Back My Focus Beyond Distractions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1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35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charRg st="35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charRg st="35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charRg st="35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59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charRg st="59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charRg st="59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charRg st="59" end="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90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charRg st="90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charRg st="90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291">
                                            <p:txEl>
                                              <p:charRg st="90" end="1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131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charRg st="131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291">
                                            <p:txEl>
                                              <p:charRg st="131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291">
                                            <p:txEl>
                                              <p:charRg st="131" end="1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147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charRg st="147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291">
                                            <p:txEl>
                                              <p:charRg st="147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291">
                                            <p:txEl>
                                              <p:charRg st="147" end="1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180" end="2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291">
                                            <p:txEl>
                                              <p:charRg st="180" end="22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291">
                                            <p:txEl>
                                              <p:charRg st="180" end="22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291">
                                            <p:txEl>
                                              <p:charRg st="180" end="2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227" end="2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291">
                                            <p:txEl>
                                              <p:charRg st="227" end="23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91">
                                            <p:txEl>
                                              <p:charRg st="227" end="23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291">
                                            <p:txEl>
                                              <p:charRg st="227" end="2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234" end="2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291">
                                            <p:txEl>
                                              <p:charRg st="234" end="24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291">
                                            <p:txEl>
                                              <p:charRg st="234" end="24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291">
                                            <p:txEl>
                                              <p:charRg st="234" end="2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242" end="2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291">
                                            <p:txEl>
                                              <p:charRg st="242" end="25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291">
                                            <p:txEl>
                                              <p:charRg st="242" end="25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291">
                                            <p:txEl>
                                              <p:charRg st="242" end="2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81000" y="4038600"/>
            <a:ext cx="8763000" cy="2819400"/>
          </a:xfrm>
          <a:solidFill>
            <a:schemeClr val="bg1">
              <a:alpha val="93000"/>
            </a:schemeClr>
          </a:solidFill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Psalms 112:6-8,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“Surely he shall not be moved 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for ever: the righteous shall be in everlasting 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remembrance. </a:t>
            </a:r>
            <a:r>
              <a:rPr kumimoji="0" lang="en-US" sz="2800" b="0" i="1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7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He shall not be afraid of evil 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tidings: his heart is fixed, trusting in the LORD.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1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8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His heart is established, he shall not be afraid, until he see his desire upon his enemies”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9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9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9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47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99">
                                            <p:txEl>
                                              <p:charRg st="47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9">
                                            <p:txEl>
                                              <p:charRg st="47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9">
                                            <p:txEl>
                                              <p:charRg st="47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099">
                                            <p:txEl>
                                              <p:charRg st="47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96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9">
                                            <p:txEl>
                                              <p:charRg st="96" end="1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099">
                                            <p:txEl>
                                              <p:charRg st="96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099">
                                            <p:txEl>
                                              <p:charRg st="96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099">
                                            <p:txEl>
                                              <p:charRg st="96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143" end="1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099">
                                            <p:txEl>
                                              <p:charRg st="143" end="1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099">
                                            <p:txEl>
                                              <p:charRg st="143" end="1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099">
                                            <p:txEl>
                                              <p:charRg st="143" end="19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099">
                                            <p:txEl>
                                              <p:charRg st="143" end="19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194" end="2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099">
                                            <p:txEl>
                                              <p:charRg st="194" end="2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099">
                                            <p:txEl>
                                              <p:charRg st="194" end="2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099">
                                            <p:txEl>
                                              <p:charRg st="194" end="28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099">
                                            <p:txEl>
                                              <p:charRg st="194" end="28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381000"/>
            <a:ext cx="6324600" cy="868363"/>
          </a:xfr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Danger of Broken Focus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6553200" cy="4525963"/>
          </a:xfrm>
          <a:solidFill>
            <a:schemeClr val="bg1">
              <a:alpha val="90000"/>
            </a:schemeClr>
          </a:solidFill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      Distorts…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Balanced Life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Relationships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Martha was Distracted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Relationship with the Lord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Relationship with Mary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Our Vision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Personal Joy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Prayer Life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17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charRg st="17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33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315">
                                            <p:txEl>
                                              <p:charRg st="33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48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315">
                                            <p:txEl>
                                              <p:charRg st="48" end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70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charRg st="70" end="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97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315">
                                            <p:txEl>
                                              <p:charRg st="97" end="1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120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315">
                                            <p:txEl>
                                              <p:charRg st="120" end="1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132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315">
                                            <p:txEl>
                                              <p:charRg st="132" end="1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146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315">
                                            <p:txEl>
                                              <p:charRg st="146" end="1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build="p"/>
      <p:bldP spid="13315" grpId="1" animBg="1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828800" y="2971800"/>
            <a:ext cx="7315200" cy="3581400"/>
          </a:xfrm>
          <a:solidFill>
            <a:schemeClr val="bg1"/>
          </a:solidFill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This Weeks Assignment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Work on Your Focus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Seek His Presence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Honor His Presence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Move in His Presence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Trust His Presence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6627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22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6627">
                                            <p:txEl>
                                              <p:charRg st="22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41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6627">
                                            <p:txEl>
                                              <p:charRg st="41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59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6627">
                                            <p:txEl>
                                              <p:charRg st="59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78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26627">
                                            <p:txEl>
                                              <p:charRg st="78" end="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99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26627">
                                            <p:txEl>
                                              <p:charRg st="99" end="1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 build="p"/>
      <p:bldP spid="26627" grpId="1" animBg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en-US" altLang="en-US" dirty="0"/>
          </a:p>
        </p:txBody>
      </p:sp>
      <p:pic>
        <p:nvPicPr>
          <p:cNvPr id="35843" name="Picture 2" descr="quote 18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00" y="279400"/>
            <a:ext cx="3835400" cy="383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4" name="Picture 6" descr="KatyRose"/>
          <p:cNvPicPr>
            <a:picLocks noGrp="1" noChangeAspect="1"/>
          </p:cNvPicPr>
          <p:nvPr>
            <p:ph idx="1"/>
          </p:nvPr>
        </p:nvPicPr>
        <p:blipFill>
          <a:blip r:embed="rId2"/>
          <a:srcRect b="7272"/>
          <a:stretch>
            <a:fillRect/>
          </a:stretch>
        </p:blipFill>
        <p:spPr>
          <a:xfrm>
            <a:off x="2393950" y="2230438"/>
            <a:ext cx="4356100" cy="3027362"/>
          </a:xfrm>
          <a:ln/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050" name="Picture 2" descr="CUFI Prayer Update: March 201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6147" y="2600237"/>
            <a:ext cx="3353310" cy="2893730"/>
          </a:xfrm>
          <a:effectLst>
            <a:softEdge rad="88900"/>
          </a:effectLst>
        </p:spPr>
      </p:pic>
    </p:spTree>
  </p:cSld>
  <p:clrMapOvr>
    <a:masterClrMapping/>
  </p:clrMapOvr>
  <p:transition spd="slow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6781800"/>
          </a:xfrm>
          <a:solidFill>
            <a:schemeClr val="bg1">
              <a:alpha val="90000"/>
            </a:schemeClr>
          </a:solidFill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stem-ui"/>
                <a:ea typeface="+mn-ea"/>
                <a:cs typeface="+mn-cs"/>
              </a:rPr>
              <a:t>May the </a:t>
            </a:r>
            <a:r>
              <a:rPr kumimoji="0" lang="en-US" sz="27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stem-ui"/>
                <a:ea typeface="+mn-ea"/>
                <a:cs typeface="+mn-cs"/>
              </a:rPr>
              <a:t>Lord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stem-ui"/>
                <a:ea typeface="+mn-ea"/>
                <a:cs typeface="+mn-cs"/>
              </a:rPr>
              <a:t> answer you in the day of trouble! May the name of the God of Jacob protect you! </a:t>
            </a:r>
            <a:r>
              <a:rPr kumimoji="0" lang="en-US" sz="27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stem-ui"/>
                <a:ea typeface="+mn-ea"/>
                <a:cs typeface="+mn-cs"/>
              </a:rPr>
              <a:t>2 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stem-ui"/>
                <a:ea typeface="+mn-ea"/>
                <a:cs typeface="+mn-cs"/>
              </a:rPr>
              <a:t>May he send you help from the sanctuary and give you support from Zion! </a:t>
            </a:r>
            <a:r>
              <a:rPr kumimoji="0" lang="en-US" sz="27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stem-ui"/>
                <a:ea typeface="+mn-ea"/>
                <a:cs typeface="+mn-cs"/>
              </a:rPr>
              <a:t>3 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stem-ui"/>
                <a:ea typeface="+mn-ea"/>
                <a:cs typeface="+mn-cs"/>
              </a:rPr>
              <a:t>May he remember all your offerings and regard with favor your burnt sacrifices! </a:t>
            </a:r>
            <a:r>
              <a:rPr kumimoji="0" lang="en-US" sz="2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stem-ui"/>
                <a:ea typeface="+mn-ea"/>
                <a:cs typeface="+mn-cs"/>
              </a:rPr>
              <a:t>Selah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ystem-u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7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stem-ui"/>
                <a:ea typeface="+mn-ea"/>
                <a:cs typeface="+mn-cs"/>
              </a:rPr>
              <a:t>4 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stem-ui"/>
                <a:ea typeface="+mn-ea"/>
                <a:cs typeface="+mn-cs"/>
              </a:rPr>
              <a:t>May he grant you your heart's desire and fulfill all your plans! </a:t>
            </a:r>
            <a:r>
              <a:rPr kumimoji="0" lang="en-US" sz="27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stem-ui"/>
                <a:ea typeface="+mn-ea"/>
                <a:cs typeface="+mn-cs"/>
              </a:rPr>
              <a:t>5 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stem-ui"/>
                <a:ea typeface="+mn-ea"/>
                <a:cs typeface="+mn-cs"/>
              </a:rPr>
              <a:t>May we shout for joy over your salvation, and in the name of our God set up our banners! May the </a:t>
            </a:r>
            <a:r>
              <a:rPr kumimoji="0" lang="en-US" sz="27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stem-ui"/>
                <a:ea typeface="+mn-ea"/>
                <a:cs typeface="+mn-cs"/>
              </a:rPr>
              <a:t>Lord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stem-ui"/>
                <a:ea typeface="+mn-ea"/>
                <a:cs typeface="+mn-cs"/>
              </a:rPr>
              <a:t> fulfill all your petitions!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ystem-u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7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stem-ui"/>
                <a:ea typeface="+mn-ea"/>
                <a:cs typeface="+mn-cs"/>
              </a:rPr>
              <a:t>6 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stem-ui"/>
                <a:ea typeface="+mn-ea"/>
                <a:cs typeface="+mn-cs"/>
              </a:rPr>
              <a:t>Now I know that the </a:t>
            </a:r>
            <a:r>
              <a:rPr kumimoji="0" lang="en-US" sz="27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stem-ui"/>
                <a:ea typeface="+mn-ea"/>
                <a:cs typeface="+mn-cs"/>
              </a:rPr>
              <a:t>Lord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stem-ui"/>
                <a:ea typeface="+mn-ea"/>
                <a:cs typeface="+mn-cs"/>
              </a:rPr>
              <a:t> saves his anointed; he will answer him from his holy heaven with the saving might of his right hand.</a:t>
            </a:r>
            <a:b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stem-ui"/>
                <a:ea typeface="+mn-ea"/>
                <a:cs typeface="+mn-cs"/>
              </a:rPr>
            </a:br>
            <a:r>
              <a:rPr kumimoji="0" lang="en-US" sz="27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stem-ui"/>
                <a:ea typeface="+mn-ea"/>
                <a:cs typeface="+mn-cs"/>
              </a:rPr>
              <a:t>7 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stem-ui"/>
                <a:ea typeface="+mn-ea"/>
                <a:cs typeface="+mn-cs"/>
              </a:rPr>
              <a:t>Some trust in chariots and some in horses, but we trust in the name of the </a:t>
            </a:r>
            <a:r>
              <a:rPr kumimoji="0" lang="en-US" sz="27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stem-ui"/>
                <a:ea typeface="+mn-ea"/>
                <a:cs typeface="+mn-cs"/>
              </a:rPr>
              <a:t>Lord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stem-ui"/>
                <a:ea typeface="+mn-ea"/>
                <a:cs typeface="+mn-cs"/>
              </a:rPr>
              <a:t> our God.</a:t>
            </a:r>
            <a:b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stem-ui"/>
                <a:ea typeface="+mn-ea"/>
                <a:cs typeface="+mn-cs"/>
              </a:rPr>
            </a:br>
            <a:r>
              <a:rPr kumimoji="0" lang="en-US" sz="27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stem-ui"/>
                <a:ea typeface="+mn-ea"/>
                <a:cs typeface="+mn-cs"/>
              </a:rPr>
              <a:t>8 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stem-ui"/>
                <a:ea typeface="+mn-ea"/>
                <a:cs typeface="+mn-cs"/>
              </a:rPr>
              <a:t>They collapse and fall, but we rise and stand upright.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ystem-u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7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stem-ui"/>
                <a:ea typeface="+mn-ea"/>
                <a:cs typeface="+mn-cs"/>
              </a:rPr>
              <a:t>9 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stem-ui"/>
                <a:ea typeface="+mn-ea"/>
                <a:cs typeface="+mn-cs"/>
              </a:rPr>
              <a:t>O </a:t>
            </a:r>
            <a:r>
              <a:rPr kumimoji="0" lang="en-US" sz="27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stem-ui"/>
                <a:ea typeface="+mn-ea"/>
                <a:cs typeface="+mn-cs"/>
              </a:rPr>
              <a:t>Lord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stem-ui"/>
                <a:ea typeface="+mn-ea"/>
                <a:cs typeface="+mn-cs"/>
              </a:rPr>
              <a:t>, save the king! May he answer us when we call.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ystem-u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Picture 4" descr="http://crippledsteps.files.wordpress.com/2010/05/mary-and-mart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675" y="2286000"/>
            <a:ext cx="3743325" cy="457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828675" y="1882775"/>
            <a:ext cx="4572000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Getting My Focus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Back!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6150" name="Rectangle 6"/>
          <p:cNvSpPr/>
          <p:nvPr/>
        </p:nvSpPr>
        <p:spPr>
          <a:xfrm>
            <a:off x="990600" y="6096000"/>
            <a:ext cx="34290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Luke 10:38-42</a:t>
            </a:r>
            <a:endParaRPr lang="en-US" altLang="en-US" sz="3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-47625"/>
            <a:ext cx="3429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i="0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Edward Church </a:t>
            </a:r>
            <a:endParaRPr kumimoji="0" lang="en-US" sz="2400" b="1" i="0" kern="1200" cap="none" spc="0" normalizeH="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0"/>
            <a:ext cx="2667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i="0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Oct 15, 2023 </a:t>
            </a:r>
            <a:endParaRPr kumimoji="0" lang="en-US" sz="2400" b="1" i="0" kern="1200" cap="none" spc="0" normalizeH="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0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381000" y="685800"/>
            <a:ext cx="8382000" cy="50158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rPr>
              <a:t>Texas rancher, visiting a South Dakota farmer friend, asked him to show him his farm.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rPr>
              <a:t>After seeing the 1,000-acre spread, the Texan bragged that down-home he could get into his Ford, drive all day, and by evening would not have gotten to the distant point of his ranch.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rPr>
              <a:t>The South Dakotan simply replied, "You know, I had a Ford once."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953000" y="274638"/>
            <a:ext cx="4267200" cy="1143000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Break Your Focus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200"/>
          </a:xfrm>
          <a:gradFill>
            <a:gsLst>
              <a:gs pos="0">
                <a:srgbClr val="FFFFBD">
                  <a:alpha val="70000"/>
                </a:srgbClr>
              </a:gs>
              <a:gs pos="100000">
                <a:srgbClr val="FFCC99"/>
              </a:gs>
            </a:gsLst>
            <a:lin ang="5400000" scaled="1"/>
          </a:gradFill>
        </p:spPr>
        <p:txBody>
          <a:bodyPr vert="horz" wrap="square" lIns="91440" tIns="45720" rIns="91440" bIns="45720" numCol="1" rtlCol="0" anchor="t" anchorCtr="0" compatLnSpc="1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Satan Wants to Rob Your: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Personal Blessings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Your Ability to Be a…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                     …Personal Blessing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He Doesn’t Just Want to Stop Your Momentum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He Wants to Prevent it from Ever…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                   …Starting Back Up Again!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                                       How?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5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5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5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5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charRg st="25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95">
                                            <p:txEl>
                                              <p:charRg st="25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195">
                                            <p:txEl>
                                              <p:charRg st="25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195">
                                            <p:txEl>
                                              <p:charRg st="25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195">
                                            <p:txEl>
                                              <p:charRg st="25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charRg st="44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5">
                                            <p:txEl>
                                              <p:charRg st="44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195">
                                            <p:txEl>
                                              <p:charRg st="44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195">
                                            <p:txEl>
                                              <p:charRg st="44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195">
                                            <p:txEl>
                                              <p:charRg st="44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charRg st="66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195">
                                            <p:txEl>
                                              <p:charRg st="66" end="1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195">
                                            <p:txEl>
                                              <p:charRg st="66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195">
                                            <p:txEl>
                                              <p:charRg st="66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195">
                                            <p:txEl>
                                              <p:charRg st="66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charRg st="108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195">
                                            <p:txEl>
                                              <p:charRg st="108" end="1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195">
                                            <p:txEl>
                                              <p:charRg st="108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195">
                                            <p:txEl>
                                              <p:charRg st="108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195">
                                            <p:txEl>
                                              <p:charRg st="108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charRg st="151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195">
                                            <p:txEl>
                                              <p:charRg st="151" end="1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195">
                                            <p:txEl>
                                              <p:charRg st="151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195">
                                            <p:txEl>
                                              <p:charRg st="151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195">
                                            <p:txEl>
                                              <p:charRg st="151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charRg st="185" end="2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195">
                                            <p:txEl>
                                              <p:charRg st="185" end="2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195">
                                            <p:txEl>
                                              <p:charRg st="185" end="2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195">
                                            <p:txEl>
                                              <p:charRg st="185" end="23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195">
                                            <p:txEl>
                                              <p:charRg st="185" end="23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charRg st="230" end="2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195">
                                            <p:txEl>
                                              <p:charRg st="230" end="2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195">
                                            <p:txEl>
                                              <p:charRg st="230" end="2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195">
                                            <p:txEl>
                                              <p:charRg st="230" end="27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195">
                                            <p:txEl>
                                              <p:charRg st="230" end="27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4" grpId="1"/>
      <p:bldP spid="8195" grpId="0" animBg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763000" cy="4114800"/>
          </a:xfrm>
          <a:gradFill>
            <a:gsLst>
              <a:gs pos="0">
                <a:srgbClr val="FFFFBD">
                  <a:alpha val="70000"/>
                </a:srgbClr>
              </a:gs>
              <a:gs pos="100000">
                <a:srgbClr val="FFCC99"/>
              </a:gs>
            </a:gsLst>
            <a:lin ang="5400000" scaled="1"/>
          </a:gradFill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Proverbs 29:18 (KJV)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18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Where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there 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no vision, the people perish: but he that keepeth the law, happy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Vision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= Clear Word from God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742950" marR="0" lvl="1" indent="-28575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Unbroken Focus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Perish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= Pine Away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742950" marR="0" lvl="1" indent="-28575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Slowly Let Go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22531" name="Picture 9" descr="http://sandanyi.com/sites/default/files/images/Messy-and-Dirty-Room-300x2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0"/>
            <a:ext cx="2895600" cy="152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099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22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099">
                                            <p:txEl>
                                              <p:charRg st="22" end="1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112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099">
                                            <p:txEl>
                                              <p:charRg st="112" end="1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140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099">
                                            <p:txEl>
                                              <p:charRg st="140" end="1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156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4099">
                                            <p:txEl>
                                              <p:charRg st="156" end="1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175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099">
                                            <p:txEl>
                                              <p:charRg st="175" end="1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274638"/>
            <a:ext cx="4038600" cy="792163"/>
          </a:xfrm>
          <a:gradFill>
            <a:gsLst>
              <a:gs pos="0">
                <a:srgbClr val="FFFFBD">
                  <a:alpha val="70000"/>
                </a:srgbClr>
              </a:gs>
              <a:gs pos="100000">
                <a:srgbClr val="FFCC99"/>
              </a:gs>
            </a:gsLst>
            <a:lin ang="5400000" scaled="1"/>
          </a:gradFill>
        </p:spPr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Deeper Look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7848600" cy="4038600"/>
          </a:xfrm>
          <a:gradFill>
            <a:gsLst>
              <a:gs pos="0">
                <a:srgbClr val="FFFFBD">
                  <a:alpha val="70000"/>
                </a:srgbClr>
              </a:gs>
              <a:gs pos="100000">
                <a:srgbClr val="FFCC99"/>
              </a:gs>
            </a:gsLst>
            <a:lin ang="5400000" scaled="1"/>
          </a:gradFill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These Sisters had a Lot in Common.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Both were Loving, Sincere Women Who: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Close to Jesus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Spent Time with Him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Welcomed His Presence Now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But Now the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“Similarities”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Begin to Change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Starting with their…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…Focus on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“His Presence”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0483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35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0483">
                                            <p:txEl>
                                              <p:charRg st="35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72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0483">
                                            <p:txEl>
                                              <p:charRg st="72" end="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87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0483">
                                            <p:txEl>
                                              <p:charRg st="87" end="1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107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0483">
                                            <p:txEl>
                                              <p:charRg st="107" end="1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133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0483">
                                            <p:txEl>
                                              <p:charRg st="133" end="1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177" end="1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0483">
                                            <p:txEl>
                                              <p:charRg st="177" end="1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198" end="2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0483">
                                            <p:txEl>
                                              <p:charRg st="198" end="2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7086600" cy="3962400"/>
          </a:xfrm>
          <a:gradFill>
            <a:gsLst>
              <a:gs pos="0">
                <a:srgbClr val="FFFFBD">
                  <a:alpha val="70000"/>
                </a:srgbClr>
              </a:gs>
              <a:gs pos="100000">
                <a:srgbClr val="FFCC99"/>
              </a:gs>
            </a:gsLst>
            <a:lin ang="5400000" scaled="1"/>
          </a:gradFill>
        </p:spPr>
        <p:txBody>
          <a:bodyPr vert="horz" wrap="square" lIns="91440" tIns="45720" rIns="91440" bIns="45720" numCol="1" rtlCol="0" anchor="t" anchorCtr="0" compatLnSpc="1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One was Preparing to…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                       “Work for Him”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The Other was Preparing to…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             Let Him  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“Work Through Her”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One was Being…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                        …Stressed!!!!!!!!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The Other was Being…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                                   …Blessed!!!!!!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304800"/>
            <a:ext cx="4038600" cy="762000"/>
          </a:xfrm>
          <a:gradFill>
            <a:gsLst>
              <a:gs pos="0">
                <a:srgbClr val="FFFFBD">
                  <a:alpha val="70000"/>
                </a:srgbClr>
              </a:gs>
              <a:gs pos="100000">
                <a:srgbClr val="FFCC99"/>
              </a:gs>
            </a:gsLst>
            <a:lin ang="5400000" scaled="1"/>
          </a:gradFill>
        </p:spPr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Deeper Look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435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22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charRg st="22" end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61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8435">
                                            <p:txEl>
                                              <p:charRg st="61" end="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89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8435">
                                            <p:txEl>
                                              <p:charRg st="89" end="1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131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435">
                                            <p:txEl>
                                              <p:charRg st="131" end="1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146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8435">
                                            <p:txEl>
                                              <p:charRg st="146" end="1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189" end="2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18435">
                                            <p:txEl>
                                              <p:charRg st="189" end="2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210" end="2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18435">
                                            <p:txEl>
                                              <p:charRg st="210" end="2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685800"/>
            <a:ext cx="6019800" cy="731838"/>
          </a:xfrm>
          <a:gradFill>
            <a:gsLst>
              <a:gs pos="0">
                <a:srgbClr val="FFFFBD">
                  <a:alpha val="70000"/>
                </a:srgbClr>
              </a:gs>
              <a:gs pos="100000">
                <a:srgbClr val="FFCC99"/>
              </a:gs>
            </a:gsLst>
            <a:lin ang="5400000" scaled="1"/>
          </a:gradFill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It was a Matter of FOCUS!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3886200"/>
            <a:ext cx="6172200" cy="2743200"/>
          </a:xfrm>
          <a:gradFill>
            <a:gsLst>
              <a:gs pos="0">
                <a:srgbClr val="FFFFBD">
                  <a:alpha val="70000"/>
                </a:srgbClr>
              </a:gs>
              <a:gs pos="100000">
                <a:srgbClr val="FFCC99"/>
              </a:gs>
            </a:gsLst>
            <a:lin ang="5400000" scaled="1"/>
          </a:gradFill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Both were Seeking to Do the…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                        Right Thing 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But One Did It the…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                        Wrong Way ! 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http://crippledsteps.files.wordpress.com/2010/05/mary-and-mart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286000"/>
            <a:ext cx="2667000" cy="457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459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29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charRg st="29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69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charRg st="69" end="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89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9459">
                                            <p:txEl>
                                              <p:charRg st="89" end="1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7924800" cy="4906963"/>
          </a:xfrm>
          <a:gradFill>
            <a:gsLst>
              <a:gs pos="0">
                <a:srgbClr val="FFFFBD">
                  <a:alpha val="70000"/>
                </a:srgbClr>
              </a:gs>
              <a:gs pos="100000">
                <a:srgbClr val="FFCC99"/>
              </a:gs>
            </a:gsLst>
            <a:lin ang="5400000" scaled="1"/>
          </a:gradFill>
        </p:spPr>
        <p:txBody>
          <a:bodyPr vert="horz" wrap="square" lIns="91440" tIns="45720" rIns="91440" bIns="45720" numCol="1" rtlCol="0" anchor="t" anchorCtr="0" compatLnSpc="1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Speaks of </a:t>
            </a:r>
            <a:r>
              <a:rPr kumimoji="0" lang="en-US" sz="35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“</a:t>
            </a:r>
            <a:r>
              <a:rPr kumimoji="0" lang="en-US" sz="35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Position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”</a:t>
            </a:r>
            <a:r>
              <a:rPr kumimoji="0" lang="en-US" sz="35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(39)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Mary Sat at the Feet of Jesus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Sat (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means &gt; to just sit, but sit near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got as close as Possible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Acts 22:3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 Paul taught 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“feet of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Gamaliel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” 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At the Feet of the Master…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                   …Proper Place for a Disciple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Place of  “Submission”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Place of  “Peace”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0" y="274638"/>
            <a:ext cx="3657600" cy="1143000"/>
          </a:xfrm>
          <a:gradFill>
            <a:gsLst>
              <a:gs pos="0">
                <a:srgbClr val="FFFFBD">
                  <a:alpha val="70000"/>
                </a:srgbClr>
              </a:gs>
              <a:gs pos="100000">
                <a:srgbClr val="FFCC99"/>
              </a:gs>
            </a:gsLst>
            <a:lin ang="5400000" scaled="1"/>
          </a:gradFill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Getting Back My Focus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171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26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171">
                                            <p:txEl>
                                              <p:charRg st="26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56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171">
                                            <p:txEl>
                                              <p:charRg st="56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96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charRg st="96" end="1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121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charRg st="121" end="1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165" end="1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171">
                                            <p:txEl>
                                              <p:charRg st="165" end="1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192" end="2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7171">
                                            <p:txEl>
                                              <p:charRg st="192" end="2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241" end="2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171">
                                            <p:txEl>
                                              <p:charRg st="241" end="2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264" end="2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7171">
                                            <p:txEl>
                                              <p:charRg st="264" end="2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048000" y="4800600"/>
            <a:ext cx="5867400" cy="1752600"/>
          </a:xfrm>
          <a:gradFill>
            <a:gsLst>
              <a:gs pos="0">
                <a:srgbClr val="FFFFBD">
                  <a:alpha val="70000"/>
                </a:srgbClr>
              </a:gs>
              <a:gs pos="100000">
                <a:srgbClr val="FFCC99"/>
              </a:gs>
            </a:gsLst>
            <a:lin ang="5400000" scaled="1"/>
          </a:gradFill>
        </p:spPr>
        <p:txBody>
          <a:bodyPr vert="horz" wrap="square" lIns="91440" tIns="45720" rIns="91440" bIns="45720" numCol="1" rtlCol="0" anchor="t" anchorCtr="0" compatLnSpc="1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Speaks of “</a:t>
            </a:r>
            <a:r>
              <a:rPr kumimoji="0" lang="en-US" sz="35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Position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” (39)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Mary Sat at the Feet of Jesus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Martha Went to the Kitchen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863"/>
            <a:ext cx="3200400" cy="1481138"/>
          </a:xfrm>
          <a:gradFill>
            <a:gsLst>
              <a:gs pos="0">
                <a:srgbClr val="FFFFBD">
                  <a:alpha val="70000"/>
                </a:srgbClr>
              </a:gs>
              <a:gs pos="100000">
                <a:srgbClr val="FFCC99"/>
              </a:gs>
            </a:gsLst>
            <a:lin ang="5400000" scaled="1"/>
          </a:gradFill>
        </p:spPr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Getting Back My Focus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171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26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171">
                                            <p:txEl>
                                              <p:charRg st="26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56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171">
                                            <p:txEl>
                                              <p:charRg st="56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4351</Words>
  <Application>WPS Presentation</Application>
  <PresentationFormat>On-screen Show (4:3)</PresentationFormat>
  <Paragraphs>158</Paragraphs>
  <Slides>21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Arial</vt:lpstr>
      <vt:lpstr>SimSun</vt:lpstr>
      <vt:lpstr>Wingdings</vt:lpstr>
      <vt:lpstr>Calibri</vt:lpstr>
      <vt:lpstr>system-ui</vt:lpstr>
      <vt:lpstr>Ezra SIL</vt:lpstr>
      <vt:lpstr>Arial Rounded MT Bold</vt:lpstr>
      <vt:lpstr>Microsoft YaHei</vt:lpstr>
      <vt:lpstr>Times New Roman</vt:lpstr>
      <vt:lpstr>Courier New</vt:lpstr>
      <vt:lpstr>Amasis MT Pro Medium</vt:lpstr>
      <vt:lpstr>Arial Unicode MS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 Linton</dc:creator>
  <cp:lastModifiedBy>edwar</cp:lastModifiedBy>
  <cp:revision>279</cp:revision>
  <cp:lastPrinted>2019-05-05T12:04:23Z</cp:lastPrinted>
  <dcterms:created xsi:type="dcterms:W3CDTF">2005-12-30T02:54:39Z</dcterms:created>
  <dcterms:modified xsi:type="dcterms:W3CDTF">2023-10-15T19:11:35Z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79F0CD4B354F4850AFAC0BEFF174349C_12</vt:lpwstr>
  </property>
  <property fmtid="{D5CDD505-2E9C-101B-9397-08002B2CF9AE}" pid="3" name="KSOProductBuildVer">
    <vt:lpwstr>1033-12.2.0.13266</vt:lpwstr>
  </property>
</Properties>
</file>