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79" r:id="rId3"/>
    <p:sldId id="666" r:id="rId4"/>
    <p:sldId id="678" r:id="rId5"/>
    <p:sldId id="257" r:id="rId6"/>
    <p:sldId id="258" r:id="rId7"/>
    <p:sldId id="281" r:id="rId8"/>
    <p:sldId id="689" r:id="rId9"/>
    <p:sldId id="690" r:id="rId10"/>
    <p:sldId id="266" r:id="rId11"/>
    <p:sldId id="682" r:id="rId12"/>
    <p:sldId id="683" r:id="rId13"/>
    <p:sldId id="684" r:id="rId14"/>
    <p:sldId id="294" r:id="rId15"/>
    <p:sldId id="270" r:id="rId16"/>
    <p:sldId id="686" r:id="rId17"/>
    <p:sldId id="284" r:id="rId18"/>
    <p:sldId id="680" r:id="rId19"/>
    <p:sldId id="687" r:id="rId20"/>
    <p:sldId id="285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empus Sans ITC" panose="04020404030D07020202" pitchFamily="8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empus Sans ITC" panose="04020404030D07020202" pitchFamily="8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empus Sans ITC" panose="04020404030D07020202" pitchFamily="8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empus Sans ITC" panose="04020404030D07020202" pitchFamily="8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empus Sans ITC" panose="04020404030D07020202" pitchFamily="8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empus Sans ITC" panose="04020404030D07020202" pitchFamily="8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empus Sans ITC" panose="04020404030D07020202" pitchFamily="8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empus Sans ITC" panose="04020404030D07020202" pitchFamily="8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empus Sans ITC" panose="04020404030D07020202" pitchFamily="8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6" autoAdjust="0"/>
    <p:restoredTop sz="94660"/>
  </p:normalViewPr>
  <p:slideViewPr>
    <p:cSldViewPr showGuides="1">
      <p:cViewPr varScale="1">
        <p:scale>
          <a:sx n="59" d="100"/>
          <a:sy n="59" d="100"/>
        </p:scale>
        <p:origin x="80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1" tIns="45710" rIns="91421" bIns="4571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1" tIns="45710" rIns="91421" bIns="4571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1" tIns="45710" rIns="91421" bIns="4571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1" tIns="45710" rIns="91421" bIns="45710" numCol="1" anchor="b" anchorCtr="0" compatLnSpc="1"/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84BB85-E401-4518-8FF1-9C2B0E8D1BCB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FF72C-4649-4A76-96E3-4688CD2AB81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F3FC-8FFA-4BD4-9907-0629161BB7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D6ACF-9D93-47E9-B458-08661A96605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F8319-E3E6-4921-904A-C315BD5F5D4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209800" cy="5668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57200"/>
            <a:ext cx="6477000" cy="566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4D6CD-9F01-40F6-9C72-5E7E3C564E2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24D8E-2C14-4130-8216-C1FC7680023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862E0-D193-485C-B29E-D7E64B64B5A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2672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42672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E13F-4C0F-4078-A4EF-8B0B3D5F8D2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221F4-8182-4B59-8D1E-BD3F775AAC5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8249A-DDEB-48C7-B9DA-8A96BDD3CFE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FD8E3-491A-4A7B-BE08-1665868B06D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95861-D039-4F38-9CBC-6179362A019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86F8C-E733-4021-A032-75EA250A4E1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redir?src=image&amp;clickedItemURN=http%3A%2F%2Fwww"/>
          <p:cNvPicPr>
            <a:picLocks noChangeAspect="1" noChangeArrowheads="1"/>
          </p:cNvPicPr>
          <p:nvPr userDrawn="1"/>
        </p:nvPicPr>
        <p:blipFill>
          <a:blip r:embed="rId12">
            <a:lum bright="4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57200"/>
            <a:ext cx="8686800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371600"/>
            <a:ext cx="868680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0B856C-249E-487C-BF6B-3B86734CC6EA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empus Sans ITC" panose="04020404030D07020202" pitchFamily="8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empus Sans ITC" panose="04020404030D07020202" pitchFamily="8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empus Sans ITC" panose="04020404030D07020202" pitchFamily="8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empus Sans ITC" panose="04020404030D07020202" pitchFamily="8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empus Sans ITC" panose="04020404030D07020202" pitchFamily="8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empus Sans ITC" panose="04020404030D07020202" pitchFamily="8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empus Sans ITC" panose="04020404030D07020202" pitchFamily="8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empus Sans ITC" panose="04020404030D07020202" pitchFamily="82" charset="0"/>
        </a:defRPr>
      </a:lvl9pPr>
    </p:titleStyle>
    <p:bodyStyle>
      <a:lvl1pPr marL="609600" indent="-609600" algn="l" rtl="0" eaLnBrk="0" fontAlgn="base" hangingPunct="0">
        <a:spcBef>
          <a:spcPct val="20000"/>
        </a:spcBef>
        <a:spcAft>
          <a:spcPct val="0"/>
        </a:spcAft>
        <a:buAutoNum type="arabicPeriod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66800" indent="-6096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AutoNum type="alphaLcParenR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275" y="304800"/>
            <a:ext cx="8112125" cy="838200"/>
          </a:xfrm>
          <a:solidFill>
            <a:srgbClr val="FFFFFF">
              <a:alpha val="90000"/>
            </a:srgbClr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4000" dirty="0">
                <a:latin typeface="+mn-lt"/>
              </a:rPr>
              <a:t>Our Focal Points Are Powerful</a:t>
            </a:r>
            <a:endParaRPr lang="en-US" altLang="en-US" sz="4000" dirty="0">
              <a:latin typeface="+mn-lt"/>
            </a:endParaRP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524000"/>
            <a:ext cx="8915400" cy="5105400"/>
          </a:xfrm>
          <a:solidFill>
            <a:srgbClr val="FFFFFF">
              <a:alpha val="90000"/>
            </a:srgbClr>
          </a:solidFill>
        </p:spPr>
        <p:txBody>
          <a:bodyPr/>
          <a:lstStyle/>
          <a:p>
            <a:pPr algn="l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#1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- 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He Called You…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  <a:p>
            <a:pPr algn="l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 …it Wasn’t to Get to 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t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his Place so He Can          </a:t>
            </a:r>
            <a:endParaRPr lang="en-US" altLang="ko-KR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  <a:p>
            <a:pPr algn="l">
              <a:spcBef>
                <a:spcPct val="0"/>
              </a:spcBef>
              <a:defRPr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               …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Drop You!   (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Our P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osition)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  <a:p>
            <a:pPr algn="l">
              <a:spcBef>
                <a:spcPts val="400"/>
              </a:spcBef>
              <a:defRPr/>
            </a:pPr>
            <a:r>
              <a:rPr lang="ko-KR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Philippians 1:6 (AMP) </a:t>
            </a:r>
            <a:b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</a:br>
            <a:r>
              <a:rPr lang="ko-KR" alt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6 </a:t>
            </a:r>
            <a:r>
              <a:rPr lang="ko-KR" alt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And I am convinced and sure of this very thing, that He Who began a good work in you will continue until the day of Jesus Christ [right up to the time of His return], developing [that good work] and perfecting and bringing it to full completion in you</a:t>
            </a:r>
            <a:r>
              <a:rPr lang="ko-KR" altLang="en-US" sz="1800" i="1" dirty="0">
                <a:solidFill>
                  <a:srgbClr val="000000"/>
                </a:solidFill>
                <a:ea typeface="굴림" panose="020B0600000101010101" pitchFamily="34" charset="-127"/>
              </a:rPr>
              <a:t>. </a:t>
            </a:r>
            <a:endParaRPr lang="ko-KR" altLang="en-US" sz="3200" b="1" u="sng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marL="800100" lvl="1" indent="-34290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The Good Work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In You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is God’s </a:t>
            </a:r>
            <a:endParaRPr lang="en-US" altLang="ko-K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marL="800100" lvl="1" indent="-34290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H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e Began It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a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nd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H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e Will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Complete It</a:t>
            </a:r>
            <a:endParaRPr lang="en-US" altLang="ko-K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marL="800100" lvl="1" indent="-34290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He is the Mighty God!!!</a:t>
            </a:r>
            <a:endParaRPr lang="ko-KR" alt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algn="l">
              <a:spcBef>
                <a:spcPts val="400"/>
              </a:spcBef>
              <a:defRPr/>
            </a:pPr>
            <a:endParaRPr lang="ko-KR" altLang="en-US" sz="1800" i="1" dirty="0">
              <a:solidFill>
                <a:srgbClr val="000000"/>
              </a:solidFill>
              <a:ea typeface="굴림" panose="020B0600000101010101" pitchFamily="34" charset="-127"/>
            </a:endParaRPr>
          </a:p>
          <a:p>
            <a:pPr algn="l">
              <a:spcBef>
                <a:spcPts val="400"/>
              </a:spcBef>
              <a:defRPr/>
            </a:pPr>
            <a:endParaRPr lang="ko-KR" altLang="en-US" sz="1800" b="1" dirty="0">
              <a:solidFill>
                <a:srgbClr val="000000"/>
              </a:solidFill>
              <a:ea typeface="굴림" panose="020B0600000101010101" pitchFamily="34" charset="-127"/>
            </a:endParaRPr>
          </a:p>
          <a:p>
            <a:pPr algn="l">
              <a:lnSpc>
                <a:spcPct val="102000"/>
              </a:lnSpc>
              <a:spcBef>
                <a:spcPts val="400"/>
              </a:spcBef>
              <a:defRPr/>
            </a:pPr>
            <a:endParaRPr lang="ko-KR" altLang="en-US" sz="1800" b="1" dirty="0">
              <a:solidFill>
                <a:srgbClr val="000000"/>
              </a:solidFill>
              <a:ea typeface="굴림" panose="020B0600000101010101" pitchFamily="34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7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37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nimBg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0"/>
            <a:ext cx="8686800" cy="5105400"/>
          </a:xfrm>
          <a:solidFill>
            <a:srgbClr val="FFFFFF">
              <a:alpha val="90000"/>
            </a:srgbClr>
          </a:solidFill>
        </p:spPr>
        <p:txBody>
          <a:bodyPr/>
          <a:lstStyle/>
          <a:p>
            <a:pPr algn="l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#2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- 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He Will Build His Church! (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Our P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ower)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  <a:p>
            <a:pPr algn="l">
              <a:spcBef>
                <a:spcPts val="400"/>
              </a:spcBef>
              <a:defRPr/>
            </a:pPr>
            <a:r>
              <a:rPr lang="ko-KR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Mat</a:t>
            </a: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t</a:t>
            </a:r>
            <a:r>
              <a:rPr lang="ko-KR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16:18 (AMP) </a:t>
            </a:r>
            <a:r>
              <a:rPr lang="ko-KR" alt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18 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 And I tell you, you are Peter [Greek, </a:t>
            </a:r>
            <a:r>
              <a:rPr lang="ko-KR" alt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Petros</a:t>
            </a: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-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a large piece of rock], and on this rock [Greek, </a:t>
            </a:r>
            <a:r>
              <a:rPr lang="ko-KR" alt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petra</a:t>
            </a: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-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a huge rock like Gibraltar] I will build My church, and the gates of Hades (the powers of the infernal region) shall not overpower it [or be strong to its detriment or hold out against it]. </a:t>
            </a:r>
            <a:endParaRPr lang="ko-KR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Gates =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marL="457200" indent="-457200" algn="l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W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ise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M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en of City Met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-Governed</a:t>
            </a:r>
            <a:endParaRPr lang="ko-KR" alt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marL="457200" indent="-457200" algn="l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L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aw</a:t>
            </a:r>
            <a:r>
              <a:rPr lang="en-US" altLang="ko-KR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yers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 met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- Court Held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–Civil Matters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 </a:t>
            </a:r>
            <a:endParaRPr lang="ko-KR" alt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marL="457200" indent="-457200" algn="l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 Punishment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D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ealt /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A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dministered </a:t>
            </a:r>
            <a:endParaRPr lang="ko-KR" alt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marL="457200" indent="-457200" algn="l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S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tationary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-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Time to 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Go On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O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ffense!</a:t>
            </a:r>
            <a:endParaRPr lang="ko-KR" alt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algn="l">
              <a:lnSpc>
                <a:spcPct val="102000"/>
              </a:lnSpc>
              <a:spcBef>
                <a:spcPts val="600"/>
              </a:spcBef>
              <a:defRPr/>
            </a:pPr>
            <a:endParaRPr lang="ko-KR" alt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284163"/>
            <a:ext cx="8112125" cy="8382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>
                <a:latin typeface="+mn-lt"/>
              </a:rPr>
              <a:t>Our Focal Points Are Powerful</a:t>
            </a:r>
            <a:endParaRPr lang="en-US" altLang="en-US" sz="4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7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7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7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7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7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7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nimBg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0"/>
            <a:ext cx="8686800" cy="5105400"/>
          </a:xfrm>
          <a:solidFill>
            <a:srgbClr val="FFFFFF">
              <a:alpha val="90000"/>
            </a:srgbClr>
          </a:solidFill>
        </p:spPr>
        <p:txBody>
          <a:bodyPr/>
          <a:lstStyle/>
          <a:p>
            <a:pPr algn="l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#3- He Did Not Promise to Deliver you From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the Fire, but to Walk with You Through It!  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        (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Our P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rotection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-His Presence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)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>
              <a:spcBef>
                <a:spcPts val="400"/>
              </a:spcBef>
              <a:defRPr/>
            </a:pPr>
            <a:r>
              <a:rPr lang="ko-KR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Isaiah 43:1-2 (KJV) </a:t>
            </a:r>
            <a:b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</a:br>
            <a:r>
              <a:rPr lang="ko-KR" alt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1 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 But now thus saith the LORD that </a:t>
            </a:r>
            <a:r>
              <a:rPr lang="ko-KR" altLang="en-US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created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thee, O </a:t>
            </a:r>
            <a:r>
              <a:rPr lang="ko-KR" altLang="en-US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Jacob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, and he that </a:t>
            </a:r>
            <a:r>
              <a:rPr lang="ko-KR" altLang="en-US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formed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thee, O </a:t>
            </a:r>
            <a:r>
              <a:rPr lang="ko-KR" altLang="en-US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Israel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, Fear not: for I have redeemed thee, I have called </a:t>
            </a:r>
            <a:r>
              <a:rPr lang="ko-KR" alt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thee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by thy name; thou </a:t>
            </a:r>
            <a:r>
              <a:rPr lang="ko-KR" alt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art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mine. </a:t>
            </a:r>
            <a:r>
              <a:rPr lang="ko-KR" alt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2 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 When thou passest through the waters, I </a:t>
            </a:r>
            <a:r>
              <a:rPr lang="ko-KR" alt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will be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with thee; and through the rivers, they shall not overflow thee: when thou walkest through the fire, thou shalt not be burned; neither shall the flame kindle upon thee. </a:t>
            </a:r>
            <a:endParaRPr lang="ko-KR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>
              <a:spcBef>
                <a:spcPts val="400"/>
              </a:spcBef>
              <a:defRPr/>
            </a:pPr>
            <a:endParaRPr lang="ko-KR" altLang="en-US" sz="1800" dirty="0">
              <a:solidFill>
                <a:srgbClr val="000000"/>
              </a:solidFill>
              <a:ea typeface="굴림" panose="020B0600000101010101" pitchFamily="34" charset="-127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1275" y="304800"/>
            <a:ext cx="8112125" cy="8382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>
                <a:latin typeface="+mn-lt"/>
              </a:rPr>
              <a:t>Our Focal Points Are Powerful</a:t>
            </a:r>
            <a:endParaRPr lang="en-US" altLang="en-US" sz="4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nimBg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038600"/>
            <a:ext cx="5943600" cy="27432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Created –</a:t>
            </a:r>
            <a:r>
              <a:rPr lang="en-US" alt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Shape</a:t>
            </a: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(Jacob)</a:t>
            </a:r>
            <a:endParaRPr lang="en-US" altLang="en-US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Formed –</a:t>
            </a:r>
            <a:r>
              <a:rPr lang="en-US" alt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Squeeze</a:t>
            </a: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(Israel)</a:t>
            </a:r>
            <a:endParaRPr lang="en-US" altLang="en-US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Redeemed –</a:t>
            </a:r>
            <a:r>
              <a:rPr lang="en-US" alt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Salvation</a:t>
            </a: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(price)</a:t>
            </a:r>
            <a:endParaRPr lang="en-US" altLang="en-US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Called –</a:t>
            </a:r>
            <a:r>
              <a:rPr lang="en-US" alt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Summoned</a:t>
            </a: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(purpose)</a:t>
            </a:r>
            <a:endParaRPr lang="en-US" altLang="en-US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Belong –</a:t>
            </a:r>
            <a:r>
              <a:rPr lang="en-US" alt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Safe</a:t>
            </a: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(place)</a:t>
            </a:r>
            <a:endParaRPr lang="en-US" altLang="en-US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76200" y="342900"/>
            <a:ext cx="8991600" cy="61722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#4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- 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There is More in Store for...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 eaLnBrk="1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              ...Your Life/ Ministry! 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(Our P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otential)</a:t>
            </a:r>
            <a:endParaRPr lang="ko-KR" alt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 eaLnBrk="1">
              <a:spcBef>
                <a:spcPts val="400"/>
              </a:spcBef>
              <a:defRPr/>
            </a:pPr>
            <a:r>
              <a:rPr lang="ko-KR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Hosea 10:12 (KJV) </a:t>
            </a:r>
            <a:b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</a:br>
            <a:r>
              <a:rPr lang="ko-KR" alt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12 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 Sow to yourselves in righteousness, reap in mercy; break up your fallow ground: for </a:t>
            </a:r>
            <a:r>
              <a:rPr lang="ko-KR" alt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it is</a:t>
            </a:r>
            <a:r>
              <a:rPr lang="ko-K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time to seek the LORD, till he come and rain righteousness upon you. </a:t>
            </a:r>
            <a:endParaRPr lang="ko-KR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Timothy 1:6 (AMP)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That is why I would remind you to stir up (rekindle the embers of, fan the flame of, and keep burning) the [gracious] gift of God, [the inner fire] that is in you by means of the laying on of my hands [with those of the elders at your ordination].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 algn="l" eaLnBrk="1">
              <a:spcBef>
                <a:spcPts val="40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Yo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u May Feel Like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Yo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ur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P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urpose is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D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ead and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B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uried</a:t>
            </a:r>
            <a:endParaRPr lang="en-US" altLang="ko-K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marL="742950" lvl="1" indent="-285750" algn="l" eaLnBrk="1">
              <a:spcBef>
                <a:spcPts val="40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There’s a D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ifference in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B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urying and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P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lanting</a:t>
            </a:r>
            <a:endParaRPr lang="en-US" altLang="ko-K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marL="742950" lvl="1" indent="-285750" algn="l" eaLnBrk="1">
              <a:spcBef>
                <a:spcPts val="40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W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hat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Yo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u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T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hink is an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E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nd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Can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Actually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Be 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a </a:t>
            </a:r>
            <a:r>
              <a:rPr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B</a:t>
            </a:r>
            <a:r>
              <a:rPr lang="ko-KR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eginning</a:t>
            </a:r>
            <a:endParaRPr lang="ko-KR" alt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lvl="1" algn="l" eaLnBrk="1">
              <a:spcBef>
                <a:spcPts val="400"/>
              </a:spcBef>
              <a:buClr>
                <a:srgbClr val="000000"/>
              </a:buClr>
              <a:defRPr/>
            </a:pPr>
            <a:endParaRPr lang="ko-KR" altLang="en-US" b="1" dirty="0">
              <a:solidFill>
                <a:srgbClr val="000000"/>
              </a:solidFill>
              <a:ea typeface="굴림" panose="020B0600000101010101" pitchFamily="34" charset="-127"/>
            </a:endParaRPr>
          </a:p>
          <a:p>
            <a:pPr algn="l" eaLnBrk="1">
              <a:lnSpc>
                <a:spcPct val="104000"/>
              </a:lnSpc>
              <a:spcBef>
                <a:spcPts val="400"/>
              </a:spcBef>
              <a:defRPr/>
            </a:pPr>
            <a:endParaRPr lang="ko-KR" altLang="en-US" sz="1800" b="1" dirty="0">
              <a:solidFill>
                <a:srgbClr val="000000"/>
              </a:solidFill>
              <a:ea typeface="굴림" panose="020B0600000101010101" pitchFamily="34" charset="-127"/>
            </a:endParaRPr>
          </a:p>
          <a:p>
            <a:pPr algn="l" eaLnBrk="1">
              <a:lnSpc>
                <a:spcPct val="104000"/>
              </a:lnSpc>
              <a:spcBef>
                <a:spcPts val="400"/>
              </a:spcBef>
              <a:defRPr/>
            </a:pPr>
            <a:endParaRPr lang="ko-KR" altLang="en-US" sz="1800" b="1" dirty="0">
              <a:solidFill>
                <a:srgbClr val="000000"/>
              </a:solidFill>
              <a:ea typeface="굴림" panose="020B0600000101010101" pitchFamily="34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76200" y="1524000"/>
            <a:ext cx="8991600" cy="5105400"/>
          </a:xfrm>
          <a:solidFill>
            <a:srgbClr val="FFFFFF">
              <a:alpha val="90000"/>
            </a:srgbClr>
          </a:solidFill>
        </p:spPr>
        <p:txBody>
          <a:bodyPr/>
          <a:lstStyle/>
          <a:p>
            <a:pPr algn="l" eaLnBrk="1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#5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-  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When We Obey the Voice of God… 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  <a:p>
            <a:pPr algn="l" eaLnBrk="1">
              <a:spcBef>
                <a:spcPct val="0"/>
              </a:spcBef>
              <a:defRPr/>
            </a:pP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 …We Are Unstoppable  (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Our Persevering</a:t>
            </a:r>
            <a:r>
              <a:rPr lang="ko-KR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) </a:t>
            </a:r>
            <a:endParaRPr lang="ko-KR" alt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  <a:p>
            <a:pPr algn="l" eaLnBrk="1">
              <a:spcBef>
                <a:spcPts val="400"/>
              </a:spcBef>
              <a:defRPr/>
            </a:pPr>
            <a:r>
              <a:rPr lang="ko-KR" alt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11 </a:t>
            </a:r>
            <a:r>
              <a:rPr lang="ko-KR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 And the Lord utters His voice before His army, for His host is very great, and [they are] strong </a:t>
            </a:r>
            <a:r>
              <a:rPr lang="ko-KR" alt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and</a:t>
            </a:r>
            <a:r>
              <a:rPr lang="ko-KR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powerful who execute [God's] word. For the day of the Lord is great and very terrible, and who can endure it? </a:t>
            </a:r>
            <a:r>
              <a:rPr lang="ko-KR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Joel 2:11 (AMP) </a:t>
            </a:r>
            <a:br>
              <a:rPr lang="ko-KR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</a:br>
            <a:r>
              <a:rPr lang="ko-KR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</a:t>
            </a:r>
            <a:endParaRPr lang="ko-KR" alt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 eaLnBrk="1">
              <a:spcBef>
                <a:spcPts val="400"/>
              </a:spcBef>
              <a:defRPr/>
            </a:pPr>
            <a:r>
              <a:rPr lang="ko-KR" alt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11 </a:t>
            </a:r>
            <a:r>
              <a:rPr lang="ko-KR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 So shall My word be that goes forth out of My mouth: it shall not return to Me void [without producing any effect, useless], but it shall accomplish that which I please </a:t>
            </a:r>
            <a:r>
              <a:rPr lang="ko-KR" alt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and</a:t>
            </a:r>
            <a:r>
              <a:rPr lang="ko-KR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purpose, and it shall prosper in the thing for which I sent it. </a:t>
            </a:r>
            <a:r>
              <a:rPr lang="ko-KR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Isaiah 55:11 (AMP) </a:t>
            </a:r>
            <a:br>
              <a:rPr lang="ko-KR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</a:br>
            <a:endParaRPr lang="en-US" altLang="ko-KR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  <a:p>
            <a:pPr algn="l" eaLnBrk="1">
              <a:spcBef>
                <a:spcPts val="4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godly may trip seven times, but they will get up again. But one disaster is enough to overthrow the wicked. 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24:16 NLT</a:t>
            </a:r>
            <a:endParaRPr lang="ko-KR" alt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1275" y="304800"/>
            <a:ext cx="8112125" cy="8382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2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>
                <a:latin typeface="+mn-lt"/>
              </a:rPr>
              <a:t>Our Focal Points Are Powerful</a:t>
            </a:r>
            <a:endParaRPr lang="en-US" altLang="en-US" sz="4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nimBg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4495800"/>
            <a:ext cx="2971800" cy="21336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Instead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 txBox="1"/>
          <p:nvPr/>
        </p:nvSpPr>
        <p:spPr bwMode="auto">
          <a:xfrm>
            <a:off x="228600" y="76200"/>
            <a:ext cx="3352800" cy="2133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/>
          <a:lstStyle>
            <a:lvl1pPr marL="6096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68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LcParenR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Focus On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Panic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5334000" cy="792163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en-US" dirty="0"/>
              <a:t>This Weeks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6781800" cy="5181599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Conscious Effort to…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Examine Your Focus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Expect Distractions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Eliminate the Unnecessary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Examine Your Focus Again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Expect God to Use You…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…As You Hone-in Your Focus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…Like Never Before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3886200"/>
            <a:ext cx="563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52400" y="76200"/>
            <a:ext cx="8686800" cy="65532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guy hears a knock at the door.  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Tx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opens it up to find a snail.  He picks up the snail and throws it across the street.  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Tx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Weeks go by...  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Tx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hears a knock on the door and opens it to see the snail.  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Tx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snail says, "What the heck was that about?!"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Tx/>
              <a:buNone/>
            </a:pPr>
            <a:br>
              <a:rPr lang="en-US" altLang="en-US" sz="2800" dirty="0"/>
            </a:br>
            <a:endParaRPr lang="en-US" altLang="en-US" sz="2800" dirty="0"/>
          </a:p>
          <a:p>
            <a:pPr marL="0" indent="0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FI Prayer Update: March 20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891" y="2807428"/>
            <a:ext cx="2514983" cy="2170298"/>
          </a:xfrm>
          <a:effectLst>
            <a:softEdge rad="88900"/>
          </a:effectLst>
        </p:spPr>
      </p:pic>
      <p:sp>
        <p:nvSpPr>
          <p:cNvPr id="2" name="TextBox 1"/>
          <p:cNvSpPr txBox="1"/>
          <p:nvPr/>
        </p:nvSpPr>
        <p:spPr>
          <a:xfrm>
            <a:off x="4376058" y="4458352"/>
            <a:ext cx="419464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And All of the Innocent Victims</a:t>
            </a:r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algn="ctr"/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on Both Sides</a:t>
            </a:r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5" y="304800"/>
            <a:ext cx="8556170" cy="6477000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225"/>
              </a:spcBef>
              <a:buNone/>
              <a:defRPr/>
            </a:pP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the </a:t>
            </a:r>
            <a:r>
              <a:rPr lang="en-US" sz="27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answer you in the day of trouble! May the name of the God of Jacob protect you! </a:t>
            </a:r>
            <a:r>
              <a:rPr lang="en-US" sz="27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2 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he send you help from the sanctuary and give you support from Zion! </a:t>
            </a:r>
            <a:r>
              <a:rPr lang="en-US" sz="27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3 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he remember all your offerings and regard with favor your burnt sacrifices! </a:t>
            </a:r>
            <a:r>
              <a:rPr lang="en-US" sz="27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Selah </a:t>
            </a:r>
            <a:r>
              <a:rPr lang="en-US" sz="27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4 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he grant you your heart's desire and fulfill all your plans! </a:t>
            </a:r>
            <a:r>
              <a:rPr lang="en-US" sz="27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5 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May we shout for joy over your salvation, and in the name of our God set up our banners! May the </a:t>
            </a:r>
            <a:r>
              <a:rPr lang="en-US" sz="27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fulfill all your petitions! </a:t>
            </a:r>
            <a:r>
              <a:rPr lang="en-US" sz="27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6 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Now I know that the </a:t>
            </a:r>
            <a:r>
              <a:rPr lang="en-US" sz="27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saves his anointed; he will answer him from his holy heaven with the saving might of his right hand. </a:t>
            </a:r>
            <a:r>
              <a:rPr lang="en-US" sz="27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7 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Some trust in chariots and some in horses, but we trust in the name of the </a:t>
            </a:r>
            <a:r>
              <a:rPr lang="en-US" sz="27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our God. </a:t>
            </a:r>
            <a:r>
              <a:rPr lang="en-US" sz="27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8 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They collapse and fall, but we rise and stand upright. </a:t>
            </a:r>
            <a:r>
              <a:rPr lang="en-US" sz="27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9 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O </a:t>
            </a:r>
            <a:r>
              <a:rPr lang="en-US" sz="27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Lord</a:t>
            </a:r>
            <a:r>
              <a:rPr lang="en-US" sz="2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, save the king! May he answer us when we call.</a:t>
            </a:r>
            <a:endParaRPr lang="en-US" sz="27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0" y="0"/>
            <a:ext cx="3352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Edward Christian Church</a:t>
            </a:r>
            <a:endParaRPr lang="en-US" altLang="en-US" sz="2400" b="1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525463"/>
            <a:ext cx="5867400" cy="1760537"/>
          </a:xfrm>
          <a:solidFill>
            <a:srgbClr val="FFFFFF">
              <a:alpha val="90000"/>
            </a:srgbClr>
          </a:solidFill>
          <a:ln w="12700">
            <a:solidFill>
              <a:srgbClr val="0000FF"/>
            </a:solidFill>
            <a:miter lim="800000"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5400" b="0" dirty="0">
                <a:latin typeface="AR CENA" panose="02000000000000000000" pitchFamily="2" charset="0"/>
              </a:rPr>
              <a:t> </a:t>
            </a:r>
            <a:r>
              <a:rPr lang="en-US" altLang="en-US" sz="5400" dirty="0">
                <a:latin typeface="AR CENA" panose="02000000000000000000" pitchFamily="2" charset="0"/>
              </a:rPr>
              <a:t>“Rebuilding Your Focus” </a:t>
            </a:r>
            <a:r>
              <a:rPr lang="en-US" altLang="en-US" sz="4000" dirty="0" err="1">
                <a:latin typeface="AR CENA" panose="02000000000000000000" pitchFamily="2" charset="0"/>
              </a:rPr>
              <a:t>pt2</a:t>
            </a:r>
            <a:endParaRPr lang="en-US" altLang="en-US" sz="5400" dirty="0">
              <a:latin typeface="AR CENA" panose="02000000000000000000" pitchFamily="2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6096000"/>
            <a:ext cx="5181600" cy="609600"/>
          </a:xfrm>
          <a:solidFill>
            <a:srgbClr val="FFFFFF">
              <a:alpha val="90000"/>
            </a:srgbClr>
          </a:solidFill>
          <a:ln>
            <a:solidFill>
              <a:srgbClr val="0000FF"/>
            </a:solidFill>
            <a:miter lim="800000"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10 Rebuild Points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105400" y="4197350"/>
            <a:ext cx="3810000" cy="523875"/>
          </a:xfrm>
          <a:prstGeom prst="rect">
            <a:avLst/>
          </a:prstGeom>
          <a:solidFill>
            <a:srgbClr val="FFFFFF">
              <a:alpha val="90195"/>
            </a:srgbClr>
          </a:solidFill>
          <a:ln w="9525">
            <a:solidFill>
              <a:srgbClr val="00CCFF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Philippians 3:13-14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715000" y="0"/>
            <a:ext cx="3352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October 29, 2023</a:t>
            </a:r>
            <a:endParaRPr lang="en-US" altLang="en-US" sz="24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 animBg="1" build="p"/>
      <p:bldP spid="92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572000" cy="7921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Rebuild My Focus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514600"/>
            <a:ext cx="4876800" cy="38862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Uses Rebuild Mode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 Us Out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Complacency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 Out of Us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Freshness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686800" cy="792163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latin typeface="AR CENA" panose="02000000000000000000" pitchFamily="2" charset="0"/>
              </a:rPr>
              <a:t>Rebuilding Our Focus</a:t>
            </a:r>
            <a:endParaRPr lang="en-US" sz="4800" dirty="0">
              <a:latin typeface="AR CEN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876800"/>
            <a:ext cx="8229600" cy="19050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Our Focus Should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Start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 on God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/ His</a:t>
            </a: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… </a:t>
            </a:r>
            <a:endParaRPr lang="ko-KR" alt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  <a:p>
            <a:pPr marL="914400" indent="-457200">
              <a:spcBef>
                <a:spcPts val="0"/>
              </a:spcBef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Word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-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Quick/ Powerful </a:t>
            </a:r>
            <a:r>
              <a:rPr lang="en-US" altLang="ko-KR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–not come back void</a:t>
            </a:r>
            <a:endParaRPr lang="en-US" altLang="ko-KR" sz="24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  <a:p>
            <a:pPr marL="914400" indent="-457200">
              <a:spcBef>
                <a:spcPts val="0"/>
              </a:spcBef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Ability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-</a:t>
            </a:r>
            <a:r>
              <a:rPr lang="ko-KR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is anything too hard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?</a:t>
            </a:r>
            <a:endParaRPr lang="en-US" altLang="ko-KR" sz="2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  <a:p>
            <a:pPr marL="914400" indent="-457200">
              <a:spcBef>
                <a:spcPts val="0"/>
              </a:spcBef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ko-KR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Mission </a:t>
            </a: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-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S</a:t>
            </a:r>
            <a:r>
              <a:rPr lang="ko-KR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eek and 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S</a:t>
            </a:r>
            <a:r>
              <a:rPr lang="ko-KR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ave</a:t>
            </a:r>
            <a:endParaRPr lang="ko-KR" altLang="en-US" sz="2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anose="020B0600000101010101" pitchFamily="34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57300"/>
            <a:ext cx="6400799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4724400" cy="838200"/>
          </a:xfrm>
          <a:solidFill>
            <a:srgbClr val="FFFFFF">
              <a:alpha val="90000"/>
            </a:srgbClr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4800" dirty="0">
                <a:latin typeface="AR CENA" panose="02000000000000000000" pitchFamily="2" charset="0"/>
              </a:rPr>
              <a:t>Distraction</a:t>
            </a:r>
            <a:endParaRPr lang="en-US" altLang="en-US" sz="4800" dirty="0">
              <a:latin typeface="AR CENA" panose="02000000000000000000" pitchFamily="2" charset="0"/>
            </a:endParaRP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0"/>
            <a:ext cx="8534400" cy="5105400"/>
          </a:xfrm>
          <a:solidFill>
            <a:srgbClr val="FFFFFF">
              <a:alpha val="90000"/>
            </a:srgbClr>
          </a:solidFill>
        </p:spPr>
        <p:txBody>
          <a:bodyPr/>
          <a:lstStyle/>
          <a:p>
            <a:pPr algn="l" eaLnBrk="1" hangingPunct="1">
              <a:spcBef>
                <a:spcPts val="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Any Type of…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  <a:p>
            <a:pPr marL="1028700" lvl="1" indent="-5715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Activity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  <a:p>
            <a:pPr marL="1028700" lvl="1" indent="-5715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Action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  <a:p>
            <a:pPr marL="1028700" lvl="1" indent="-5715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Attitude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  <a:p>
            <a:pPr algn="l" eaLnBrk="1" hangingPunct="1">
              <a:spcBef>
                <a:spcPts val="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that Consumes…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  <a:p>
            <a:pPr marL="1714500" lvl="3" indent="-342900" algn="l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You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  <a:p>
            <a:pPr marL="1714500" lvl="3" indent="-342900" algn="l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Time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  <a:p>
            <a:pPr marL="1714500" lvl="3" indent="-342900" algn="l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Interest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  <a:p>
            <a:pPr algn="l" eaLnBrk="1" hangingPunct="1">
              <a:spcBef>
                <a:spcPts val="0"/>
              </a:spcBef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  …to the Point God Becomes a Blur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  <a:p>
            <a:pPr marL="609600" indent="-609600" algn="l" eaLnBrk="1" hangingPunct="1">
              <a:lnSpc>
                <a:spcPct val="90000"/>
              </a:lnSpc>
              <a:defRPr/>
            </a:pPr>
            <a:endParaRPr lang="en-US" altLang="en-US" sz="2800" b="1" dirty="0"/>
          </a:p>
        </p:txBody>
      </p:sp>
      <p:pic>
        <p:nvPicPr>
          <p:cNvPr id="102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47875"/>
            <a:ext cx="28003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5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6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6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6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65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65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488" y="304800"/>
            <a:ext cx="8291512" cy="838200"/>
          </a:xfrm>
          <a:solidFill>
            <a:srgbClr val="FFFFFF">
              <a:alpha val="90000"/>
            </a:srgbClr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4000" dirty="0">
                <a:latin typeface="AR CENA" panose="02000000000000000000" pitchFamily="2" charset="0"/>
              </a:rPr>
              <a:t>Our Focus has Unlimited Value</a:t>
            </a:r>
            <a:endParaRPr lang="en-US" altLang="en-US" sz="4000" dirty="0">
              <a:latin typeface="AR CENA" panose="02000000000000000000" pitchFamily="2" charset="0"/>
            </a:endParaRP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524000"/>
            <a:ext cx="8686800" cy="5105400"/>
          </a:xfrm>
          <a:solidFill>
            <a:srgbClr val="FFFFFF">
              <a:alpha val="89804"/>
            </a:srgbClr>
          </a:solidFill>
        </p:spPr>
        <p:txBody>
          <a:bodyPr/>
          <a:lstStyle/>
          <a:p>
            <a:pPr algn="l" eaLnBrk="1">
              <a:spcBef>
                <a:spcPts val="0"/>
              </a:spcBef>
              <a:defRPr/>
            </a:pPr>
            <a:r>
              <a:rPr lang="ko-KR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Satan Doesn</a:t>
            </a:r>
            <a:r>
              <a:rPr lang="ko-KR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’</a:t>
            </a:r>
            <a:r>
              <a:rPr lang="ko-KR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t Want us to Realize the</a:t>
            </a:r>
            <a:r>
              <a:rPr lang="ko-KR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anose="020B0600000101010101" pitchFamily="34" charset="-127"/>
              </a:rPr>
              <a:t>…</a:t>
            </a:r>
            <a:endParaRPr lang="ko-KR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empus Sans ITC" panose="04020404030D07020202" pitchFamily="82" charset="0"/>
              <a:ea typeface="굴림" panose="020B0600000101010101" pitchFamily="34" charset="-127"/>
            </a:endParaRPr>
          </a:p>
          <a:p>
            <a:pPr marL="1028700" indent="-571500" algn="l" eaLnBrk="1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r>
              <a:rPr lang="ko-KR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Potential </a:t>
            </a:r>
            <a:endParaRPr lang="ko-KR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marL="1028700" indent="-571500" algn="l" eaLnBrk="1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r>
              <a:rPr lang="ko-KR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Power</a:t>
            </a:r>
            <a:endParaRPr lang="ko-KR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marL="1028700" indent="-571500" algn="l" eaLnBrk="1"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ü"/>
              <a:defRPr/>
            </a:pPr>
            <a:r>
              <a:rPr lang="ko-KR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Position</a:t>
            </a:r>
            <a:endParaRPr lang="ko-KR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algn="l" eaLnBrk="1">
              <a:spcBef>
                <a:spcPts val="0"/>
              </a:spcBef>
              <a:defRPr/>
            </a:pPr>
            <a:r>
              <a:rPr lang="ko-KR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          ...of an Undivided Focus</a:t>
            </a:r>
            <a:endParaRPr lang="ko-KR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algn="l" eaLnBrk="1">
              <a:spcBef>
                <a:spcPts val="800"/>
              </a:spcBef>
              <a:defRPr/>
            </a:pPr>
            <a:endParaRPr lang="ko-KR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  <a:p>
            <a:pPr algn="l" eaLnBrk="1">
              <a:spcBef>
                <a:spcPts val="800"/>
              </a:spcBef>
              <a:defRPr/>
            </a:pPr>
            <a:r>
              <a:rPr lang="ko-KR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             </a:t>
            </a:r>
            <a:r>
              <a:rPr lang="ko-KR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10 Foc</a:t>
            </a:r>
            <a:r>
              <a:rPr lang="en-US" altLang="ko-K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anose="02000000000000000000" pitchFamily="2" charset="0"/>
                <a:ea typeface="굴림" panose="020B0600000101010101" pitchFamily="34" charset="-127"/>
              </a:rPr>
              <a:t>al Points</a:t>
            </a:r>
            <a:endParaRPr lang="ko-KR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anose="02000000000000000000" pitchFamily="2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75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7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7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7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7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7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7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nimBg="1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empus Sans ITC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5136</Words>
  <Application>WPS Presentation</Application>
  <PresentationFormat>On-screen Show (4:3)</PresentationFormat>
  <Paragraphs>142</Paragraphs>
  <Slides>19</Slides>
  <Notes>1</Notes>
  <HiddenSlides>8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SimSun</vt:lpstr>
      <vt:lpstr>Wingdings</vt:lpstr>
      <vt:lpstr>Tempus Sans ITC</vt:lpstr>
      <vt:lpstr>Onick</vt:lpstr>
      <vt:lpstr>Arial Rounded MT Bold</vt:lpstr>
      <vt:lpstr>ADLaM Display</vt:lpstr>
      <vt:lpstr>samble</vt:lpstr>
      <vt:lpstr>system-ui</vt:lpstr>
      <vt:lpstr>Ezra SIL</vt:lpstr>
      <vt:lpstr>Amasis MT Pro Medium</vt:lpstr>
      <vt:lpstr>Segoe Print</vt:lpstr>
      <vt:lpstr>Times New Roman</vt:lpstr>
      <vt:lpstr>Microsoft YaHei</vt:lpstr>
      <vt:lpstr>Arial Unicode MS</vt:lpstr>
      <vt:lpstr>Calibri</vt:lpstr>
      <vt:lpstr>AR CENA</vt:lpstr>
      <vt:lpstr>Yantiq</vt:lpstr>
      <vt:lpstr>Courier New</vt:lpstr>
      <vt:lpstr>굴림</vt:lpstr>
      <vt:lpstr>Malgun Gothic</vt:lpstr>
      <vt:lpstr>Default Design</vt:lpstr>
      <vt:lpstr>PowerPoint 演示文稿</vt:lpstr>
      <vt:lpstr>PowerPoint 演示文稿</vt:lpstr>
      <vt:lpstr>PowerPoint 演示文稿</vt:lpstr>
      <vt:lpstr>PowerPoint 演示文稿</vt:lpstr>
      <vt:lpstr> “Rebuilding Your Focus” pt2</vt:lpstr>
      <vt:lpstr>Rebuild My Focus</vt:lpstr>
      <vt:lpstr>Rebuilding Our Focus</vt:lpstr>
      <vt:lpstr>Distraction</vt:lpstr>
      <vt:lpstr>Our Focus has Unlimited Value</vt:lpstr>
      <vt:lpstr>Our Focal Points Are Powerful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This Weeks Challenge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edward27821</cp:lastModifiedBy>
  <cp:revision>1299</cp:revision>
  <cp:lastPrinted>2019-06-29T13:15:00Z</cp:lastPrinted>
  <dcterms:created xsi:type="dcterms:W3CDTF">2007-08-13T12:19:00Z</dcterms:created>
  <dcterms:modified xsi:type="dcterms:W3CDTF">2023-10-29T19:38:31Z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8F26F0D2E7F7480BBD55465CD4D26785_12</vt:lpwstr>
  </property>
  <property fmtid="{D5CDD505-2E9C-101B-9397-08002B2CF9AE}" pid="3" name="KSOProductBuildVer">
    <vt:lpwstr>1033-12.2.0.13266</vt:lpwstr>
  </property>
</Properties>
</file>