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6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679" r:id="rId3"/>
    <p:sldId id="649" r:id="rId4"/>
    <p:sldId id="314" r:id="rId5"/>
    <p:sldId id="666" r:id="rId6"/>
    <p:sldId id="678" r:id="rId7"/>
    <p:sldId id="318" r:id="rId8"/>
    <p:sldId id="665" r:id="rId9"/>
    <p:sldId id="257" r:id="rId10"/>
    <p:sldId id="258" r:id="rId11"/>
    <p:sldId id="281" r:id="rId12"/>
    <p:sldId id="689" r:id="rId13"/>
    <p:sldId id="690" r:id="rId14"/>
    <p:sldId id="693" r:id="rId15"/>
    <p:sldId id="266" r:id="rId16"/>
    <p:sldId id="267" r:id="rId17"/>
    <p:sldId id="269" r:id="rId18"/>
    <p:sldId id="271" r:id="rId19"/>
    <p:sldId id="288" r:id="rId20"/>
    <p:sldId id="691" r:id="rId21"/>
    <p:sldId id="290" r:id="rId22"/>
    <p:sldId id="291" r:id="rId23"/>
    <p:sldId id="292" r:id="rId24"/>
    <p:sldId id="284" r:id="rId25"/>
    <p:sldId id="680" r:id="rId26"/>
    <p:sldId id="283" r:id="rId27"/>
    <p:sldId id="285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86" autoAdjust="0"/>
    <p:restoredTop sz="94660"/>
  </p:normalViewPr>
  <p:slideViewPr>
    <p:cSldViewPr showGuides="1">
      <p:cViewPr varScale="1">
        <p:scale>
          <a:sx n="59" d="100"/>
          <a:sy n="59" d="100"/>
        </p:scale>
        <p:origin x="644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1" tIns="45710" rIns="91421" bIns="4571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1" tIns="45710" rIns="91421" bIns="4571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1" tIns="45710" rIns="91421" bIns="4571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1" tIns="45710" rIns="91421" bIns="45710" numCol="1" anchor="b" anchorCtr="0" compatLnSpc="1"/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84BB85-E401-4518-8FF1-9C2B0E8D1BCB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FF72C-4649-4A76-96E3-4688CD2AB81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CF3FC-8FFA-4BD4-9907-0629161BB79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D6ACF-9D93-47E9-B458-08661A96605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F8319-E3E6-4921-904A-C315BD5F5D4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209800" cy="5668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457200"/>
            <a:ext cx="6477000" cy="5668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4D6CD-9F01-40F6-9C72-5E7E3C564E2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24D8E-2C14-4130-8216-C1FC7680023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862E0-D193-485C-B29E-D7E64B64B5A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267200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267200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0E13F-4C0F-4078-A4EF-8B0B3D5F8D2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221F4-8182-4B59-8D1E-BD3F775AAC5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8249A-DDEB-48C7-B9DA-8A96BDD3CFE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FD8E3-491A-4A7B-BE08-1665868B06D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95861-D039-4F38-9CBC-6179362A019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86F8C-E733-4021-A032-75EA250A4E1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redir?src=image&amp;clickedItemURN=http%3A%2F%2Fwww"/>
          <p:cNvPicPr>
            <a:picLocks noChangeAspect="1" noChangeArrowheads="1"/>
          </p:cNvPicPr>
          <p:nvPr userDrawn="1"/>
        </p:nvPicPr>
        <p:blipFill>
          <a:blip r:embed="rId12">
            <a:lum bright="4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57200"/>
            <a:ext cx="8686800" cy="7921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371600"/>
            <a:ext cx="8686800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0B856C-249E-487C-BF6B-3B86734CC6EA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empus Sans ITC" panose="04020404030D07020202" pitchFamily="8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empus Sans ITC" panose="04020404030D07020202" pitchFamily="8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empus Sans ITC" panose="04020404030D07020202" pitchFamily="8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empus Sans ITC" panose="04020404030D07020202" pitchFamily="8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empus Sans ITC" panose="04020404030D07020202" pitchFamily="8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empus Sans ITC" panose="04020404030D07020202" pitchFamily="8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empus Sans ITC" panose="04020404030D07020202" pitchFamily="8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empus Sans ITC" panose="04020404030D07020202" pitchFamily="82" charset="0"/>
        </a:defRPr>
      </a:lvl9pPr>
    </p:titleStyle>
    <p:bodyStyle>
      <a:lvl1pPr marL="609600" indent="-609600" algn="l" rtl="0" eaLnBrk="0" fontAlgn="base" hangingPunct="0">
        <a:spcBef>
          <a:spcPct val="20000"/>
        </a:spcBef>
        <a:spcAft>
          <a:spcPct val="0"/>
        </a:spcAft>
        <a:buAutoNum type="arabicPeriod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66800" indent="-6096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609600" algn="l" rtl="0" eaLnBrk="0" fontAlgn="base" hangingPunct="0">
        <a:spcBef>
          <a:spcPct val="20000"/>
        </a:spcBef>
        <a:spcAft>
          <a:spcPct val="0"/>
        </a:spcAft>
        <a:buAutoNum type="alphaLcParenR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4572000" cy="792163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Rebuild My Focus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2514600"/>
            <a:ext cx="4876800" cy="38862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Uses Rebuild Mode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Us Out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Complacency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Collapse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1800"/>
              </a:spcBef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Out of Us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Freshness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Further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686800" cy="792163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latin typeface="AR CENA" panose="02000000000000000000" pitchFamily="2" charset="0"/>
              </a:rPr>
              <a:t>Rebuilding Our Focus</a:t>
            </a:r>
            <a:endParaRPr lang="en-US" sz="4800" dirty="0">
              <a:latin typeface="AR CEN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876800"/>
            <a:ext cx="8229600" cy="19050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ko-KR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34" charset="-127"/>
              </a:rPr>
              <a:t>Our Focus Should 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34" charset="-127"/>
              </a:rPr>
              <a:t>Start</a:t>
            </a:r>
            <a:r>
              <a:rPr lang="ko-KR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34" charset="-127"/>
              </a:rPr>
              <a:t> on God 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34" charset="-127"/>
              </a:rPr>
              <a:t>/ His</a:t>
            </a:r>
            <a:r>
              <a:rPr lang="ko-KR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34" charset="-127"/>
              </a:rPr>
              <a:t>… 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anose="020B0600000101010101" pitchFamily="34" charset="-127"/>
            </a:endParaRPr>
          </a:p>
          <a:p>
            <a:pPr marL="914400" indent="-457200">
              <a:spcBef>
                <a:spcPts val="0"/>
              </a:spcBef>
              <a:buClr>
                <a:srgbClr val="000000"/>
              </a:buClr>
              <a:buFont typeface="Courier New" panose="02070309020205020404" pitchFamily="49" charset="0"/>
              <a:buChar char="o"/>
              <a:defRPr/>
            </a:pPr>
            <a:r>
              <a:rPr lang="ko-KR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34" charset="-127"/>
              </a:rPr>
              <a:t>Word 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34" charset="-127"/>
              </a:rPr>
              <a:t>-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34" charset="-127"/>
              </a:rPr>
              <a:t>Quick/ Powerful </a:t>
            </a:r>
            <a:r>
              <a:rPr lang="en-US" altLang="ko-KR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34" charset="-127"/>
              </a:rPr>
              <a:t>–not come back void</a:t>
            </a:r>
            <a:endParaRPr lang="en-US" altLang="ko-KR" sz="2400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anose="020B0600000101010101" pitchFamily="34" charset="-127"/>
            </a:endParaRPr>
          </a:p>
          <a:p>
            <a:pPr marL="914400" indent="-457200">
              <a:spcBef>
                <a:spcPts val="0"/>
              </a:spcBef>
              <a:buClr>
                <a:srgbClr val="000000"/>
              </a:buClr>
              <a:buFont typeface="Courier New" panose="02070309020205020404" pitchFamily="49" charset="0"/>
              <a:buChar char="o"/>
              <a:defRPr/>
            </a:pPr>
            <a:r>
              <a:rPr lang="ko-KR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34" charset="-127"/>
              </a:rPr>
              <a:t>Ability 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34" charset="-127"/>
              </a:rPr>
              <a:t>-</a:t>
            </a:r>
            <a:r>
              <a:rPr lang="ko-KR" altLang="en-US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34" charset="-127"/>
              </a:rPr>
              <a:t>is anything too hard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34" charset="-127"/>
              </a:rPr>
              <a:t>?</a:t>
            </a:r>
            <a:endParaRPr lang="en-US" altLang="ko-KR" sz="2800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anose="020B0600000101010101" pitchFamily="34" charset="-127"/>
            </a:endParaRPr>
          </a:p>
          <a:p>
            <a:pPr marL="914400" indent="-457200">
              <a:spcBef>
                <a:spcPts val="0"/>
              </a:spcBef>
              <a:buClr>
                <a:srgbClr val="000000"/>
              </a:buClr>
              <a:buFont typeface="Courier New" panose="02070309020205020404" pitchFamily="49" charset="0"/>
              <a:buChar char="o"/>
              <a:defRPr/>
            </a:pPr>
            <a:r>
              <a:rPr lang="ko-KR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34" charset="-127"/>
              </a:rPr>
              <a:t>Mission 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34" charset="-127"/>
              </a:rPr>
              <a:t>-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34" charset="-127"/>
              </a:rPr>
              <a:t>S</a:t>
            </a:r>
            <a:r>
              <a:rPr lang="ko-KR" altLang="en-US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34" charset="-127"/>
              </a:rPr>
              <a:t>eek and 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34" charset="-127"/>
              </a:rPr>
              <a:t>S</a:t>
            </a:r>
            <a:r>
              <a:rPr lang="ko-KR" altLang="en-US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34" charset="-127"/>
              </a:rPr>
              <a:t>ave</a:t>
            </a:r>
            <a:endParaRPr lang="ko-KR" altLang="en-US" sz="2800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anose="020B0600000101010101" pitchFamily="34" charset="-127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57300"/>
            <a:ext cx="6400799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4724400" cy="838200"/>
          </a:xfrm>
          <a:solidFill>
            <a:srgbClr val="FFFFFF">
              <a:alpha val="90000"/>
            </a:srgbClr>
          </a:solidFill>
        </p:spPr>
        <p:txBody>
          <a:bodyPr anchor="ctr"/>
          <a:lstStyle/>
          <a:p>
            <a:pPr eaLnBrk="1" hangingPunct="1">
              <a:defRPr/>
            </a:pPr>
            <a:r>
              <a:rPr lang="en-US" altLang="en-US" sz="4800" dirty="0">
                <a:latin typeface="AR CENA" panose="02000000000000000000" pitchFamily="2" charset="0"/>
              </a:rPr>
              <a:t>Distraction</a:t>
            </a:r>
            <a:endParaRPr lang="en-US" altLang="en-US" sz="4800" dirty="0">
              <a:latin typeface="AR CENA" panose="02000000000000000000" pitchFamily="2" charset="0"/>
            </a:endParaRPr>
          </a:p>
        </p:txBody>
      </p:sp>
      <p:sp>
        <p:nvSpPr>
          <p:cNvPr id="236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0"/>
            <a:ext cx="8534400" cy="5105400"/>
          </a:xfrm>
          <a:solidFill>
            <a:srgbClr val="FFFFFF">
              <a:alpha val="90000"/>
            </a:srgbClr>
          </a:solidFill>
        </p:spPr>
        <p:txBody>
          <a:bodyPr/>
          <a:lstStyle/>
          <a:p>
            <a:pPr algn="l" eaLnBrk="1" hangingPunct="1">
              <a:spcBef>
                <a:spcPts val="0"/>
              </a:spcBef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Any Type of…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marL="1028700" lvl="1" indent="-571500" algn="l" eaLnBrk="1" hangingPunct="1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Activity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marL="1028700" lvl="1" indent="-571500" algn="l" eaLnBrk="1" hangingPunct="1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Action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marL="1028700" lvl="1" indent="-571500" algn="l" eaLnBrk="1" hangingPunct="1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Attitude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that Consumes…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marL="1714500" lvl="3" indent="-342900" algn="l"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You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marL="1714500" lvl="3" indent="-342900" algn="l"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Time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marL="1714500" lvl="3" indent="-342900" algn="l"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Interest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  …to the Point God Becomes a Blur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marL="609600" indent="-609600" algn="l" eaLnBrk="1" hangingPunct="1">
              <a:lnSpc>
                <a:spcPct val="90000"/>
              </a:lnSpc>
              <a:defRPr/>
            </a:pPr>
            <a:endParaRPr lang="en-US" altLang="en-US" sz="2800" b="1" dirty="0"/>
          </a:p>
        </p:txBody>
      </p:sp>
      <p:pic>
        <p:nvPicPr>
          <p:cNvPr id="1024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47875"/>
            <a:ext cx="28003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65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6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6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6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6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6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6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6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65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65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8" grpId="0" animBg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 Aviation Must: How to Pick Up on the Detai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76200"/>
            <a:ext cx="7772400" cy="838200"/>
          </a:xfrm>
          <a:solidFill>
            <a:srgbClr val="FFFFFF">
              <a:alpha val="90000"/>
            </a:srgbClr>
          </a:solidFill>
        </p:spPr>
        <p:txBody>
          <a:bodyPr anchor="ctr"/>
          <a:lstStyle/>
          <a:p>
            <a:pPr eaLnBrk="1" hangingPunct="1"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One of Satan’s Chief Tools</a:t>
            </a:r>
            <a:endParaRPr lang="en-US" altLang="en-US" sz="4400" dirty="0">
              <a:latin typeface="AR CENA" panose="02000000000000000000" pitchFamily="2" charset="0"/>
            </a:endParaRPr>
          </a:p>
        </p:txBody>
      </p:sp>
      <p:sp>
        <p:nvSpPr>
          <p:cNvPr id="236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0"/>
            <a:ext cx="8610600" cy="5105400"/>
          </a:xfrm>
          <a:solidFill>
            <a:srgbClr val="FFFFFF">
              <a:alpha val="90000"/>
            </a:srgbClr>
          </a:solidFill>
        </p:spPr>
        <p:txBody>
          <a:bodyPr/>
          <a:lstStyle/>
          <a:p>
            <a:pPr algn="l" eaLnBrk="1" hangingPunct="1">
              <a:spcBef>
                <a:spcPts val="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It is a…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marL="457200" indent="-457200" algn="l" eaLnBrk="1" hangingPunct="1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Subtle Tool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marL="914400" lvl="1" indent="-457200" algn="l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It Sneaks Up So Soft It Is Unnoticeable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marL="457200" indent="-457200" algn="l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Deceptive Tool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marL="914400" lvl="1" indent="-457200" algn="l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It Makes You Feel Effective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 (temporarily)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marL="457200" indent="-457200" algn="l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Patient Tool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marL="914400" lvl="1" indent="-457200" algn="l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Like a Trap Waiting to Be Sprung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marL="457200" indent="-457200" algn="l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Cooling Tool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marL="914400" lvl="1" indent="-457200" algn="l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Cools you Down/ Keeps you Down 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or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marL="914400" lvl="1" indent="-457200" algn="l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Prevents You From Getting Hot/ Effective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marL="609600" indent="-609600" algn="l" eaLnBrk="1" hangingPunct="1">
              <a:lnSpc>
                <a:spcPct val="90000"/>
              </a:lnSpc>
              <a:defRPr/>
            </a:pPr>
            <a:endParaRPr lang="en-US" altLang="en-US" sz="2800" b="1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65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36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36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36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36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36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36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36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365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365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365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8" grpId="0" animBg="1" build="p"/>
      <p:bldP spid="236548" grpId="1" animBg="1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488" y="304800"/>
            <a:ext cx="8291512" cy="838200"/>
          </a:xfrm>
          <a:solidFill>
            <a:srgbClr val="FFFFFF">
              <a:alpha val="90000"/>
            </a:srgbClr>
          </a:solidFill>
        </p:spPr>
        <p:txBody>
          <a:bodyPr anchor="ctr"/>
          <a:lstStyle/>
          <a:p>
            <a:pPr eaLnBrk="1" hangingPunct="1">
              <a:defRPr/>
            </a:pPr>
            <a:r>
              <a:rPr lang="en-US" altLang="en-US" sz="4000" dirty="0">
                <a:latin typeface="AR CENA" panose="02000000000000000000" pitchFamily="2" charset="0"/>
              </a:rPr>
              <a:t>Our Focus has Unlimited Value</a:t>
            </a:r>
            <a:endParaRPr lang="en-US" altLang="en-US" sz="4000" dirty="0">
              <a:latin typeface="AR CENA" panose="02000000000000000000" pitchFamily="2" charset="0"/>
            </a:endParaRPr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524000"/>
            <a:ext cx="8686800" cy="5105400"/>
          </a:xfrm>
          <a:solidFill>
            <a:srgbClr val="FFFFFF">
              <a:alpha val="89804"/>
            </a:srgbClr>
          </a:solidFill>
        </p:spPr>
        <p:txBody>
          <a:bodyPr/>
          <a:lstStyle/>
          <a:p>
            <a:pPr algn="l" eaLnBrk="1">
              <a:spcBef>
                <a:spcPts val="0"/>
              </a:spcBef>
              <a:defRPr/>
            </a:pPr>
            <a:r>
              <a:rPr lang="ko-KR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CENA" panose="02000000000000000000" pitchFamily="2" charset="0"/>
                <a:ea typeface="굴림" panose="020B0600000101010101" pitchFamily="34" charset="-127"/>
              </a:rPr>
              <a:t>Satan Doesn</a:t>
            </a:r>
            <a:r>
              <a:rPr lang="ko-KR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34" charset="-127"/>
              </a:rPr>
              <a:t>’</a:t>
            </a:r>
            <a:r>
              <a:rPr lang="ko-KR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CENA" panose="02000000000000000000" pitchFamily="2" charset="0"/>
                <a:ea typeface="굴림" panose="020B0600000101010101" pitchFamily="34" charset="-127"/>
              </a:rPr>
              <a:t>t Want us to Realize the</a:t>
            </a:r>
            <a:r>
              <a:rPr lang="ko-KR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34" charset="-127"/>
              </a:rPr>
              <a:t>…</a:t>
            </a:r>
            <a:endParaRPr lang="ko-KR" alt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empus Sans ITC" panose="04020404030D07020202" pitchFamily="82" charset="0"/>
              <a:ea typeface="굴림" panose="020B0600000101010101" pitchFamily="34" charset="-127"/>
            </a:endParaRPr>
          </a:p>
          <a:p>
            <a:pPr marL="1028700" indent="-571500" algn="l" eaLnBrk="1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ko-KR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CENA" panose="02000000000000000000" pitchFamily="2" charset="0"/>
                <a:ea typeface="굴림" panose="020B0600000101010101" pitchFamily="34" charset="-127"/>
              </a:rPr>
              <a:t>Potential </a:t>
            </a:r>
            <a:endParaRPr lang="ko-KR" alt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 CENA" panose="02000000000000000000" pitchFamily="2" charset="0"/>
              <a:ea typeface="굴림" panose="020B0600000101010101" pitchFamily="34" charset="-127"/>
            </a:endParaRPr>
          </a:p>
          <a:p>
            <a:pPr marL="1028700" indent="-571500" algn="l" eaLnBrk="1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ko-KR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CENA" panose="02000000000000000000" pitchFamily="2" charset="0"/>
                <a:ea typeface="굴림" panose="020B0600000101010101" pitchFamily="34" charset="-127"/>
              </a:rPr>
              <a:t>Power</a:t>
            </a:r>
            <a:endParaRPr lang="ko-KR" alt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 CENA" panose="02000000000000000000" pitchFamily="2" charset="0"/>
              <a:ea typeface="굴림" panose="020B0600000101010101" pitchFamily="34" charset="-127"/>
            </a:endParaRPr>
          </a:p>
          <a:p>
            <a:pPr marL="1028700" indent="-571500" algn="l" eaLnBrk="1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ko-KR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CENA" panose="02000000000000000000" pitchFamily="2" charset="0"/>
                <a:ea typeface="굴림" panose="020B0600000101010101" pitchFamily="34" charset="-127"/>
              </a:rPr>
              <a:t>Position</a:t>
            </a:r>
            <a:endParaRPr lang="ko-KR" alt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 CENA" panose="02000000000000000000" pitchFamily="2" charset="0"/>
              <a:ea typeface="굴림" panose="020B0600000101010101" pitchFamily="34" charset="-127"/>
            </a:endParaRPr>
          </a:p>
          <a:p>
            <a:pPr algn="l" eaLnBrk="1">
              <a:spcBef>
                <a:spcPts val="0"/>
              </a:spcBef>
              <a:defRPr/>
            </a:pPr>
            <a:r>
              <a:rPr lang="ko-KR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CENA" panose="02000000000000000000" pitchFamily="2" charset="0"/>
                <a:ea typeface="굴림" panose="020B0600000101010101" pitchFamily="34" charset="-127"/>
              </a:rPr>
              <a:t>          ...of an Undivided Focus</a:t>
            </a:r>
            <a:endParaRPr lang="ko-KR" alt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 CENA" panose="02000000000000000000" pitchFamily="2" charset="0"/>
              <a:ea typeface="굴림" panose="020B0600000101010101" pitchFamily="34" charset="-127"/>
            </a:endParaRPr>
          </a:p>
          <a:p>
            <a:pPr algn="l" eaLnBrk="1">
              <a:spcBef>
                <a:spcPts val="800"/>
              </a:spcBef>
              <a:defRPr/>
            </a:pPr>
            <a:endParaRPr lang="ko-KR" alt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 CENA" panose="02000000000000000000" pitchFamily="2" charset="0"/>
              <a:ea typeface="굴림" panose="020B0600000101010101" pitchFamily="34" charset="-127"/>
            </a:endParaRPr>
          </a:p>
          <a:p>
            <a:pPr algn="l" eaLnBrk="1">
              <a:spcBef>
                <a:spcPts val="800"/>
              </a:spcBef>
              <a:defRPr/>
            </a:pPr>
            <a:r>
              <a:rPr lang="ko-KR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CENA" panose="02000000000000000000" pitchFamily="2" charset="0"/>
                <a:ea typeface="굴림" panose="020B0600000101010101" pitchFamily="34" charset="-127"/>
              </a:rPr>
              <a:t>             </a:t>
            </a:r>
            <a:r>
              <a:rPr lang="ko-KR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CENA" panose="02000000000000000000" pitchFamily="2" charset="0"/>
                <a:ea typeface="굴림" panose="020B0600000101010101" pitchFamily="34" charset="-127"/>
              </a:rPr>
              <a:t>10 Foc</a:t>
            </a:r>
            <a:r>
              <a:rPr lang="en-US" altLang="ko-K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CENA" panose="02000000000000000000" pitchFamily="2" charset="0"/>
                <a:ea typeface="굴림" panose="020B0600000101010101" pitchFamily="34" charset="-127"/>
              </a:rPr>
              <a:t>al Points</a:t>
            </a:r>
            <a:endParaRPr lang="ko-KR" alt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 CENA" panose="02000000000000000000" pitchFamily="2" charset="0"/>
              <a:ea typeface="굴림" panose="020B0600000101010101" pitchFamily="34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75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7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37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37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7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37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375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2" grpId="0" animBg="1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" y="76200"/>
            <a:ext cx="8915400" cy="6705600"/>
          </a:xfrm>
          <a:solidFill>
            <a:srgbClr val="FFFFFF">
              <a:alpha val="90000"/>
            </a:srgbClr>
          </a:solidFill>
        </p:spPr>
        <p:txBody>
          <a:bodyPr/>
          <a:lstStyle/>
          <a:p>
            <a:pPr algn="l">
              <a:spcBef>
                <a:spcPct val="0"/>
              </a:spcBef>
              <a:defRPr/>
            </a:pP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34" charset="-127"/>
              </a:rPr>
              <a:t>#1</a:t>
            </a: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34" charset="-127"/>
              </a:rPr>
              <a:t>- </a:t>
            </a: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34" charset="-127"/>
              </a:rPr>
              <a:t>He Called You…</a:t>
            </a:r>
            <a:endParaRPr lang="ko-KR" alt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anose="020B0600000101010101" pitchFamily="34" charset="-127"/>
            </a:endParaRPr>
          </a:p>
          <a:p>
            <a:pPr algn="l">
              <a:spcBef>
                <a:spcPct val="0"/>
              </a:spcBef>
              <a:defRPr/>
            </a:pP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34" charset="-127"/>
              </a:rPr>
              <a:t> …it Wasn’t to Get to </a:t>
            </a: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34" charset="-127"/>
              </a:rPr>
              <a:t>t</a:t>
            </a: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34" charset="-127"/>
              </a:rPr>
              <a:t>his Place so He Can          </a:t>
            </a:r>
            <a:endParaRPr lang="en-US" altLang="ko-KR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anose="020B0600000101010101" pitchFamily="34" charset="-127"/>
            </a:endParaRPr>
          </a:p>
          <a:p>
            <a:pPr algn="l">
              <a:spcBef>
                <a:spcPct val="0"/>
              </a:spcBef>
              <a:defRPr/>
            </a:pP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34" charset="-127"/>
              </a:rPr>
              <a:t>               …</a:t>
            </a: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34" charset="-127"/>
              </a:rPr>
              <a:t>Drop You!   (</a:t>
            </a: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34" charset="-127"/>
              </a:rPr>
              <a:t>Our P</a:t>
            </a: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34" charset="-127"/>
              </a:rPr>
              <a:t>osition)</a:t>
            </a:r>
            <a:endParaRPr lang="ko-KR" alt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anose="020B0600000101010101" pitchFamily="34" charset="-127"/>
            </a:endParaRPr>
          </a:p>
          <a:p>
            <a:pPr algn="l">
              <a:spcBef>
                <a:spcPts val="400"/>
              </a:spcBef>
              <a:defRPr/>
            </a:pP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Philippians 1:6 (AMP) </a:t>
            </a:r>
            <a:br>
              <a:rPr lang="ko-KR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</a:br>
            <a:r>
              <a:rPr lang="ko-KR" altLang="en-US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6 </a:t>
            </a:r>
            <a:r>
              <a:rPr lang="ko-KR" alt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And I am convinced and sure of this very thing, that He Who began a good work in you will continue until the day of Jesus Christ [right up to the time of His return], developing [that good work] and perfecting and bringing it to full completion in you</a:t>
            </a:r>
            <a:r>
              <a:rPr lang="ko-KR" altLang="en-US" i="1" dirty="0">
                <a:solidFill>
                  <a:srgbClr val="000000"/>
                </a:solidFill>
                <a:ea typeface="굴림" panose="020B0600000101010101" pitchFamily="34" charset="-127"/>
              </a:rPr>
              <a:t>. </a:t>
            </a:r>
            <a:endParaRPr lang="ko-KR" altLang="en-US" b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anose="020B0600000101010101" pitchFamily="34" charset="-127"/>
            </a:endParaRPr>
          </a:p>
          <a:p>
            <a:pPr algn="l">
              <a:spcBef>
                <a:spcPts val="1200"/>
              </a:spcBef>
              <a:defRPr/>
            </a:pP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34" charset="-127"/>
              </a:rPr>
              <a:t>#2</a:t>
            </a: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34" charset="-127"/>
              </a:rPr>
              <a:t>- </a:t>
            </a: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34" charset="-127"/>
              </a:rPr>
              <a:t>He Will Build His Church! (</a:t>
            </a: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34" charset="-127"/>
              </a:rPr>
              <a:t>Our P</a:t>
            </a: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34" charset="-127"/>
              </a:rPr>
              <a:t>ower)</a:t>
            </a:r>
            <a:endParaRPr lang="ko-KR" alt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anose="020B0600000101010101" pitchFamily="34" charset="-127"/>
            </a:endParaRPr>
          </a:p>
          <a:p>
            <a:pPr algn="l">
              <a:spcBef>
                <a:spcPts val="400"/>
              </a:spcBef>
              <a:defRPr/>
            </a:pP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Mat</a:t>
            </a: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t</a:t>
            </a: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 16:18 (AMP) </a:t>
            </a:r>
            <a:r>
              <a:rPr lang="ko-KR" altLang="en-US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18 </a:t>
            </a:r>
            <a:r>
              <a:rPr lang="ko-KR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 And I tell you, you are Peter [Greek, </a:t>
            </a:r>
            <a:r>
              <a:rPr lang="ko-KR" alt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Petros</a:t>
            </a:r>
            <a:r>
              <a:rPr lang="en-US" altLang="ko-K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-</a:t>
            </a:r>
            <a:r>
              <a:rPr lang="ko-KR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a large piece of rock], and on this rock [Greek, </a:t>
            </a:r>
            <a:r>
              <a:rPr lang="ko-KR" alt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petra</a:t>
            </a:r>
            <a:r>
              <a:rPr lang="en-US" altLang="ko-K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-</a:t>
            </a:r>
            <a:r>
              <a:rPr lang="ko-KR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a huge rock like Gibraltar] I will build My church, and the gates of Hades (the powers of the infernal region) shall not overpower it [or be strong to its detriment or hold out against it]. </a:t>
            </a:r>
            <a:endParaRPr lang="ko-KR" alt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anose="020B0600000101010101" pitchFamily="34" charset="-127"/>
            </a:endParaRPr>
          </a:p>
          <a:p>
            <a:pPr algn="l">
              <a:spcBef>
                <a:spcPts val="400"/>
              </a:spcBef>
              <a:defRPr/>
            </a:pPr>
            <a:endParaRPr lang="ko-KR" altLang="en-US" sz="1800" i="1" dirty="0">
              <a:solidFill>
                <a:srgbClr val="000000"/>
              </a:solidFill>
              <a:ea typeface="굴림" panose="020B0600000101010101" pitchFamily="34" charset="-127"/>
            </a:endParaRPr>
          </a:p>
          <a:p>
            <a:pPr algn="l">
              <a:spcBef>
                <a:spcPts val="400"/>
              </a:spcBef>
              <a:defRPr/>
            </a:pPr>
            <a:endParaRPr lang="ko-KR" altLang="en-US" sz="1800" b="1" dirty="0">
              <a:solidFill>
                <a:srgbClr val="000000"/>
              </a:solidFill>
              <a:ea typeface="굴림" panose="020B0600000101010101" pitchFamily="34" charset="-127"/>
            </a:endParaRPr>
          </a:p>
          <a:p>
            <a:pPr algn="l">
              <a:lnSpc>
                <a:spcPct val="102000"/>
              </a:lnSpc>
              <a:spcBef>
                <a:spcPts val="400"/>
              </a:spcBef>
              <a:defRPr/>
            </a:pPr>
            <a:endParaRPr lang="ko-KR" altLang="en-US" sz="1800" b="1" dirty="0">
              <a:solidFill>
                <a:srgbClr val="000000"/>
              </a:solidFill>
              <a:ea typeface="굴림" panose="020B0600000101010101" pitchFamily="34" charset="-127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75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7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37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37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7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7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7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7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7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7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7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2" grpId="0" animBg="1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04800"/>
            <a:ext cx="8686800" cy="6248400"/>
          </a:xfrm>
          <a:solidFill>
            <a:srgbClr val="FFFFFF">
              <a:alpha val="90000"/>
            </a:srgbClr>
          </a:solidFill>
        </p:spPr>
        <p:txBody>
          <a:bodyPr/>
          <a:lstStyle/>
          <a:p>
            <a:pPr algn="l">
              <a:spcBef>
                <a:spcPct val="0"/>
              </a:spcBef>
              <a:defRPr/>
            </a:pPr>
            <a:r>
              <a:rPr lang="ko-KR" alt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#3- He Did Not Promise to Deliver you From</a:t>
            </a:r>
            <a:endParaRPr lang="ko-KR" altLang="en-US" sz="3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anose="020B0600000101010101" pitchFamily="34" charset="-127"/>
            </a:endParaRPr>
          </a:p>
          <a:p>
            <a:pPr algn="l">
              <a:spcBef>
                <a:spcPct val="0"/>
              </a:spcBef>
              <a:defRPr/>
            </a:pPr>
            <a:r>
              <a:rPr lang="ko-KR" alt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 the Fire, but to Walk with You Through It!  </a:t>
            </a:r>
            <a:endParaRPr lang="ko-KR" altLang="en-US" sz="3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anose="020B0600000101010101" pitchFamily="34" charset="-127"/>
            </a:endParaRPr>
          </a:p>
          <a:p>
            <a:pPr algn="l">
              <a:spcBef>
                <a:spcPct val="0"/>
              </a:spcBef>
              <a:defRPr/>
            </a:pPr>
            <a:r>
              <a:rPr lang="ko-KR" alt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         (</a:t>
            </a:r>
            <a:r>
              <a:rPr lang="en-US" altLang="ko-KR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Our P</a:t>
            </a:r>
            <a:r>
              <a:rPr lang="ko-KR" alt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rotection</a:t>
            </a:r>
            <a:r>
              <a:rPr lang="en-US" altLang="ko-KR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-His Presence</a:t>
            </a:r>
            <a:r>
              <a:rPr lang="ko-KR" alt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)</a:t>
            </a:r>
            <a:br>
              <a:rPr lang="ko-KR" alt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</a:br>
            <a:r>
              <a:rPr lang="ko-KR" altLang="en-US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1 </a:t>
            </a:r>
            <a:r>
              <a:rPr lang="ko-KR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 But now thus saith the LORD that </a:t>
            </a:r>
            <a:r>
              <a:rPr lang="ko-KR" altLang="en-US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created</a:t>
            </a:r>
            <a:r>
              <a:rPr lang="ko-KR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 thee, O </a:t>
            </a:r>
            <a:r>
              <a:rPr lang="ko-KR" altLang="en-US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Jacob</a:t>
            </a:r>
            <a:r>
              <a:rPr lang="ko-KR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, and he that </a:t>
            </a:r>
            <a:r>
              <a:rPr lang="ko-KR" altLang="en-US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formed</a:t>
            </a:r>
            <a:r>
              <a:rPr lang="ko-KR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 thee, O </a:t>
            </a:r>
            <a:r>
              <a:rPr lang="ko-KR" altLang="en-US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Israel</a:t>
            </a:r>
            <a:r>
              <a:rPr lang="ko-KR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, Fear not: for I have redeemed thee, I have called </a:t>
            </a:r>
            <a:r>
              <a:rPr lang="ko-KR" alt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thee</a:t>
            </a:r>
            <a:r>
              <a:rPr lang="ko-KR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 by thy name; thou </a:t>
            </a:r>
            <a:r>
              <a:rPr lang="ko-KR" alt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art</a:t>
            </a:r>
            <a:r>
              <a:rPr lang="ko-KR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 mine. </a:t>
            </a:r>
            <a:r>
              <a:rPr lang="ko-KR" altLang="en-US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2 </a:t>
            </a:r>
            <a:r>
              <a:rPr lang="ko-KR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 When thou passest through the waters, I </a:t>
            </a:r>
            <a:r>
              <a:rPr lang="ko-KR" alt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will be</a:t>
            </a:r>
            <a:r>
              <a:rPr lang="ko-KR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 with thee; and through the rivers, they shall not overflow thee: when thou walkest through the fire, thou shalt not be burned; neither shall the flame kindle upon thee. </a:t>
            </a: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Isaiah 43:1-2 (KJV)</a:t>
            </a:r>
            <a:endParaRPr lang="en-US" altLang="ko-K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anose="020B0600000101010101" pitchFamily="34" charset="-127"/>
            </a:endParaRPr>
          </a:p>
          <a:p>
            <a:pPr algn="l" eaLnBrk="1">
              <a:spcBef>
                <a:spcPts val="1200"/>
              </a:spcBef>
              <a:defRPr/>
            </a:pP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#4</a:t>
            </a: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- </a:t>
            </a: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There is More in Store for...</a:t>
            </a:r>
            <a:endParaRPr lang="ko-KR" alt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anose="020B0600000101010101" pitchFamily="34" charset="-127"/>
            </a:endParaRPr>
          </a:p>
          <a:p>
            <a:pPr algn="l" eaLnBrk="1">
              <a:spcBef>
                <a:spcPct val="0"/>
              </a:spcBef>
              <a:defRPr/>
            </a:pP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            ...Your Life/ Ministry! </a:t>
            </a: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(Our P</a:t>
            </a: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otential) </a:t>
            </a:r>
            <a:endParaRPr lang="en-US" altLang="ko-KR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anose="020B0600000101010101" pitchFamily="34" charset="-127"/>
            </a:endParaRPr>
          </a:p>
          <a:p>
            <a:pPr algn="l" eaLnBrk="1">
              <a:spcBef>
                <a:spcPct val="0"/>
              </a:spcBef>
              <a:defRPr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Hosea 10:12- </a:t>
            </a:r>
            <a:r>
              <a:rPr lang="en-US" altLang="ko-KR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Break Up Your Fallow Ground</a:t>
            </a:r>
            <a:endParaRPr lang="en-US" altLang="ko-KR" sz="28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anose="020B0600000101010101" pitchFamily="34" charset="-127"/>
            </a:endParaRPr>
          </a:p>
          <a:p>
            <a:pPr algn="l" eaLnBrk="1">
              <a:spcBef>
                <a:spcPct val="0"/>
              </a:spcBef>
              <a:defRPr/>
            </a:pPr>
            <a:endParaRPr lang="ko-KR" alt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anose="020B0600000101010101" pitchFamily="34" charset="-127"/>
            </a:endParaRPr>
          </a:p>
          <a:p>
            <a:pPr algn="l">
              <a:spcBef>
                <a:spcPts val="400"/>
              </a:spcBef>
              <a:defRPr/>
            </a:pPr>
            <a:endParaRPr lang="ko-KR" altLang="en-US" sz="1800" dirty="0">
              <a:solidFill>
                <a:srgbClr val="000000"/>
              </a:solidFill>
              <a:ea typeface="굴림" panose="020B0600000101010101" pitchFamily="34" charset="-127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757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757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75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7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7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7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7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7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7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7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7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7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7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7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7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7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7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7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37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37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37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2" grpId="0" animBg="1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5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533400"/>
            <a:ext cx="9220200" cy="5638800"/>
          </a:xfrm>
          <a:solidFill>
            <a:srgbClr val="FFFFFF">
              <a:alpha val="90000"/>
            </a:srgbClr>
          </a:solidFill>
        </p:spPr>
        <p:txBody>
          <a:bodyPr/>
          <a:lstStyle/>
          <a:p>
            <a:pPr algn="l" eaLnBrk="1">
              <a:spcBef>
                <a:spcPct val="0"/>
              </a:spcBef>
              <a:defRPr/>
            </a:pP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34" charset="-127"/>
              </a:rPr>
              <a:t>#</a:t>
            </a: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34" charset="-127"/>
              </a:rPr>
              <a:t>5-  </a:t>
            </a: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34" charset="-127"/>
              </a:rPr>
              <a:t>When We Obey the Voice of God… </a:t>
            </a:r>
            <a:endParaRPr lang="ko-KR" alt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anose="020B0600000101010101" pitchFamily="34" charset="-127"/>
            </a:endParaRPr>
          </a:p>
          <a:p>
            <a:pPr algn="l" eaLnBrk="1">
              <a:spcBef>
                <a:spcPct val="0"/>
              </a:spcBef>
              <a:defRPr/>
            </a:pP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34" charset="-127"/>
              </a:rPr>
              <a:t> …We Are Unstoppable  (</a:t>
            </a: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34" charset="-127"/>
              </a:rPr>
              <a:t>Our Persevering</a:t>
            </a: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anose="020B0600000101010101" pitchFamily="34" charset="-127"/>
              </a:rPr>
              <a:t>) </a:t>
            </a:r>
            <a:endParaRPr lang="ko-KR" alt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anose="020B0600000101010101" pitchFamily="34" charset="-127"/>
            </a:endParaRPr>
          </a:p>
          <a:p>
            <a:pPr algn="l" eaLnBrk="1">
              <a:spcBef>
                <a:spcPts val="400"/>
              </a:spcBef>
              <a:defRPr/>
            </a:pPr>
            <a:r>
              <a:rPr lang="ko-KR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So shall My word be that goes forth out of My mouth: it shall not return to Me void [without producing any effect, useless], but it shall accomplish that which I please</a:t>
            </a:r>
            <a:r>
              <a:rPr lang="en-US" altLang="ko-K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/</a:t>
            </a:r>
            <a:r>
              <a:rPr lang="ko-KR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 purpose,</a:t>
            </a:r>
            <a:r>
              <a:rPr lang="en-US" altLang="ko-K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/</a:t>
            </a:r>
            <a:r>
              <a:rPr lang="ko-KR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 it shall prosper in the thing for which I sent it. </a:t>
            </a:r>
            <a:r>
              <a:rPr lang="ko-KR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  <a:t>Isa 55:11 (AMP) </a:t>
            </a:r>
            <a:endParaRPr lang="en-US" altLang="ko-KR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anose="020B0600000101010101" pitchFamily="34" charset="-127"/>
            </a:endParaRPr>
          </a:p>
          <a:p>
            <a:pPr algn="l" eaLnBrk="1" hangingPunct="1">
              <a:spcBef>
                <a:spcPts val="1200"/>
              </a:spcBef>
              <a:spcAft>
                <a:spcPts val="0"/>
              </a:spcAft>
              <a:defRPr/>
            </a:pPr>
            <a:endParaRPr lang="en-US" altLang="ko-KR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anose="020B0600000101010101" pitchFamily="34" charset="-127"/>
            </a:endParaRPr>
          </a:p>
          <a:p>
            <a:pPr algn="l" eaLnBrk="1">
              <a:spcBef>
                <a:spcPts val="400"/>
              </a:spcBef>
              <a:defRPr/>
            </a:pPr>
            <a:br>
              <a:rPr lang="ko-KR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600000101010101" pitchFamily="34" charset="-127"/>
              </a:rPr>
            </a:br>
            <a:endParaRPr lang="en-US" altLang="ko-KR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anose="020B0600000101010101" pitchFamily="34" charset="-127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375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237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237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237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237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2" grpId="0" animBg="1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81000"/>
            <a:ext cx="8686800" cy="5918200"/>
          </a:xfrm>
          <a:solidFill>
            <a:srgbClr val="FFFFFF">
              <a:alpha val="90000"/>
            </a:srgbClr>
          </a:solidFill>
        </p:spPr>
        <p:txBody>
          <a:bodyPr>
            <a:spAutoFit/>
          </a:bodyPr>
          <a:lstStyle/>
          <a:p>
            <a:pPr algn="l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#6 –Have Courage, Be Strong, Don’t Back Down or Give In to Satan/ His Plan!   (Stand)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1" hangingPunct="1">
              <a:defRPr/>
            </a:pP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ye, stand fast in the faith, quit you like men, be strong.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 16:13 (KJV) 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algn="l" eaLnBrk="1" hangingPunct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ye-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on guard– Satan desires to attack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algn="l" eaLnBrk="1" hangingPunct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 Fast in the Faith-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persevere, do not deviate in trust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algn="l" eaLnBrk="1" hangingPunct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Quit you like Men-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act in a mature manner –not tossed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algn="l" eaLnBrk="1" hangingPunct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Strong-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strengthened in the Lord</a:t>
            </a:r>
            <a:endParaRPr lang="en-US" alt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pull dir="d"/>
      </p:transition>
    </mc:Choice>
    <mc:Fallback>
      <p:transition spd="slow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75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7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37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7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37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37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37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2" grpId="0" animBg="1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5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-152400" y="228600"/>
            <a:ext cx="9220200" cy="6934200"/>
          </a:xfrm>
          <a:solidFill>
            <a:srgbClr val="FFFFFF">
              <a:alpha val="90000"/>
            </a:srgbClr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#7 –God Didn’t Call You Because of Your Greatness but His…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algn="l" eaLnBrk="1" hangingPunct="1"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    He’s Still Great Even at Times… 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algn="l" eaLnBrk="1" hangingPunct="1"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You May Feel Like You are Not! (Understand)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algn="l"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2 Corinthians 4…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(1)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Therefore seeing we have this ministry, as we have received mercy, we faint not; 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algn="l" eaLnBrk="1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(7)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But we have this treasure in earthen vessels, that the excellency of the power may be of God, and not of us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marL="457200" indent="-457200" algn="l" eaLnBrk="1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Ask a shepherd boy as he stood over Mighty Goliath</a:t>
            </a:r>
            <a:endParaRPr lang="en-US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marL="457200" indent="-457200" algn="l" eaLnBrk="1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Ask a Prisoner as he stood as Prime Minister over Egypt!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75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7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7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7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7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7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7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75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75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2" grpId="0" animBg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014" y="533400"/>
            <a:ext cx="7717972" cy="5334000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Spiritual Warfare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10% Satan’s Tactics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90% How We Respond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Remember… With God We Are Not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Helpless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Hopeless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Are Powerful!!</a:t>
            </a:r>
            <a:endParaRPr lang="en-US" b="1"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" y="762000"/>
            <a:ext cx="8686800" cy="5638800"/>
          </a:xfrm>
          <a:solidFill>
            <a:srgbClr val="FFFFFF">
              <a:alpha val="90000"/>
            </a:srgb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#8 –This Problem Will Not Destroy You! (Withstand)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algn="l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2 Corinthians 4:8-9 (AMP) </a:t>
            </a:r>
            <a:br>
              <a:rPr lang="en-US" sz="2800" b="1" dirty="0">
                <a:latin typeface="AR CENA" panose="02000000000000000000" pitchFamily="2" charset="0"/>
              </a:rPr>
            </a:br>
            <a:r>
              <a:rPr lang="en-US" sz="2800" b="1" baseline="30000" dirty="0">
                <a:latin typeface="AR CENA" panose="02000000000000000000" pitchFamily="2" charset="0"/>
              </a:rPr>
              <a:t>8 </a:t>
            </a:r>
            <a:r>
              <a:rPr lang="en-US" sz="2800" b="1" dirty="0">
                <a:latin typeface="AR CENA" panose="02000000000000000000" pitchFamily="2" charset="0"/>
              </a:rPr>
              <a:t> 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We are hedged in (pressed) on every side [troubled and oppressed in every way], but not cramped or crushed; we suffer embarrassments and are perplexed and unable to find a way out, but not driven to despair; </a:t>
            </a:r>
            <a:b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</a:br>
            <a:r>
              <a:rPr lang="en-US" sz="28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9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 We are pursued (persecuted and hard driven), but not deserted [to stand alone]; we are struck down to the ground, but never struck out and destroyed; 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75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7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37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2" grpId="0" animBg="1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28600"/>
            <a:ext cx="8839200" cy="6400800"/>
          </a:xfrm>
          <a:solidFill>
            <a:srgbClr val="FFFFFF">
              <a:alpha val="90000"/>
            </a:srgbClr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#9 –Stop Comparing Yourself to Others…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algn="l" eaLnBrk="1" hangingPunct="1"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 …Same God Who Called/ Empowered Them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algn="l" eaLnBrk="1" hangingPunct="1"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     …Did the Same for You! – 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algn="l" eaLnBrk="1" hangingPunct="1"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                (Stand Up)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algn="l">
              <a:spcBef>
                <a:spcPts val="1200"/>
              </a:spcBef>
              <a:defRPr/>
            </a:pP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14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 Thank you for making me so wonderfully complex! Your workmanship is marvelous—how well I know it.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Psalm 139:14 (NLT)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1" hangingPunct="1">
              <a:spcBef>
                <a:spcPts val="1200"/>
              </a:spcBef>
              <a:defRPr/>
            </a:pP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8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 For He Who motivated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and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 fitted Peter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and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 worked effectively through him for the mission to the circumcised, motivated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and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 fitted me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and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 worked through me also for [the mission to] the Gentiles.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Galatians 2:8 (AMP)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</a:b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algn="l" eaLnBrk="1" hangingPunct="1">
              <a:defRPr/>
            </a:pP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75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757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757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7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7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7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7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7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7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7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7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7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7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7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7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37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7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37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37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37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37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2" grpId="0" animBg="1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28600"/>
            <a:ext cx="8839200" cy="6400800"/>
          </a:xfrm>
          <a:solidFill>
            <a:srgbClr val="FFFFFF">
              <a:alpha val="90000"/>
            </a:srgbClr>
          </a:solidFill>
        </p:spPr>
        <p:txBody>
          <a:bodyPr/>
          <a:lstStyle/>
          <a:p>
            <a:pPr algn="l" eaLnBrk="1" hangingPunct="1">
              <a:spcBef>
                <a:spcPts val="0"/>
              </a:spcBef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#10 –Stop Praying for…    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              …Protection(</a:t>
            </a:r>
            <a:r>
              <a:rPr lang="en-US" alt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defense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)…ONLY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algn="l" eaLnBrk="1" hangingPunct="1">
              <a:spcBef>
                <a:spcPts val="600"/>
              </a:spcBef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     …Pray For Boldness(</a:t>
            </a:r>
            <a:r>
              <a:rPr lang="en-US" alt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offense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)!!!         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               (Stand Strong)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Acts 4:29-31 (AMP) </a:t>
            </a:r>
            <a:b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</a:br>
            <a:r>
              <a:rPr lang="en-US" sz="2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29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 And now, Lord, observe their threats and grant to Your bond servants [full freedom] to declare Your message fearlessly, </a:t>
            </a:r>
            <a:r>
              <a:rPr lang="en-US" sz="2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30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 While You stretch out Your hand to cure and to perform signs 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and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 wonders through the authority 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and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 by the power of the name of Your holy Child 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and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 Servant Jesus. </a:t>
            </a:r>
            <a:r>
              <a:rPr lang="en-US" sz="2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31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 And when they had prayed, the place in which they were assembled was shaken; and they were all filled w- the Holy Spirit, /they continued to speak the Word of God with freedom 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/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 boldness 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/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 courage. 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75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375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237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237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237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237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237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2" grpId="0" animBg="1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0" y="4495800"/>
            <a:ext cx="2971800" cy="2133600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Instead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/>
          <p:nvPr/>
        </p:nvSpPr>
        <p:spPr bwMode="auto">
          <a:xfrm>
            <a:off x="228600" y="76200"/>
            <a:ext cx="3352800" cy="21336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txBody>
          <a:bodyPr/>
          <a:lstStyle>
            <a:lvl1pPr marL="6096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68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AutoNum type="alphaLcParenR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Focus On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Panic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5334000" cy="792163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r>
              <a:rPr lang="en-US" dirty="0"/>
              <a:t>This Weeks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6781800" cy="5181599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a Conscious Effort to…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Examine Your Focus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Expect Distractions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Eliminate the Unnecessary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Examine Your Focus Again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Expect God to Use You…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…As You Hone-in Your Focus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…Like Never Before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8" y="3886200"/>
            <a:ext cx="5638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5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52400" y="76200"/>
            <a:ext cx="8686800" cy="65532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Sally had lived a good life, having been married four times. Now she stood before the Pearly Gates.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angel at the gates said to her, "I see that you first of all married a banker, then an actor, next a pastor and lastly an undertaker.  Why?  This does not seem appropriate for a Christian woman."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"Oh yes it is," Sally replied.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"It's one for the money, two for the show, three to make ready and four to go!"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</a:pPr>
            <a:br>
              <a:rPr lang="en-US" altLang="en-US" sz="2800" dirty="0"/>
            </a:br>
            <a:endParaRPr lang="en-US" altLang="en-US" sz="2800" dirty="0"/>
          </a:p>
          <a:p>
            <a:pPr marL="0" indent="0"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990600" y="457200"/>
            <a:ext cx="7315200" cy="5257800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Repeat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These are the 2 Most Important Hours of My Week – Help Me to Cherish Them 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95"/>
              </a:spcBef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Here Today to Worship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95"/>
              </a:spcBef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to Be Entertained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95"/>
              </a:spcBef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Singing to An Audience of One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95"/>
              </a:spcBef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My Worship Oh Lord!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>
              <a:defRPr/>
            </a:pPr>
            <a:endParaRPr lang="en-US" altLang="en-US" dirty="0"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UFI Prayer Update: March 201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5891" y="2807428"/>
            <a:ext cx="2514983" cy="2170298"/>
          </a:xfrm>
          <a:effectLst>
            <a:softEdge rad="88900"/>
          </a:effectLst>
        </p:spPr>
      </p:pic>
      <p:sp>
        <p:nvSpPr>
          <p:cNvPr id="2" name="TextBox 1"/>
          <p:cNvSpPr txBox="1"/>
          <p:nvPr/>
        </p:nvSpPr>
        <p:spPr>
          <a:xfrm>
            <a:off x="4376058" y="4458352"/>
            <a:ext cx="4194649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And All of the Innocent Victims</a:t>
            </a:r>
            <a:endPara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algn="ctr"/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 on Both Sides</a:t>
            </a:r>
            <a:endPara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15" y="304800"/>
            <a:ext cx="8556170" cy="6477000"/>
          </a:xfrm>
          <a:solidFill>
            <a:schemeClr val="bg1">
              <a:alpha val="9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225"/>
              </a:spcBef>
              <a:buNone/>
              <a:defRPr/>
            </a:pPr>
            <a:r>
              <a:rPr lang="en-US" sz="2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May the </a:t>
            </a:r>
            <a:r>
              <a:rPr lang="en-US" sz="2500" cap="smal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Lord</a:t>
            </a:r>
            <a:r>
              <a:rPr lang="en-US" sz="2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 answer you in the day of trouble! May the name of the God of Jacob protect you! </a:t>
            </a:r>
            <a:r>
              <a:rPr lang="en-US" sz="25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2 </a:t>
            </a:r>
            <a:r>
              <a:rPr lang="en-US" sz="2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May he send you help from the sanctuary and give you support from Zion! </a:t>
            </a:r>
            <a:r>
              <a:rPr lang="en-US" sz="25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3 </a:t>
            </a:r>
            <a:r>
              <a:rPr lang="en-US" sz="2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May he remember all your offerings and regard with favor your burnt sacrifices! </a:t>
            </a:r>
            <a:r>
              <a:rPr lang="en-US" sz="25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Selah </a:t>
            </a:r>
            <a:r>
              <a:rPr lang="en-US" sz="25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4 </a:t>
            </a:r>
            <a:r>
              <a:rPr lang="en-US" sz="2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May he grant you your heart's desire and fulfill all your plans! </a:t>
            </a:r>
            <a:r>
              <a:rPr lang="en-US" sz="25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5 </a:t>
            </a:r>
            <a:r>
              <a:rPr lang="en-US" sz="2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May we shout for joy over your salvation, and in the name of our God set up our banners! May the </a:t>
            </a:r>
            <a:r>
              <a:rPr lang="en-US" sz="2500" cap="smal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Lord</a:t>
            </a:r>
            <a:r>
              <a:rPr lang="en-US" sz="2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 fulfill all your petitions! </a:t>
            </a:r>
            <a:r>
              <a:rPr lang="en-US" sz="25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6 </a:t>
            </a:r>
            <a:r>
              <a:rPr lang="en-US" sz="2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Now I know that the </a:t>
            </a:r>
            <a:r>
              <a:rPr lang="en-US" sz="2500" cap="smal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Lord</a:t>
            </a:r>
            <a:r>
              <a:rPr lang="en-US" sz="2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 saves his anointed; he will answer him from his holy heaven with the saving might of his right hand. </a:t>
            </a:r>
            <a:r>
              <a:rPr lang="en-US" sz="25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7 </a:t>
            </a:r>
            <a:r>
              <a:rPr lang="en-US" sz="2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Some trust in chariots and some in horses, but we trust in the name of the </a:t>
            </a:r>
            <a:r>
              <a:rPr lang="en-US" sz="2500" cap="smal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Lord</a:t>
            </a:r>
            <a:r>
              <a:rPr lang="en-US" sz="2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 our God. </a:t>
            </a:r>
            <a:r>
              <a:rPr lang="en-US" sz="25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8 </a:t>
            </a:r>
            <a:r>
              <a:rPr lang="en-US" sz="2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They collapse and fall, but we rise and stand upright. </a:t>
            </a:r>
            <a:r>
              <a:rPr lang="en-US" sz="25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9 </a:t>
            </a:r>
            <a:r>
              <a:rPr lang="en-US" sz="2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O </a:t>
            </a:r>
            <a:r>
              <a:rPr lang="en-US" sz="2500" cap="smal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Lord</a:t>
            </a:r>
            <a:r>
              <a:rPr lang="en-US" sz="2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, save the king! May he answer us when we call.</a:t>
            </a:r>
            <a:endParaRPr lang="en-US" sz="25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524000" y="381000"/>
            <a:ext cx="6413898" cy="5257800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Repeat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Lift My Offering to You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Let It Please You Oh Lord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is My Seed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Although It Leaves My Hand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will Never Leave My Life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Will Multiply It!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260"/>
              </a:spcBef>
              <a:buNone/>
              <a:defRPr/>
            </a:pP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260"/>
              </a:spcBef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My Seed Oh Lord!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>
              <a:defRPr/>
            </a:pPr>
            <a:endParaRPr lang="en-US" altLang="en-US" dirty="0"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8006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All Heaven And Earth Proclaim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Kings And Kingdoms May All Pass Away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There's Something About That Name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0" y="0"/>
            <a:ext cx="33528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Edward Christian Church</a:t>
            </a:r>
            <a:endParaRPr lang="en-US" altLang="en-US" sz="2400" b="1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0400" y="525463"/>
            <a:ext cx="5867400" cy="1760537"/>
          </a:xfrm>
          <a:solidFill>
            <a:srgbClr val="FFFFFF">
              <a:alpha val="90000"/>
            </a:srgbClr>
          </a:solidFill>
          <a:ln w="12700">
            <a:solidFill>
              <a:srgbClr val="0000FF"/>
            </a:solidFill>
            <a:miter lim="800000"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altLang="en-US" sz="5400" b="0" dirty="0">
                <a:latin typeface="AR CENA" panose="02000000000000000000" pitchFamily="2" charset="0"/>
              </a:rPr>
              <a:t> </a:t>
            </a:r>
            <a:r>
              <a:rPr lang="en-US" altLang="en-US" sz="5400" dirty="0">
                <a:latin typeface="AR CENA" panose="02000000000000000000" pitchFamily="2" charset="0"/>
              </a:rPr>
              <a:t>“Rebuilding Your Focus” </a:t>
            </a:r>
            <a:r>
              <a:rPr lang="en-US" altLang="en-US" sz="4000" dirty="0" err="1">
                <a:latin typeface="AR CENA" panose="02000000000000000000" pitchFamily="2" charset="0"/>
              </a:rPr>
              <a:t>pt3</a:t>
            </a:r>
            <a:endParaRPr lang="en-US" altLang="en-US" sz="5400" dirty="0">
              <a:latin typeface="AR CENA" panose="02000000000000000000" pitchFamily="2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6096000"/>
            <a:ext cx="5181600" cy="609600"/>
          </a:xfrm>
          <a:solidFill>
            <a:srgbClr val="FFFFFF">
              <a:alpha val="90000"/>
            </a:srgbClr>
          </a:solidFill>
          <a:ln>
            <a:solidFill>
              <a:srgbClr val="0000FF"/>
            </a:solidFill>
            <a:miter lim="800000"/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 Rebuild Points</a:t>
            </a:r>
            <a:endParaRPr lang="en-US" altLang="en-US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105400" y="4197350"/>
            <a:ext cx="3810000" cy="523875"/>
          </a:xfrm>
          <a:prstGeom prst="rect">
            <a:avLst/>
          </a:prstGeom>
          <a:solidFill>
            <a:srgbClr val="FFFFFF">
              <a:alpha val="90195"/>
            </a:srgbClr>
          </a:solidFill>
          <a:ln w="9525">
            <a:solidFill>
              <a:srgbClr val="00CCFF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Philippians 3:13-14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715000" y="0"/>
            <a:ext cx="33528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November 5, 2023</a:t>
            </a:r>
            <a:endParaRPr lang="en-US" altLang="en-US" sz="24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 animBg="1" build="p"/>
      <p:bldP spid="922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empus Sans ITC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7144</Words>
  <Application>WPS Presentation</Application>
  <PresentationFormat>On-screen Show (4:3)</PresentationFormat>
  <Paragraphs>187</Paragraphs>
  <Slides>26</Slides>
  <Notes>5</Notes>
  <HiddenSlides>5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8" baseType="lpstr">
      <vt:lpstr>Arial</vt:lpstr>
      <vt:lpstr>SimSun</vt:lpstr>
      <vt:lpstr>Wingdings</vt:lpstr>
      <vt:lpstr>Tempus Sans ITC</vt:lpstr>
      <vt:lpstr>Onick</vt:lpstr>
      <vt:lpstr>Arial Rounded MT Bold</vt:lpstr>
      <vt:lpstr>ADLaM Display</vt:lpstr>
      <vt:lpstr>samble</vt:lpstr>
      <vt:lpstr>system-ui</vt:lpstr>
      <vt:lpstr>Ezra SIL</vt:lpstr>
      <vt:lpstr>Amasis MT Pro Medium</vt:lpstr>
      <vt:lpstr>Segoe Print</vt:lpstr>
      <vt:lpstr>Times New Roman</vt:lpstr>
      <vt:lpstr>Microsoft YaHei</vt:lpstr>
      <vt:lpstr>Arial Unicode MS</vt:lpstr>
      <vt:lpstr>Calibri</vt:lpstr>
      <vt:lpstr>AR CENA</vt:lpstr>
      <vt:lpstr>Yantiq</vt:lpstr>
      <vt:lpstr>Courier New</vt:lpstr>
      <vt:lpstr>굴림</vt:lpstr>
      <vt:lpstr>Malgun Gothic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“Rebuilding Your Focus” pt3</vt:lpstr>
      <vt:lpstr>Rebuild My Focus</vt:lpstr>
      <vt:lpstr>Rebuilding Our Focus</vt:lpstr>
      <vt:lpstr>Distraction</vt:lpstr>
      <vt:lpstr>One of Satan’s Chief Tools</vt:lpstr>
      <vt:lpstr>Our Focus has Unlimited Value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This Weeks Challenge</vt:lpstr>
      <vt:lpstr>PowerPoint 演示文稿</vt:lpstr>
      <vt:lpstr>PowerPoint 演示文稿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Linton</dc:creator>
  <cp:lastModifiedBy>edward27821</cp:lastModifiedBy>
  <cp:revision>1321</cp:revision>
  <cp:lastPrinted>2019-06-29T13:15:00Z</cp:lastPrinted>
  <dcterms:created xsi:type="dcterms:W3CDTF">2007-08-13T12:19:00Z</dcterms:created>
  <dcterms:modified xsi:type="dcterms:W3CDTF">2023-11-05T21:45:25Z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89EB6339DED2480FBB725EF6C18BB091_12</vt:lpwstr>
  </property>
  <property fmtid="{D5CDD505-2E9C-101B-9397-08002B2CF9AE}" pid="3" name="KSOProductBuildVer">
    <vt:lpwstr>1033-12.2.0.13266</vt:lpwstr>
  </property>
</Properties>
</file>