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4"/>
  </p:notesMasterIdLst>
  <p:handoutMasterIdLst>
    <p:handoutMasterId r:id="rId25"/>
  </p:handoutMasterIdLst>
  <p:sldIdLst>
    <p:sldId id="679" r:id="rId4"/>
    <p:sldId id="280" r:id="rId5"/>
    <p:sldId id="276" r:id="rId6"/>
    <p:sldId id="697" r:id="rId7"/>
    <p:sldId id="265" r:id="rId8"/>
    <p:sldId id="264" r:id="rId9"/>
    <p:sldId id="267" r:id="rId10"/>
    <p:sldId id="266" r:id="rId11"/>
    <p:sldId id="261" r:id="rId12"/>
    <p:sldId id="710" r:id="rId13"/>
    <p:sldId id="707" r:id="rId15"/>
    <p:sldId id="259" r:id="rId16"/>
    <p:sldId id="709" r:id="rId17"/>
    <p:sldId id="712" r:id="rId18"/>
    <p:sldId id="713" r:id="rId19"/>
    <p:sldId id="666" r:id="rId20"/>
    <p:sldId id="702" r:id="rId21"/>
    <p:sldId id="741" r:id="rId22"/>
    <p:sldId id="285" r:id="rId23"/>
    <p:sldId id="714" r:id="rId2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5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notesMaster" Target="notesMasters/notes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E6433050-7CCC-4187-B4EE-0C5F7F9DA8D8}" type="datetimeFigureOut">
              <a:rPr lang="en-US" smtClean="0"/>
            </a:fld>
            <a:endParaRPr lang="en-US" dirty="0"/>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88CD81F9-1C8D-4B7F-B722-D620CE384005}" type="slidenum">
              <a:rPr lang="en-US" smtClean="0"/>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1BD2AD8F-ED94-4195-B854-9804563FAABB}" type="datetimeFigureOut">
              <a:rPr lang="en-US" smtClean="0"/>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3F5179BD-1C5A-4F1A-B459-C7E5DAE00E3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179BD-1C5A-4F1A-B459-C7E5DAE00E3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DB05E03-C373-874C-B2E4-4BE23FD330F2}" type="datetimeFigureOut">
              <a:rPr lang="en-US"/>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DB05E03-C373-874C-B2E4-4BE23FD330F2}" type="datetimeFigureOut">
              <a:rPr lang="en-US"/>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DB05E03-C373-874C-B2E4-4BE23FD330F2}" type="datetimeFigureOut">
              <a:rPr lang="en-US"/>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05E03-C373-874C-B2E4-4BE23FD330F2}" type="datetimeFigureOut">
              <a:rPr lang="en-US"/>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DB05E03-C373-874C-B2E4-4BE23FD330F2}" type="datetimeFigureOut">
              <a:rPr lang="en-US"/>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DB05E03-C373-874C-B2E4-4BE23FD330F2}" type="datetimeFigureOut">
              <a:rPr lang="en-US"/>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DB05E03-C373-874C-B2E4-4BE23FD330F2}" type="datetimeFigureOut">
              <a:rPr lang="en-US"/>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DB05E03-C373-874C-B2E4-4BE23FD330F2}" type="datetimeFigureOut">
              <a:rPr lang="en-US"/>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DB05E03-C373-874C-B2E4-4BE23FD330F2}" type="datetimeFigureOut">
              <a:rPr lang="en-US"/>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DB05E03-C373-874C-B2E4-4BE23FD330F2}" type="datetimeFigureOut">
              <a:rPr lang="en-US"/>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05E03-C373-874C-B2E4-4BE23FD330F2}" type="datetimeFigureOut">
              <a:rPr lang="en-US"/>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DB05E03-C373-874C-B2E4-4BE23FD330F2}" type="datetimeFigureOut">
              <a:rPr lang="en-US"/>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DB05E03-C373-874C-B2E4-4BE23FD330F2}" type="datetimeFigureOut">
              <a:rPr lang="en-US"/>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B4B1D0-F620-6F4E-88E6-4D96DD9BD0B9}" type="slidenum">
              <a:rPr lang="en-US"/>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05E03-C373-874C-B2E4-4BE23FD330F2}" type="datetimeFigureOut">
              <a:rPr lang="en-US"/>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4B1D0-F620-6F4E-88E6-4D96DD9BD0B9}" type="slidenum">
              <a:rPr lang="en-US"/>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05E03-C373-874C-B2E4-4BE23FD330F2}" type="datetimeFigureOut">
              <a:rPr lang="en-US"/>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4B1D0-F620-6F4E-88E6-4D96DD9BD0B9}" type="slidenum">
              <a:rPr lang="en-US"/>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hyperlink" Target="https://www.biblegateway.com/passage/?search=Genesis%2035%3A16-19&amp;version=NKJV#fen-NKJV-1030b" TargetMode="External"/><Relationship Id="rId1" Type="http://schemas.openxmlformats.org/officeDocument/2006/relationships/hyperlink" Target="https://www.biblegateway.com/passage/?search=Genesis%2035%3A16-19&amp;version=NKJV#fen-NKJV-1030a" TargetMode="Externa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sv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GI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GI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045" y="1539433"/>
            <a:ext cx="11667281" cy="4190035"/>
          </a:xfrm>
        </p:spPr>
        <p:txBody>
          <a:bodyPr>
            <a:normAutofit/>
          </a:bodyPr>
          <a:lstStyle/>
          <a:p>
            <a:pPr marL="0" indent="0" algn="just">
              <a:lnSpc>
                <a:spcPct val="100000"/>
              </a:lnSpc>
              <a:buNone/>
            </a:pPr>
            <a:r>
              <a:rPr lang="en-US" sz="3200" b="1" i="0" baseline="3000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16 </a:t>
            </a:r>
            <a:r>
              <a:rPr lang="en-US" sz="3200" b="0" i="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Then they journeyed from Bethel. And when there was but a little distance to go to Ephrath, Rachel labored </a:t>
            </a:r>
            <a:r>
              <a:rPr lang="en-US" sz="3200" b="0" i="1"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in childbirth,</a:t>
            </a:r>
            <a:r>
              <a:rPr lang="en-US" sz="3200" b="0" i="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 and she had hard labor. </a:t>
            </a:r>
            <a:r>
              <a:rPr lang="en-US" sz="3200" b="1" i="0" baseline="3000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17 </a:t>
            </a:r>
            <a:r>
              <a:rPr lang="en-US" sz="3200" b="0" i="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Now it came to pass, when she was in hard labor, that the midwife said to her, “Do not fear; you will have this son also.” </a:t>
            </a:r>
            <a:r>
              <a:rPr lang="en-US" sz="3200" b="1" i="0" baseline="3000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18 </a:t>
            </a:r>
            <a:r>
              <a:rPr lang="en-US" sz="3200" b="0" i="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And so it was, as her soul was departing (for she died), that she called his name </a:t>
            </a:r>
            <a:r>
              <a:rPr lang="en-US" sz="3200" b="0" i="0" baseline="3000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a:t>
            </a:r>
            <a:r>
              <a:rPr lang="en-US" sz="3200" b="0" i="0" baseline="30000" dirty="0">
                <a:solidFill>
                  <a:srgbClr val="4A4A4A"/>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hlinkClick r:id="rId1" tooltip="See footnote a"/>
              </a:rPr>
              <a:t>a</a:t>
            </a:r>
            <a:r>
              <a:rPr lang="en-US" sz="3200" b="0" i="0" baseline="3000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a:t>
            </a:r>
            <a:r>
              <a:rPr lang="en-US" sz="3200" b="0" i="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Ben-Oni; but his father called him </a:t>
            </a:r>
            <a:r>
              <a:rPr lang="en-US" sz="3200" b="0" i="0" baseline="3000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a:t>
            </a:r>
            <a:r>
              <a:rPr lang="en-US" sz="3200" b="0" i="0" baseline="30000" dirty="0">
                <a:solidFill>
                  <a:srgbClr val="4A4A4A"/>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hlinkClick r:id="rId2" tooltip="See footnote b"/>
              </a:rPr>
              <a:t>b</a:t>
            </a:r>
            <a:r>
              <a:rPr lang="en-US" sz="3200" b="0" i="0" baseline="3000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a:t>
            </a:r>
            <a:r>
              <a:rPr lang="en-US" sz="3200" b="0" i="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Benjamin. </a:t>
            </a:r>
            <a:r>
              <a:rPr lang="en-US" sz="3200" b="1" i="0" baseline="3000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19 </a:t>
            </a:r>
            <a:r>
              <a:rPr lang="en-US" sz="3200" b="0" i="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So Rachel died and was buried on the way to Ephrath (that </a:t>
            </a:r>
            <a:r>
              <a:rPr lang="en-US" sz="3200" b="0" i="1"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is,</a:t>
            </a:r>
            <a:r>
              <a:rPr lang="en-US" sz="3200" b="0" i="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 Bethlehem). </a:t>
            </a:r>
            <a:r>
              <a:rPr lang="en-US" sz="3200" b="1" i="0" dirty="0">
                <a:solidFill>
                  <a:srgbClr val="000000"/>
                </a:solidFill>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rPr>
              <a:t>Genesis 35: 16-19</a:t>
            </a:r>
            <a:endParaRPr lang="en-US" sz="3200" b="1" dirty="0">
              <a:effectLst>
                <a:outerShdw blurRad="38100" dist="38100" dir="2700000" algn="tl">
                  <a:srgbClr val="000000">
                    <a:alpha val="43137"/>
                  </a:srgbClr>
                </a:outerShdw>
              </a:effectLst>
              <a:latin typeface="Times New Roman" panose="02020603050405020304" pitchFamily="34" charset="0"/>
              <a:cs typeface="Times New Roman" panose="02020603050405020304" pitchFamily="34" charset="0"/>
            </a:endParaRPr>
          </a:p>
        </p:txBody>
      </p:sp>
      <p:sp>
        <p:nvSpPr>
          <p:cNvPr id="6" name="Title 1"/>
          <p:cNvSpPr>
            <a:spLocks noGrp="1"/>
          </p:cNvSpPr>
          <p:nvPr>
            <p:ph type="title"/>
          </p:nvPr>
        </p:nvSpPr>
        <p:spPr>
          <a:xfrm>
            <a:off x="185057" y="161925"/>
            <a:ext cx="8378371" cy="1325563"/>
          </a:xfrm>
          <a:solidFill>
            <a:schemeClr val="bg1">
              <a:alpha val="70000"/>
            </a:schemeClr>
          </a:solidFill>
          <a:effectLst>
            <a:softEdge rad="31750"/>
          </a:effectLst>
        </p:spPr>
        <p:txBody>
          <a:bodyPr>
            <a:normAutofit/>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Refuse to Let Circumstance…</a:t>
            </a:r>
            <a:b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br>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…Determine Your Identity</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7" name="Content Placeholder 2"/>
          <p:cNvSpPr txBox="1"/>
          <p:nvPr/>
        </p:nvSpPr>
        <p:spPr>
          <a:xfrm>
            <a:off x="362674" y="1607910"/>
            <a:ext cx="11191755" cy="3346055"/>
          </a:xfrm>
          <a:prstGeom prst="rect">
            <a:avLst/>
          </a:prstGeom>
          <a:solidFill>
            <a:schemeClr val="bg1">
              <a:alpha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I Am Not What I Am Living Through…</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00000"/>
              </a:lnSpc>
              <a:spcBef>
                <a:spcPts val="0"/>
              </a:spcBef>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…Nor Am I What I’ve Already Been Through.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Rachel Died in Child Birth</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Named Son -Ben-Oni = </a:t>
            </a:r>
            <a:r>
              <a:rPr lang="en-US" sz="3200"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“son of my sorrow”</a:t>
            </a:r>
            <a:endParaRPr lang="en-US" sz="3200"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Jacob Decided to Make a Difference</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Changed Name – Benjamin = </a:t>
            </a:r>
            <a:r>
              <a:rPr lang="en-US" sz="3200"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“son of the right hand” </a:t>
            </a:r>
            <a:endParaRPr lang="en-US" sz="3200"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00000"/>
              </a:lnSpc>
              <a:buFont typeface="Arial" panose="020B0604020202020204" pitchFamily="34" charset="0"/>
              <a:buNone/>
            </a:pP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 calcmode="lin" valueType="num">
                                      <p:cBhvr>
                                        <p:cTn id="12" dur="2000" fill="hold"/>
                                        <p:tgtEl>
                                          <p:spTgt spid="7">
                                            <p:bg/>
                                          </p:spTgt>
                                        </p:tgtEl>
                                        <p:attrNameLst>
                                          <p:attrName>ppt_w</p:attrName>
                                        </p:attrNameLst>
                                      </p:cBhvr>
                                      <p:tavLst>
                                        <p:tav tm="0">
                                          <p:val>
                                            <p:fltVal val="0"/>
                                          </p:val>
                                        </p:tav>
                                        <p:tav tm="100000">
                                          <p:val>
                                            <p:strVal val="#ppt_w"/>
                                          </p:val>
                                        </p:tav>
                                      </p:tavLst>
                                    </p:anim>
                                    <p:anim calcmode="lin" valueType="num">
                                      <p:cBhvr>
                                        <p:cTn id="13" dur="2000" fill="hold"/>
                                        <p:tgtEl>
                                          <p:spTgt spid="7">
                                            <p:bg/>
                                          </p:spTgt>
                                        </p:tgtEl>
                                        <p:attrNameLst>
                                          <p:attrName>ppt_h</p:attrName>
                                        </p:attrNameLst>
                                      </p:cBhvr>
                                      <p:tavLst>
                                        <p:tav tm="0">
                                          <p:val>
                                            <p:fltVal val="0"/>
                                          </p:val>
                                        </p:tav>
                                        <p:tav tm="100000">
                                          <p:val>
                                            <p:strVal val="#ppt_h"/>
                                          </p:val>
                                        </p:tav>
                                      </p:tavLst>
                                    </p:anim>
                                    <p:anim calcmode="lin" valueType="num">
                                      <p:cBhvr>
                                        <p:cTn id="14" dur="2000" fill="hold"/>
                                        <p:tgtEl>
                                          <p:spTgt spid="7">
                                            <p:bg/>
                                          </p:spTgt>
                                        </p:tgtEl>
                                        <p:attrNameLst>
                                          <p:attrName>style.rotation</p:attrName>
                                        </p:attrNameLst>
                                      </p:cBhvr>
                                      <p:tavLst>
                                        <p:tav tm="0">
                                          <p:val>
                                            <p:fltVal val="90"/>
                                          </p:val>
                                        </p:tav>
                                        <p:tav tm="100000">
                                          <p:val>
                                            <p:fltVal val="0"/>
                                          </p:val>
                                        </p:tav>
                                      </p:tavLst>
                                    </p:anim>
                                    <p:animEffect transition="in" filter="fade">
                                      <p:cBhvr>
                                        <p:cTn id="15" dur="2000"/>
                                        <p:tgtEl>
                                          <p:spTgt spid="7">
                                            <p:bg/>
                                          </p:spTgt>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p:cTn id="18" dur="2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9" dur="2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1" dur="2000"/>
                                        <p:tgtEl>
                                          <p:spTgt spid="7">
                                            <p:txEl>
                                              <p:pRg st="0" end="0"/>
                                            </p:txEl>
                                          </p:spTgt>
                                        </p:tgtEl>
                                      </p:cBhvr>
                                    </p:animEffect>
                                  </p:childTnLst>
                                </p:cTn>
                              </p:par>
                            </p:childTnLst>
                          </p:cTn>
                        </p:par>
                        <p:par>
                          <p:cTn id="22" fill="hold">
                            <p:stCondLst>
                              <p:cond delay="2000"/>
                            </p:stCondLst>
                            <p:childTnLst>
                              <p:par>
                                <p:cTn id="23" presetID="31" presetClass="entr" presetSubtype="0" fill="hold" grpId="0"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p:cTn id="25" dur="2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6" dur="2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7" dur="2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8" dur="2000"/>
                                        <p:tgtEl>
                                          <p:spTgt spid="7">
                                            <p:txEl>
                                              <p:pRg st="1" end="1"/>
                                            </p:txEl>
                                          </p:spTgt>
                                        </p:tgtEl>
                                      </p:cBhvr>
                                    </p:animEffect>
                                  </p:childTnLst>
                                </p:cTn>
                              </p:par>
                            </p:childTnLst>
                          </p:cTn>
                        </p:par>
                        <p:par>
                          <p:cTn id="29" fill="hold">
                            <p:stCondLst>
                              <p:cond delay="4000"/>
                            </p:stCondLst>
                            <p:childTnLst>
                              <p:par>
                                <p:cTn id="30" presetID="31" presetClass="entr" presetSubtype="0" fill="hold" grpId="0" nodeType="after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 calcmode="lin" valueType="num">
                                      <p:cBhvr>
                                        <p:cTn id="32" dur="2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3" dur="2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34" dur="2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35" dur="2000"/>
                                        <p:tgtEl>
                                          <p:spTgt spid="7">
                                            <p:txEl>
                                              <p:pRg st="2" end="2"/>
                                            </p:txEl>
                                          </p:spTgt>
                                        </p:tgtEl>
                                      </p:cBhvr>
                                    </p:animEffect>
                                  </p:childTnLst>
                                </p:cTn>
                              </p:par>
                            </p:childTnLst>
                          </p:cTn>
                        </p:par>
                        <p:par>
                          <p:cTn id="36" fill="hold">
                            <p:stCondLst>
                              <p:cond delay="6000"/>
                            </p:stCondLst>
                            <p:childTnLst>
                              <p:par>
                                <p:cTn id="37" presetID="31" presetClass="entr" presetSubtype="0" fill="hold" grpId="0" nodeType="after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 calcmode="lin" valueType="num">
                                      <p:cBhvr>
                                        <p:cTn id="39" dur="2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40" dur="2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41" dur="2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42" dur="2000"/>
                                        <p:tgtEl>
                                          <p:spTgt spid="7">
                                            <p:txEl>
                                              <p:pRg st="3" end="3"/>
                                            </p:txEl>
                                          </p:spTgt>
                                        </p:tgtEl>
                                      </p:cBhvr>
                                    </p:animEffect>
                                  </p:childTnLst>
                                </p:cTn>
                              </p:par>
                            </p:childTnLst>
                          </p:cTn>
                        </p:par>
                        <p:par>
                          <p:cTn id="43" fill="hold">
                            <p:stCondLst>
                              <p:cond delay="8000"/>
                            </p:stCondLst>
                            <p:childTnLst>
                              <p:par>
                                <p:cTn id="44" presetID="31" presetClass="entr" presetSubtype="0" fill="hold" grpId="0" nodeType="after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 calcmode="lin" valueType="num">
                                      <p:cBhvr>
                                        <p:cTn id="46" dur="20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7" dur="2000" fill="hold"/>
                                        <p:tgtEl>
                                          <p:spTgt spid="7">
                                            <p:txEl>
                                              <p:pRg st="4" end="4"/>
                                            </p:txEl>
                                          </p:spTgt>
                                        </p:tgtEl>
                                        <p:attrNameLst>
                                          <p:attrName>ppt_h</p:attrName>
                                        </p:attrNameLst>
                                      </p:cBhvr>
                                      <p:tavLst>
                                        <p:tav tm="0">
                                          <p:val>
                                            <p:fltVal val="0"/>
                                          </p:val>
                                        </p:tav>
                                        <p:tav tm="100000">
                                          <p:val>
                                            <p:strVal val="#ppt_h"/>
                                          </p:val>
                                        </p:tav>
                                      </p:tavLst>
                                    </p:anim>
                                    <p:anim calcmode="lin" valueType="num">
                                      <p:cBhvr>
                                        <p:cTn id="48" dur="2000" fill="hold"/>
                                        <p:tgtEl>
                                          <p:spTgt spid="7">
                                            <p:txEl>
                                              <p:pRg st="4" end="4"/>
                                            </p:txEl>
                                          </p:spTgt>
                                        </p:tgtEl>
                                        <p:attrNameLst>
                                          <p:attrName>style.rotation</p:attrName>
                                        </p:attrNameLst>
                                      </p:cBhvr>
                                      <p:tavLst>
                                        <p:tav tm="0">
                                          <p:val>
                                            <p:fltVal val="90"/>
                                          </p:val>
                                        </p:tav>
                                        <p:tav tm="100000">
                                          <p:val>
                                            <p:fltVal val="0"/>
                                          </p:val>
                                        </p:tav>
                                      </p:tavLst>
                                    </p:anim>
                                    <p:animEffect transition="in" filter="fade">
                                      <p:cBhvr>
                                        <p:cTn id="49" dur="2000"/>
                                        <p:tgtEl>
                                          <p:spTgt spid="7">
                                            <p:txEl>
                                              <p:pRg st="4" end="4"/>
                                            </p:txEl>
                                          </p:spTgt>
                                        </p:tgtEl>
                                      </p:cBhvr>
                                    </p:animEffect>
                                  </p:childTnLst>
                                </p:cTn>
                              </p:par>
                            </p:childTnLst>
                          </p:cTn>
                        </p:par>
                        <p:par>
                          <p:cTn id="50" fill="hold">
                            <p:stCondLst>
                              <p:cond delay="10000"/>
                            </p:stCondLst>
                            <p:childTnLst>
                              <p:par>
                                <p:cTn id="51" presetID="31" presetClass="entr" presetSubtype="0" fill="hold" grpId="0" nodeType="afterEffect">
                                  <p:stCondLst>
                                    <p:cond delay="0"/>
                                  </p:stCondLst>
                                  <p:childTnLst>
                                    <p:set>
                                      <p:cBhvr>
                                        <p:cTn id="52" dur="1" fill="hold">
                                          <p:stCondLst>
                                            <p:cond delay="0"/>
                                          </p:stCondLst>
                                        </p:cTn>
                                        <p:tgtEl>
                                          <p:spTgt spid="7">
                                            <p:txEl>
                                              <p:pRg st="5" end="5"/>
                                            </p:txEl>
                                          </p:spTgt>
                                        </p:tgtEl>
                                        <p:attrNameLst>
                                          <p:attrName>style.visibility</p:attrName>
                                        </p:attrNameLst>
                                      </p:cBhvr>
                                      <p:to>
                                        <p:strVal val="visible"/>
                                      </p:to>
                                    </p:set>
                                    <p:anim calcmode="lin" valueType="num">
                                      <p:cBhvr>
                                        <p:cTn id="53" dur="2000" fill="hold"/>
                                        <p:tgtEl>
                                          <p:spTgt spid="7">
                                            <p:txEl>
                                              <p:pRg st="5" end="5"/>
                                            </p:txEl>
                                          </p:spTgt>
                                        </p:tgtEl>
                                        <p:attrNameLst>
                                          <p:attrName>ppt_w</p:attrName>
                                        </p:attrNameLst>
                                      </p:cBhvr>
                                      <p:tavLst>
                                        <p:tav tm="0">
                                          <p:val>
                                            <p:fltVal val="0"/>
                                          </p:val>
                                        </p:tav>
                                        <p:tav tm="100000">
                                          <p:val>
                                            <p:strVal val="#ppt_w"/>
                                          </p:val>
                                        </p:tav>
                                      </p:tavLst>
                                    </p:anim>
                                    <p:anim calcmode="lin" valueType="num">
                                      <p:cBhvr>
                                        <p:cTn id="54" dur="2000" fill="hold"/>
                                        <p:tgtEl>
                                          <p:spTgt spid="7">
                                            <p:txEl>
                                              <p:pRg st="5" end="5"/>
                                            </p:txEl>
                                          </p:spTgt>
                                        </p:tgtEl>
                                        <p:attrNameLst>
                                          <p:attrName>ppt_h</p:attrName>
                                        </p:attrNameLst>
                                      </p:cBhvr>
                                      <p:tavLst>
                                        <p:tav tm="0">
                                          <p:val>
                                            <p:fltVal val="0"/>
                                          </p:val>
                                        </p:tav>
                                        <p:tav tm="100000">
                                          <p:val>
                                            <p:strVal val="#ppt_h"/>
                                          </p:val>
                                        </p:tav>
                                      </p:tavLst>
                                    </p:anim>
                                    <p:anim calcmode="lin" valueType="num">
                                      <p:cBhvr>
                                        <p:cTn id="55" dur="2000" fill="hold"/>
                                        <p:tgtEl>
                                          <p:spTgt spid="7">
                                            <p:txEl>
                                              <p:pRg st="5" end="5"/>
                                            </p:txEl>
                                          </p:spTgt>
                                        </p:tgtEl>
                                        <p:attrNameLst>
                                          <p:attrName>style.rotation</p:attrName>
                                        </p:attrNameLst>
                                      </p:cBhvr>
                                      <p:tavLst>
                                        <p:tav tm="0">
                                          <p:val>
                                            <p:fltVal val="90"/>
                                          </p:val>
                                        </p:tav>
                                        <p:tav tm="100000">
                                          <p:val>
                                            <p:fltVal val="0"/>
                                          </p:val>
                                        </p:tav>
                                      </p:tavLst>
                                    </p:anim>
                                    <p:animEffect transition="in" filter="fade">
                                      <p:cBhvr>
                                        <p:cTn id="56"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5057" y="161925"/>
            <a:ext cx="8378371" cy="1325563"/>
          </a:xfrm>
          <a:solidFill>
            <a:schemeClr val="bg1">
              <a:alpha val="90000"/>
            </a:schemeClr>
          </a:solidFill>
          <a:effectLst>
            <a:softEdge rad="31750"/>
          </a:effectLst>
        </p:spPr>
        <p:txBody>
          <a:bodyPr>
            <a:normAutofit/>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Refuse to Let Circumstance…</a:t>
            </a:r>
            <a:b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br>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…Determine Your Identity</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258225" y="1712083"/>
            <a:ext cx="11864189" cy="3890064"/>
          </a:xfrm>
          <a:solidFill>
            <a:schemeClr val="bg1">
              <a:alpha val="90000"/>
            </a:schemeClr>
          </a:solidFill>
        </p:spPr>
        <p:txBody>
          <a:bodyPr>
            <a:noAutofit/>
          </a:bodyPr>
          <a:lstStyle/>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I Am Not What I Am Living Through…</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…Nor Am I What I’ve Already Been Through.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What Does Your Father Call You?</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buFont typeface="Courier New" panose="02070309020205020404" pitchFamily="49" charset="0"/>
              <a:buChar char="o"/>
            </a:pPr>
            <a:r>
              <a:rPr lang="en-US" sz="32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I Am Blessed and Highly Favored</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-Luke 1: 28</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buFont typeface="Courier New" panose="02070309020205020404" pitchFamily="49" charset="0"/>
              <a:buChar char="o"/>
            </a:pPr>
            <a:r>
              <a:rPr lang="en-US" sz="32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We are the Head and Not the Tail </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Deut 28:13</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buFont typeface="Courier New" panose="02070309020205020404" pitchFamily="49" charset="0"/>
              <a:buChar char="o"/>
            </a:pPr>
            <a:r>
              <a:rPr lang="en-US" sz="32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Blessed Coming in and Going Out </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-Deut 28:6</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buFont typeface="Courier New" panose="02070309020205020404" pitchFamily="49" charset="0"/>
              <a:buChar char="o"/>
            </a:pPr>
            <a:r>
              <a:rPr lang="en-US" sz="32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No Weapon Formed against Me shall Prosper </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-Isa 54:17</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2000" fill="hold"/>
                                        <p:tgtEl>
                                          <p:spTgt spid="3">
                                            <p:bg/>
                                          </p:spTgt>
                                        </p:tgtEl>
                                        <p:attrNameLst>
                                          <p:attrName>ppt_w</p:attrName>
                                        </p:attrNameLst>
                                      </p:cBhvr>
                                      <p:tavLst>
                                        <p:tav tm="0">
                                          <p:val>
                                            <p:fltVal val="0"/>
                                          </p:val>
                                        </p:tav>
                                        <p:tav tm="100000">
                                          <p:val>
                                            <p:strVal val="#ppt_w"/>
                                          </p:val>
                                        </p:tav>
                                      </p:tavLst>
                                    </p:anim>
                                    <p:anim calcmode="lin" valueType="num">
                                      <p:cBhvr>
                                        <p:cTn id="13" dur="2000" fill="hold"/>
                                        <p:tgtEl>
                                          <p:spTgt spid="3">
                                            <p:bg/>
                                          </p:spTgt>
                                        </p:tgtEl>
                                        <p:attrNameLst>
                                          <p:attrName>ppt_h</p:attrName>
                                        </p:attrNameLst>
                                      </p:cBhvr>
                                      <p:tavLst>
                                        <p:tav tm="0">
                                          <p:val>
                                            <p:fltVal val="0"/>
                                          </p:val>
                                        </p:tav>
                                        <p:tav tm="100000">
                                          <p:val>
                                            <p:strVal val="#ppt_h"/>
                                          </p:val>
                                        </p:tav>
                                      </p:tavLst>
                                    </p:anim>
                                    <p:anim calcmode="lin" valueType="num">
                                      <p:cBhvr>
                                        <p:cTn id="14" dur="2000" fill="hold"/>
                                        <p:tgtEl>
                                          <p:spTgt spid="3">
                                            <p:bg/>
                                          </p:spTgt>
                                        </p:tgtEl>
                                        <p:attrNameLst>
                                          <p:attrName>style.rotation</p:attrName>
                                        </p:attrNameLst>
                                      </p:cBhvr>
                                      <p:tavLst>
                                        <p:tav tm="0">
                                          <p:val>
                                            <p:fltVal val="90"/>
                                          </p:val>
                                        </p:tav>
                                        <p:tav tm="100000">
                                          <p:val>
                                            <p:fltVal val="0"/>
                                          </p:val>
                                        </p:tav>
                                      </p:tavLst>
                                    </p:anim>
                                    <p:animEffect transition="in" filter="fade">
                                      <p:cBhvr>
                                        <p:cTn id="15" dur="2000"/>
                                        <p:tgtEl>
                                          <p:spTgt spid="3">
                                            <p:bg/>
                                          </p:spTgt>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1" dur="2000"/>
                                        <p:tgtEl>
                                          <p:spTgt spid="3">
                                            <p:txEl>
                                              <p:pRg st="0" end="0"/>
                                            </p:txEl>
                                          </p:spTgt>
                                        </p:tgtEl>
                                      </p:cBhvr>
                                    </p:animEffect>
                                  </p:childTnLst>
                                </p:cTn>
                              </p:par>
                            </p:childTnLst>
                          </p:cTn>
                        </p:par>
                        <p:par>
                          <p:cTn id="22" fill="hold">
                            <p:stCondLst>
                              <p:cond delay="2000"/>
                            </p:stCondLst>
                            <p:childTnLst>
                              <p:par>
                                <p:cTn id="23" presetID="31" presetClass="entr" presetSubtype="0"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7"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8" dur="2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5"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6" dur="20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p:cTn id="41"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2"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3"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4" dur="20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1"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2" dur="20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p:cTn id="57"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8"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9"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0" dur="2000"/>
                                        <p:tgtEl>
                                          <p:spTgt spid="3">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 calcmode="lin" valueType="num">
                                      <p:cBhvr>
                                        <p:cTn id="65"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6"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7" dur="2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73434" y="125969"/>
            <a:ext cx="9009185" cy="1325563"/>
          </a:xfrm>
          <a:solidFill>
            <a:schemeClr val="bg1">
              <a:alpha val="70000"/>
            </a:schemeClr>
          </a:solidFill>
          <a:effectLst>
            <a:softEdge rad="31750"/>
          </a:effectLst>
        </p:spPr>
        <p:txBody>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Refuse to Let Circumstance…</a:t>
            </a:r>
            <a:b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br>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…Distort Your View of God</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838200" y="1825624"/>
            <a:ext cx="10880188" cy="4447854"/>
          </a:xfrm>
          <a:solidFill>
            <a:schemeClr val="bg1">
              <a:alpha val="70000"/>
            </a:schemeClr>
          </a:solidFill>
        </p:spPr>
        <p:txBody>
          <a:bodyPr>
            <a:noAutofit/>
          </a:bodyPr>
          <a:lstStyle/>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What Have You Been Through That Left You With A…</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…Distorted View Of Your Heavenly Father?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00000"/>
              </a:lnSpc>
              <a:spcBef>
                <a:spcPts val="0"/>
              </a:spcBef>
              <a:buNone/>
            </a:pPr>
            <a:r>
              <a:rPr lang="en-US" sz="32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“Do not call me Naomi; call me Mara, for the Almighty has dealt very bitterly with me” </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(20).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She is Blaming God for All Her Misfortunes.</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Do Not Allow the Enemy to Distort Vision of God</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Her Family Took Matters in Their Own Hands</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This was NOT God’s Doing but Bad Decisions!</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2000" fill="hold"/>
                                        <p:tgtEl>
                                          <p:spTgt spid="3">
                                            <p:bg/>
                                          </p:spTgt>
                                        </p:tgtEl>
                                        <p:attrNameLst>
                                          <p:attrName>ppt_w</p:attrName>
                                        </p:attrNameLst>
                                      </p:cBhvr>
                                      <p:tavLst>
                                        <p:tav tm="0">
                                          <p:val>
                                            <p:fltVal val="0"/>
                                          </p:val>
                                        </p:tav>
                                        <p:tav tm="100000">
                                          <p:val>
                                            <p:strVal val="#ppt_w"/>
                                          </p:val>
                                        </p:tav>
                                      </p:tavLst>
                                    </p:anim>
                                    <p:anim calcmode="lin" valueType="num">
                                      <p:cBhvr>
                                        <p:cTn id="15" dur="2000" fill="hold"/>
                                        <p:tgtEl>
                                          <p:spTgt spid="3">
                                            <p:bg/>
                                          </p:spTgt>
                                        </p:tgtEl>
                                        <p:attrNameLst>
                                          <p:attrName>ppt_h</p:attrName>
                                        </p:attrNameLst>
                                      </p:cBhvr>
                                      <p:tavLst>
                                        <p:tav tm="0">
                                          <p:val>
                                            <p:fltVal val="0"/>
                                          </p:val>
                                        </p:tav>
                                        <p:tav tm="100000">
                                          <p:val>
                                            <p:strVal val="#ppt_h"/>
                                          </p:val>
                                        </p:tav>
                                      </p:tavLst>
                                    </p:anim>
                                    <p:anim calcmode="lin" valueType="num">
                                      <p:cBhvr>
                                        <p:cTn id="16" dur="2000" fill="hold"/>
                                        <p:tgtEl>
                                          <p:spTgt spid="3">
                                            <p:bg/>
                                          </p:spTgt>
                                        </p:tgtEl>
                                        <p:attrNameLst>
                                          <p:attrName>style.rotation</p:attrName>
                                        </p:attrNameLst>
                                      </p:cBhvr>
                                      <p:tavLst>
                                        <p:tav tm="0">
                                          <p:val>
                                            <p:fltVal val="90"/>
                                          </p:val>
                                        </p:tav>
                                        <p:tav tm="100000">
                                          <p:val>
                                            <p:fltVal val="0"/>
                                          </p:val>
                                        </p:tav>
                                      </p:tavLst>
                                    </p:anim>
                                    <p:animEffect transition="in" filter="fade">
                                      <p:cBhvr>
                                        <p:cTn id="17" dur="2000"/>
                                        <p:tgtEl>
                                          <p:spTgt spid="3">
                                            <p:bg/>
                                          </p:spTgt>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3" dur="2000"/>
                                        <p:tgtEl>
                                          <p:spTgt spid="3">
                                            <p:txEl>
                                              <p:pRg st="0" end="0"/>
                                            </p:txEl>
                                          </p:spTgt>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p:cTn id="27"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8"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9"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0" dur="20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7"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8" dur="2000"/>
                                        <p:tgtEl>
                                          <p:spTgt spid="3">
                                            <p:txEl>
                                              <p:pRg st="2" end="2"/>
                                            </p:txEl>
                                          </p:spTgt>
                                        </p:tgtEl>
                                      </p:cBhvr>
                                    </p:animEffect>
                                  </p:childTnLst>
                                </p:cTn>
                              </p:par>
                            </p:childTnLst>
                          </p:cTn>
                        </p:par>
                        <p:par>
                          <p:cTn id="39" fill="hold">
                            <p:stCondLst>
                              <p:cond delay="2000"/>
                            </p:stCondLst>
                            <p:childTnLst>
                              <p:par>
                                <p:cTn id="40" presetID="31" presetClass="entr" presetSubtype="0"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4"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5" dur="20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1"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2"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3" dur="2000"/>
                                        <p:tgtEl>
                                          <p:spTgt spid="3">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 calcmode="lin" valueType="num">
                                      <p:cBhvr>
                                        <p:cTn id="58"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9"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0"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1" dur="2000"/>
                                        <p:tgtEl>
                                          <p:spTgt spid="3">
                                            <p:txEl>
                                              <p:pRg st="5" end="5"/>
                                            </p:txEl>
                                          </p:spTgt>
                                        </p:tgtEl>
                                      </p:cBhvr>
                                    </p:animEffect>
                                  </p:childTnLst>
                                </p:cTn>
                              </p:par>
                            </p:childTnLst>
                          </p:cTn>
                        </p:par>
                        <p:par>
                          <p:cTn id="62" fill="hold">
                            <p:stCondLst>
                              <p:cond delay="2000"/>
                            </p:stCondLst>
                            <p:childTnLst>
                              <p:par>
                                <p:cTn id="63" presetID="31" presetClass="entr" presetSubtype="0" fill="hold" grpId="0" nodeType="after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 calcmode="lin" valueType="num">
                                      <p:cBhvr>
                                        <p:cTn id="65"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6"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7" dur="2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73434" y="125969"/>
            <a:ext cx="9009185" cy="1325563"/>
          </a:xfrm>
          <a:solidFill>
            <a:schemeClr val="bg1">
              <a:alpha val="90000"/>
            </a:schemeClr>
          </a:solidFill>
          <a:effectLst>
            <a:softEdge rad="31750"/>
          </a:effectLst>
        </p:spPr>
        <p:txBody>
          <a:bodyPr/>
          <a:lstStyle/>
          <a:p>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Refuse to Let Circumstance…</a:t>
            </a:r>
            <a:b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br>
            <a:r>
              <a:rPr lang="en-US" sz="44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…Distort Your View of God</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92597" y="1451532"/>
            <a:ext cx="11991373" cy="5280499"/>
          </a:xfrm>
          <a:solidFill>
            <a:schemeClr val="bg1">
              <a:alpha val="90000"/>
            </a:schemeClr>
          </a:solidFill>
        </p:spPr>
        <p:txBody>
          <a:bodyPr>
            <a:noAutofit/>
          </a:bodyPr>
          <a:lstStyle/>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What Have You Been Through That Left You With A…</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…Distorted View Of Your Heavenly Father?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00000"/>
              </a:lnSpc>
              <a:spcBef>
                <a:spcPts val="0"/>
              </a:spcBef>
              <a:buNone/>
            </a:pPr>
            <a:r>
              <a:rPr lang="en-US"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“Do not call me Naomi; call me Mara, for the Almighty has dealt very bitterly with me” </a:t>
            </a: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(20).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00000"/>
              </a:lnSpc>
              <a:spcBef>
                <a:spcPts val="600"/>
              </a:spcBef>
              <a:buNone/>
            </a:pPr>
            <a:r>
              <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Consider All That Job Endured. </a:t>
            </a:r>
            <a:endPar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lv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Crisis in Finances, Family, Fitness, Faith</a:t>
            </a:r>
            <a:endParaRPr lang="en-US" sz="36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His Wife said, “Curse God and die!” -Job 2: 9</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This Showed a Distorted View of God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Job Had Diff. Opinion. “I Know My Redeemer </a:t>
            </a:r>
            <a:r>
              <a:rPr lang="en-US" sz="3200" b="1" dirty="0" err="1">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Liveth</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a:t>
            </a:r>
            <a:endPar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00000"/>
              </a:lnSpc>
              <a:spcBef>
                <a:spcPts val="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My Troubles in Life Do Not Alter Who God Is</a:t>
            </a:r>
            <a:endParaRPr lang="en-US" sz="3200" dirty="0"/>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2000" fill="hold"/>
                                        <p:tgtEl>
                                          <p:spTgt spid="3">
                                            <p:bg/>
                                          </p:spTgt>
                                        </p:tgtEl>
                                        <p:attrNameLst>
                                          <p:attrName>ppt_w</p:attrName>
                                        </p:attrNameLst>
                                      </p:cBhvr>
                                      <p:tavLst>
                                        <p:tav tm="0">
                                          <p:val>
                                            <p:fltVal val="0"/>
                                          </p:val>
                                        </p:tav>
                                        <p:tav tm="100000">
                                          <p:val>
                                            <p:strVal val="#ppt_w"/>
                                          </p:val>
                                        </p:tav>
                                      </p:tavLst>
                                    </p:anim>
                                    <p:anim calcmode="lin" valueType="num">
                                      <p:cBhvr>
                                        <p:cTn id="15" dur="2000" fill="hold"/>
                                        <p:tgtEl>
                                          <p:spTgt spid="3">
                                            <p:bg/>
                                          </p:spTgt>
                                        </p:tgtEl>
                                        <p:attrNameLst>
                                          <p:attrName>ppt_h</p:attrName>
                                        </p:attrNameLst>
                                      </p:cBhvr>
                                      <p:tavLst>
                                        <p:tav tm="0">
                                          <p:val>
                                            <p:fltVal val="0"/>
                                          </p:val>
                                        </p:tav>
                                        <p:tav tm="100000">
                                          <p:val>
                                            <p:strVal val="#ppt_h"/>
                                          </p:val>
                                        </p:tav>
                                      </p:tavLst>
                                    </p:anim>
                                    <p:anim calcmode="lin" valueType="num">
                                      <p:cBhvr>
                                        <p:cTn id="16" dur="2000" fill="hold"/>
                                        <p:tgtEl>
                                          <p:spTgt spid="3">
                                            <p:bg/>
                                          </p:spTgt>
                                        </p:tgtEl>
                                        <p:attrNameLst>
                                          <p:attrName>style.rotation</p:attrName>
                                        </p:attrNameLst>
                                      </p:cBhvr>
                                      <p:tavLst>
                                        <p:tav tm="0">
                                          <p:val>
                                            <p:fltVal val="90"/>
                                          </p:val>
                                        </p:tav>
                                        <p:tav tm="100000">
                                          <p:val>
                                            <p:fltVal val="0"/>
                                          </p:val>
                                        </p:tav>
                                      </p:tavLst>
                                    </p:anim>
                                    <p:animEffect transition="in" filter="fade">
                                      <p:cBhvr>
                                        <p:cTn id="17" dur="2000"/>
                                        <p:tgtEl>
                                          <p:spTgt spid="3">
                                            <p:bg/>
                                          </p:spTgt>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3" dur="2000"/>
                                        <p:tgtEl>
                                          <p:spTgt spid="3">
                                            <p:txEl>
                                              <p:pRg st="0" end="0"/>
                                            </p:txEl>
                                          </p:spTgt>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8"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9" dur="2000"/>
                                        <p:tgtEl>
                                          <p:spTgt spid="3">
                                            <p:txEl>
                                              <p:pRg st="1" end="1"/>
                                            </p:txEl>
                                          </p:spTgt>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4"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5" dur="2000"/>
                                        <p:tgtEl>
                                          <p:spTgt spid="3">
                                            <p:txEl>
                                              <p:pRg st="2" end="2"/>
                                            </p:txEl>
                                          </p:spTgt>
                                        </p:tgtEl>
                                      </p:cBhvr>
                                    </p:animEffect>
                                  </p:childTnLst>
                                </p:cTn>
                              </p:par>
                            </p:childTnLst>
                          </p:cTn>
                        </p:par>
                        <p:par>
                          <p:cTn id="36" fill="hold">
                            <p:stCondLst>
                              <p:cond delay="2000"/>
                            </p:stCondLst>
                            <p:childTnLst>
                              <p:par>
                                <p:cTn id="37" presetID="31" presetClass="entr" presetSubtype="0" fill="hold" grpId="0"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2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9"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0" dur="2000"/>
                                        <p:tgtEl>
                                          <p:spTgt spid="3">
                                            <p:txEl>
                                              <p:pRg st="4" end="4"/>
                                            </p:txEl>
                                          </p:spTgt>
                                        </p:tgtEl>
                                      </p:cBhvr>
                                    </p:animEffect>
                                  </p:childTnLst>
                                </p:cTn>
                              </p:par>
                            </p:childTnLst>
                          </p:cTn>
                        </p:par>
                        <p:par>
                          <p:cTn id="51" fill="hold">
                            <p:stCondLst>
                              <p:cond delay="2000"/>
                            </p:stCondLst>
                            <p:childTnLst>
                              <p:par>
                                <p:cTn id="52" presetID="31" presetClass="entr" presetSubtype="0" fill="hold" grpId="0" nodeType="after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p:cTn id="54"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5"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6"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7" dur="2000"/>
                                        <p:tgtEl>
                                          <p:spTgt spid="3">
                                            <p:txEl>
                                              <p:pRg st="5" end="5"/>
                                            </p:txEl>
                                          </p:spTgt>
                                        </p:tgtEl>
                                      </p:cBhvr>
                                    </p:animEffect>
                                  </p:childTnLst>
                                </p:cTn>
                              </p:par>
                            </p:childTnLst>
                          </p:cTn>
                        </p:par>
                        <p:par>
                          <p:cTn id="58" fill="hold">
                            <p:stCondLst>
                              <p:cond delay="4000"/>
                            </p:stCondLst>
                            <p:childTnLst>
                              <p:par>
                                <p:cTn id="59" presetID="31" presetClass="entr" presetSubtype="0" fill="hold" grpId="0" nodeType="after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p:cTn id="61"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2"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3" dur="2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4" dur="2000"/>
                                        <p:tgtEl>
                                          <p:spTgt spid="3">
                                            <p:txEl>
                                              <p:pRg st="6" end="6"/>
                                            </p:txEl>
                                          </p:spTgt>
                                        </p:tgtEl>
                                      </p:cBhvr>
                                    </p:animEffect>
                                  </p:childTnLst>
                                </p:cTn>
                              </p:par>
                            </p:childTnLst>
                          </p:cTn>
                        </p:par>
                        <p:par>
                          <p:cTn id="65" fill="hold">
                            <p:stCondLst>
                              <p:cond delay="6000"/>
                            </p:stCondLst>
                            <p:childTnLst>
                              <p:par>
                                <p:cTn id="66" presetID="31" presetClass="entr" presetSubtype="0" fill="hold" grpId="0" nodeType="after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 calcmode="lin" valueType="num">
                                      <p:cBhvr>
                                        <p:cTn id="68"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9" dur="2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70" dur="2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71" dur="2000"/>
                                        <p:tgtEl>
                                          <p:spTgt spid="3">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3">
                                            <p:txEl>
                                              <p:pRg st="8" end="8"/>
                                            </p:txEl>
                                          </p:spTgt>
                                        </p:tgtEl>
                                        <p:attrNameLst>
                                          <p:attrName>style.visibility</p:attrName>
                                        </p:attrNameLst>
                                      </p:cBhvr>
                                      <p:to>
                                        <p:strVal val="visible"/>
                                      </p:to>
                                    </p:set>
                                    <p:anim calcmode="lin" valueType="num">
                                      <p:cBhvr>
                                        <p:cTn id="76"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7" dur="2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8" dur="2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9"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rPr>
              <a:t>This Weeks Challenge…</a:t>
            </a:r>
            <a:endPar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838200" y="1825625"/>
            <a:ext cx="10515600" cy="4100614"/>
          </a:xfrm>
          <a:solidFill>
            <a:schemeClr val="bg1">
              <a:alpha val="90000"/>
            </a:schemeClr>
          </a:solidFill>
        </p:spPr>
        <p:txBody>
          <a:bodyPr>
            <a:norm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Instead of Asking God Why?</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lvl="8">
              <a:lnSpc>
                <a:spcPct val="100000"/>
              </a:lnSpc>
              <a:spcBef>
                <a:spcPts val="0"/>
              </a:spcBef>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Why This?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8">
              <a:lnSpc>
                <a:spcPct val="100000"/>
              </a:lnSpc>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Why Now?</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8">
              <a:lnSpc>
                <a:spcPct val="100000"/>
              </a:lnSpc>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Why Me?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Train Yourself to Ask God What?</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lvl="1">
              <a:buFont typeface="Courier New" panose="02070309020205020404" pitchFamily="49" charset="0"/>
              <a:buChar char="o"/>
            </a:pPr>
            <a:r>
              <a:rPr lang="en-US" sz="3200" b="1" u="sng" dirty="0">
                <a:effectLst>
                  <a:outerShdw blurRad="38100" dist="38100" dir="2700000" algn="tl">
                    <a:srgbClr val="000000">
                      <a:alpha val="43137"/>
                    </a:srgbClr>
                  </a:outerShdw>
                </a:effectLst>
                <a:latin typeface="Arial Rounded MT Bold" panose="020F0704030504030204" pitchFamily="34" charset="0"/>
              </a:rPr>
              <a:t>What</a:t>
            </a:r>
            <a:r>
              <a:rPr lang="en-US" sz="3200" b="1" dirty="0">
                <a:effectLst>
                  <a:outerShdw blurRad="38100" dist="38100" dir="2700000" algn="tl">
                    <a:srgbClr val="000000">
                      <a:alpha val="43137"/>
                    </a:srgbClr>
                  </a:outerShdw>
                </a:effectLst>
                <a:latin typeface="Arial Rounded MT Bold" panose="020F0704030504030204" pitchFamily="34" charset="0"/>
              </a:rPr>
              <a:t> Are You Teaching </a:t>
            </a:r>
            <a:r>
              <a:rPr lang="en-US" sz="3200" b="1" u="sng" dirty="0">
                <a:effectLst>
                  <a:outerShdw blurRad="38100" dist="38100" dir="2700000" algn="tl">
                    <a:srgbClr val="000000">
                      <a:alpha val="43137"/>
                    </a:srgbClr>
                  </a:outerShdw>
                </a:effectLst>
                <a:latin typeface="Arial Rounded MT Bold" panose="020F0704030504030204" pitchFamily="34" charset="0"/>
              </a:rPr>
              <a:t>Me</a:t>
            </a:r>
            <a:r>
              <a:rPr lang="en-US" sz="3200" b="1" dirty="0">
                <a:effectLst>
                  <a:outerShdw blurRad="38100" dist="38100" dir="2700000" algn="tl">
                    <a:srgbClr val="000000">
                      <a:alpha val="43137"/>
                    </a:srgbClr>
                  </a:outerShdw>
                </a:effectLst>
                <a:latin typeface="Arial Rounded MT Bold" panose="020F0704030504030204" pitchFamily="34" charset="0"/>
              </a:rPr>
              <a:t> Through </a:t>
            </a:r>
            <a:r>
              <a:rPr lang="en-US" sz="3200" b="1" u="sng" dirty="0">
                <a:effectLst>
                  <a:outerShdw blurRad="38100" dist="38100" dir="2700000" algn="tl">
                    <a:srgbClr val="000000">
                      <a:alpha val="43137"/>
                    </a:srgbClr>
                  </a:outerShdw>
                </a:effectLst>
                <a:latin typeface="Arial Rounded MT Bold" panose="020F0704030504030204" pitchFamily="34" charset="0"/>
              </a:rPr>
              <a:t>This</a:t>
            </a:r>
            <a:r>
              <a:rPr lang="en-US" sz="3200" b="1" dirty="0">
                <a:effectLst>
                  <a:outerShdw blurRad="38100" dist="38100" dir="2700000" algn="tl">
                    <a:srgbClr val="000000">
                      <a:alpha val="43137"/>
                    </a:srgbClr>
                  </a:outerShdw>
                </a:effectLst>
                <a:latin typeface="Arial Rounded MT Bold" panose="020F0704030504030204" pitchFamily="34" charset="0"/>
              </a:rPr>
              <a:t> </a:t>
            </a:r>
            <a:r>
              <a:rPr lang="en-US" sz="3200" b="1" u="sng" dirty="0">
                <a:effectLst>
                  <a:outerShdw blurRad="38100" dist="38100" dir="2700000" algn="tl">
                    <a:srgbClr val="000000">
                      <a:alpha val="43137"/>
                    </a:srgbClr>
                  </a:outerShdw>
                </a:effectLst>
                <a:latin typeface="Arial Rounded MT Bold" panose="020F0704030504030204" pitchFamily="34" charset="0"/>
              </a:rPr>
              <a:t>Now</a:t>
            </a:r>
            <a:r>
              <a:rPr lang="en-US" sz="3200" b="1" dirty="0">
                <a:effectLst>
                  <a:outerShdw blurRad="38100" dist="38100" dir="2700000" algn="tl">
                    <a:srgbClr val="000000">
                      <a:alpha val="43137"/>
                    </a:srgbClr>
                  </a:outerShdw>
                </a:effectLst>
                <a:latin typeface="Arial Rounded MT Bold" panose="020F0704030504030204" pitchFamily="34" charset="0"/>
              </a:rPr>
              <a: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Thank You Father For Trusting Me Enough…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endParaRPr lang="en-US" sz="3200" b="1" dirty="0">
              <a:effectLst>
                <a:outerShdw blurRad="38100" dist="38100" dir="2700000" algn="tl">
                  <a:srgbClr val="000000">
                    <a:alpha val="43137"/>
                  </a:srgbClr>
                </a:outerShdw>
              </a:effectLst>
              <a:latin typeface="Arial Rounded MT Bold" panose="020F0704030504030204" pitchFamily="34" charset="0"/>
            </a:endParaRPr>
          </a:p>
          <a:p>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par>
                          <p:cTn id="16" fill="hold">
                            <p:stCondLst>
                              <p:cond delay="2000"/>
                            </p:stCondLst>
                            <p:childTnLst>
                              <p:par>
                                <p:cTn id="17" presetID="1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plus(in)">
                                      <p:cBhvr>
                                        <p:cTn id="19" dur="2000"/>
                                        <p:tgtEl>
                                          <p:spTgt spid="3">
                                            <p:txEl>
                                              <p:pRg st="2" end="2"/>
                                            </p:txEl>
                                          </p:spTgt>
                                        </p:tgtEl>
                                      </p:cBhvr>
                                    </p:animEffect>
                                  </p:childTnLst>
                                </p:cTn>
                              </p:par>
                            </p:childTnLst>
                          </p:cTn>
                        </p:par>
                        <p:par>
                          <p:cTn id="20" fill="hold">
                            <p:stCondLst>
                              <p:cond delay="4000"/>
                            </p:stCondLst>
                            <p:childTnLst>
                              <p:par>
                                <p:cTn id="21" presetID="13"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plus(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plus(in)">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plus(in)">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plus(in)">
                                      <p:cBhvr>
                                        <p:cTn id="3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pic>
        <p:nvPicPr>
          <p:cNvPr id="2050" name="Picture 2" descr="CUFI Prayer Update: March 2017"/>
          <p:cNvPicPr>
            <a:picLocks noGrp="1" noChangeAspect="1" noChangeArrowheads="1"/>
          </p:cNvPicPr>
          <p:nvPr>
            <p:ph idx="1"/>
          </p:nvPr>
        </p:nvPicPr>
        <p:blipFill>
          <a:blip r:embed="rId2"/>
          <a:srcRect/>
          <a:stretch>
            <a:fillRect/>
          </a:stretch>
        </p:blipFill>
        <p:spPr>
          <a:xfrm>
            <a:off x="509286" y="2737977"/>
            <a:ext cx="4194649" cy="3616521"/>
          </a:xfrm>
          <a:effectLst>
            <a:softEdge rad="88900"/>
          </a:effectLst>
        </p:spPr>
      </p:pic>
      <p:sp>
        <p:nvSpPr>
          <p:cNvPr id="2" name="TextBox 1"/>
          <p:cNvSpPr txBox="1"/>
          <p:nvPr/>
        </p:nvSpPr>
        <p:spPr>
          <a:xfrm>
            <a:off x="6582965" y="5384326"/>
            <a:ext cx="4194649" cy="738664"/>
          </a:xfrm>
          <a:prstGeom prst="rect">
            <a:avLst/>
          </a:prstGeom>
          <a:solidFill>
            <a:schemeClr val="bg1"/>
          </a:solidFill>
        </p:spPr>
        <p:txBody>
          <a:bodyPr wrap="square" rtlCol="0">
            <a:spAutoFit/>
          </a:bodyPr>
          <a:lstStyle/>
          <a:p>
            <a:pPr algn="ctr"/>
            <a:r>
              <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And All of the Innocent Victims</a:t>
            </a:r>
            <a:endPar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a:p>
            <a:pPr algn="ctr"/>
            <a:r>
              <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on Both Sides</a:t>
            </a:r>
            <a:endParaRPr lang="en-US" sz="2100"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p:transition spd="slow">
    <p:wedg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extLst>
              <a:ext uri="{96DAC541-7B7A-43D3-8B79-37D633B846F1}">
                <asvg:svgBlip xmlns:asvg="http://schemas.microsoft.com/office/drawing/2016/SVG/main" r:embed="rId2"/>
              </a:ext>
            </a:extLst>
          </a:blip>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262359" y="190500"/>
            <a:ext cx="11667281" cy="6477000"/>
          </a:xfrm>
          <a:solidFill>
            <a:schemeClr val="bg1">
              <a:alpha val="90000"/>
            </a:schemeClr>
          </a:solidFill>
        </p:spPr>
        <p:txBody>
          <a:bodyPr>
            <a:noAutofit/>
          </a:bodyPr>
          <a:lstStyle/>
          <a:p>
            <a:pPr marL="0" indent="0" algn="just">
              <a:lnSpc>
                <a:spcPct val="110000"/>
              </a:lnSpc>
              <a:spcBef>
                <a:spcPts val="225"/>
              </a:spcBef>
              <a:buNone/>
              <a:defRPr/>
            </a:pPr>
            <a:r>
              <a:rPr lang="en-US" sz="3200" b="1" dirty="0">
                <a:solidFill>
                  <a:srgbClr val="000000"/>
                </a:solidFill>
                <a:effectLst>
                  <a:outerShdw blurRad="38100" dist="38100" dir="2700000" algn="tl">
                    <a:srgbClr val="000000">
                      <a:alpha val="43137"/>
                    </a:srgbClr>
                  </a:outerShdw>
                </a:effectLst>
                <a:latin typeface="system-ui"/>
              </a:rPr>
              <a:t>May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answer you in the day of trouble! May the name of the God of Jacob protect you! </a:t>
            </a:r>
            <a:r>
              <a:rPr lang="en-US" sz="3200" b="1" baseline="30000" dirty="0">
                <a:solidFill>
                  <a:srgbClr val="000000"/>
                </a:solidFill>
                <a:effectLst>
                  <a:outerShdw blurRad="38100" dist="38100" dir="2700000" algn="tl">
                    <a:srgbClr val="000000">
                      <a:alpha val="43137"/>
                    </a:srgbClr>
                  </a:outerShdw>
                </a:effectLst>
                <a:latin typeface="system-ui"/>
              </a:rPr>
              <a:t>2 </a:t>
            </a:r>
            <a:r>
              <a:rPr lang="en-US" sz="3200" b="1" dirty="0">
                <a:solidFill>
                  <a:srgbClr val="000000"/>
                </a:solidFill>
                <a:effectLst>
                  <a:outerShdw blurRad="38100" dist="38100" dir="2700000" algn="tl">
                    <a:srgbClr val="000000">
                      <a:alpha val="43137"/>
                    </a:srgbClr>
                  </a:outerShdw>
                </a:effectLst>
                <a:latin typeface="system-ui"/>
              </a:rPr>
              <a:t>May he send you help from the sanctuary and give you support from Zion! </a:t>
            </a:r>
            <a:r>
              <a:rPr lang="en-US" sz="3200" b="1" baseline="30000" dirty="0">
                <a:solidFill>
                  <a:srgbClr val="000000"/>
                </a:solidFill>
                <a:effectLst>
                  <a:outerShdw blurRad="38100" dist="38100" dir="2700000" algn="tl">
                    <a:srgbClr val="000000">
                      <a:alpha val="43137"/>
                    </a:srgbClr>
                  </a:outerShdw>
                </a:effectLst>
                <a:latin typeface="system-ui"/>
              </a:rPr>
              <a:t>3 </a:t>
            </a:r>
            <a:r>
              <a:rPr lang="en-US" sz="3200" b="1" dirty="0">
                <a:solidFill>
                  <a:srgbClr val="000000"/>
                </a:solidFill>
                <a:effectLst>
                  <a:outerShdw blurRad="38100" dist="38100" dir="2700000" algn="tl">
                    <a:srgbClr val="000000">
                      <a:alpha val="43137"/>
                    </a:srgbClr>
                  </a:outerShdw>
                </a:effectLst>
                <a:latin typeface="system-ui"/>
              </a:rPr>
              <a:t>May he remember all your offerings and regard with favor your burnt sacrifices! </a:t>
            </a:r>
            <a:r>
              <a:rPr lang="en-US" sz="3200" b="1" i="1" dirty="0">
                <a:solidFill>
                  <a:srgbClr val="000000"/>
                </a:solidFill>
                <a:effectLst>
                  <a:outerShdw blurRad="38100" dist="38100" dir="2700000" algn="tl">
                    <a:srgbClr val="000000">
                      <a:alpha val="43137"/>
                    </a:srgbClr>
                  </a:outerShdw>
                </a:effectLst>
                <a:latin typeface="system-ui"/>
              </a:rPr>
              <a:t>Selah </a:t>
            </a:r>
            <a:r>
              <a:rPr lang="en-US" sz="3200" b="1" baseline="30000" dirty="0">
                <a:solidFill>
                  <a:srgbClr val="000000"/>
                </a:solidFill>
                <a:effectLst>
                  <a:outerShdw blurRad="38100" dist="38100" dir="2700000" algn="tl">
                    <a:srgbClr val="000000">
                      <a:alpha val="43137"/>
                    </a:srgbClr>
                  </a:outerShdw>
                </a:effectLst>
                <a:latin typeface="system-ui"/>
              </a:rPr>
              <a:t>4 </a:t>
            </a:r>
            <a:r>
              <a:rPr lang="en-US" sz="3200" b="1" dirty="0">
                <a:solidFill>
                  <a:srgbClr val="000000"/>
                </a:solidFill>
                <a:effectLst>
                  <a:outerShdw blurRad="38100" dist="38100" dir="2700000" algn="tl">
                    <a:srgbClr val="000000">
                      <a:alpha val="43137"/>
                    </a:srgbClr>
                  </a:outerShdw>
                </a:effectLst>
                <a:latin typeface="system-ui"/>
              </a:rPr>
              <a:t>May he grant you your heart's desire and fulfill all your plans! </a:t>
            </a:r>
            <a:r>
              <a:rPr lang="en-US" sz="3200" b="1" baseline="30000" dirty="0">
                <a:solidFill>
                  <a:srgbClr val="000000"/>
                </a:solidFill>
                <a:effectLst>
                  <a:outerShdw blurRad="38100" dist="38100" dir="2700000" algn="tl">
                    <a:srgbClr val="000000">
                      <a:alpha val="43137"/>
                    </a:srgbClr>
                  </a:outerShdw>
                </a:effectLst>
                <a:latin typeface="system-ui"/>
              </a:rPr>
              <a:t>5 </a:t>
            </a:r>
            <a:r>
              <a:rPr lang="en-US" sz="3200" b="1" dirty="0">
                <a:solidFill>
                  <a:srgbClr val="000000"/>
                </a:solidFill>
                <a:effectLst>
                  <a:outerShdw blurRad="38100" dist="38100" dir="2700000" algn="tl">
                    <a:srgbClr val="000000">
                      <a:alpha val="43137"/>
                    </a:srgbClr>
                  </a:outerShdw>
                </a:effectLst>
                <a:latin typeface="system-ui"/>
              </a:rPr>
              <a:t>May we shout for joy over your salvation, and in the name of our God set up our banners! May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fulfill all your petitions! </a:t>
            </a:r>
            <a:r>
              <a:rPr lang="en-US" sz="3200" b="1" baseline="30000" dirty="0">
                <a:solidFill>
                  <a:srgbClr val="000000"/>
                </a:solidFill>
                <a:effectLst>
                  <a:outerShdw blurRad="38100" dist="38100" dir="2700000" algn="tl">
                    <a:srgbClr val="000000">
                      <a:alpha val="43137"/>
                    </a:srgbClr>
                  </a:outerShdw>
                </a:effectLst>
                <a:latin typeface="system-ui"/>
              </a:rPr>
              <a:t>6 </a:t>
            </a:r>
            <a:r>
              <a:rPr lang="en-US" sz="3200" b="1" dirty="0">
                <a:solidFill>
                  <a:srgbClr val="000000"/>
                </a:solidFill>
                <a:effectLst>
                  <a:outerShdw blurRad="38100" dist="38100" dir="2700000" algn="tl">
                    <a:srgbClr val="000000">
                      <a:alpha val="43137"/>
                    </a:srgbClr>
                  </a:outerShdw>
                </a:effectLst>
                <a:latin typeface="system-ui"/>
              </a:rPr>
              <a:t>Now I know that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saves his anointed; he will answer him from his holy heaven with the saving might of his right hand. </a:t>
            </a:r>
            <a:r>
              <a:rPr lang="en-US" sz="3200" b="1" baseline="30000" dirty="0">
                <a:solidFill>
                  <a:srgbClr val="000000"/>
                </a:solidFill>
                <a:effectLst>
                  <a:outerShdw blurRad="38100" dist="38100" dir="2700000" algn="tl">
                    <a:srgbClr val="000000">
                      <a:alpha val="43137"/>
                    </a:srgbClr>
                  </a:outerShdw>
                </a:effectLst>
                <a:latin typeface="system-ui"/>
              </a:rPr>
              <a:t>7 </a:t>
            </a:r>
            <a:r>
              <a:rPr lang="en-US" sz="3200" b="1" dirty="0">
                <a:solidFill>
                  <a:srgbClr val="000000"/>
                </a:solidFill>
                <a:effectLst>
                  <a:outerShdw blurRad="38100" dist="38100" dir="2700000" algn="tl">
                    <a:srgbClr val="000000">
                      <a:alpha val="43137"/>
                    </a:srgbClr>
                  </a:outerShdw>
                </a:effectLst>
                <a:latin typeface="system-ui"/>
              </a:rPr>
              <a:t>Some trust in chariots and some in horses, but we trust in the name of the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our God. </a:t>
            </a:r>
            <a:r>
              <a:rPr lang="en-US" sz="3200" b="1" baseline="30000" dirty="0">
                <a:solidFill>
                  <a:srgbClr val="000000"/>
                </a:solidFill>
                <a:effectLst>
                  <a:outerShdw blurRad="38100" dist="38100" dir="2700000" algn="tl">
                    <a:srgbClr val="000000">
                      <a:alpha val="43137"/>
                    </a:srgbClr>
                  </a:outerShdw>
                </a:effectLst>
                <a:latin typeface="system-ui"/>
              </a:rPr>
              <a:t>8 </a:t>
            </a:r>
            <a:r>
              <a:rPr lang="en-US" sz="3200" b="1" dirty="0">
                <a:solidFill>
                  <a:srgbClr val="000000"/>
                </a:solidFill>
                <a:effectLst>
                  <a:outerShdw blurRad="38100" dist="38100" dir="2700000" algn="tl">
                    <a:srgbClr val="000000">
                      <a:alpha val="43137"/>
                    </a:srgbClr>
                  </a:outerShdw>
                </a:effectLst>
                <a:latin typeface="system-ui"/>
              </a:rPr>
              <a:t>They collapse and fall, but we rise and stand upright. </a:t>
            </a:r>
            <a:r>
              <a:rPr lang="en-US" sz="3200" b="1" baseline="30000" dirty="0">
                <a:solidFill>
                  <a:srgbClr val="000000"/>
                </a:solidFill>
                <a:effectLst>
                  <a:outerShdw blurRad="38100" dist="38100" dir="2700000" algn="tl">
                    <a:srgbClr val="000000">
                      <a:alpha val="43137"/>
                    </a:srgbClr>
                  </a:outerShdw>
                </a:effectLst>
                <a:latin typeface="system-ui"/>
              </a:rPr>
              <a:t>9 </a:t>
            </a:r>
            <a:r>
              <a:rPr lang="en-US" sz="3200" b="1" dirty="0">
                <a:solidFill>
                  <a:srgbClr val="000000"/>
                </a:solidFill>
                <a:effectLst>
                  <a:outerShdw blurRad="38100" dist="38100" dir="2700000" algn="tl">
                    <a:srgbClr val="000000">
                      <a:alpha val="43137"/>
                    </a:srgbClr>
                  </a:outerShdw>
                </a:effectLst>
                <a:latin typeface="system-ui"/>
              </a:rPr>
              <a:t>O </a:t>
            </a:r>
            <a:r>
              <a:rPr lang="en-US" sz="3200" b="1" cap="small" dirty="0">
                <a:solidFill>
                  <a:srgbClr val="000000"/>
                </a:solidFill>
                <a:effectLst>
                  <a:outerShdw blurRad="38100" dist="38100" dir="2700000" algn="tl">
                    <a:srgbClr val="000000">
                      <a:alpha val="43137"/>
                    </a:srgbClr>
                  </a:outerShdw>
                </a:effectLst>
                <a:latin typeface="system-ui"/>
              </a:rPr>
              <a:t>Lord</a:t>
            </a:r>
            <a:r>
              <a:rPr lang="en-US" sz="3200" b="1" dirty="0">
                <a:solidFill>
                  <a:srgbClr val="000000"/>
                </a:solidFill>
                <a:effectLst>
                  <a:outerShdw blurRad="38100" dist="38100" dir="2700000" algn="tl">
                    <a:srgbClr val="000000">
                      <a:alpha val="43137"/>
                    </a:srgbClr>
                  </a:outerShdw>
                </a:effectLst>
                <a:latin typeface="system-ui"/>
              </a:rPr>
              <a:t>, save the king! May he answer us when we call.</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circle(out)">
                                      <p:cBhvr>
                                        <p:cTn id="7" dur="2000"/>
                                        <p:tgtEl>
                                          <p:spTgt spid="4">
                                            <p:bg/>
                                          </p:spTgt>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plus(out)">
                                      <p:cBhvr>
                                        <p:cTn id="1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noChangeArrowheads="1"/>
          </p:cNvSpPr>
          <p:nvPr>
            <p:ph idx="1"/>
          </p:nvPr>
        </p:nvSpPr>
        <p:spPr>
          <a:xfrm>
            <a:off x="219919" y="76200"/>
            <a:ext cx="11644131" cy="6553200"/>
          </a:xfrm>
        </p:spPr>
        <p:txBody>
          <a:bodyPr/>
          <a:lstStyle/>
          <a:p>
            <a:pPr marL="0" indent="0">
              <a:buNone/>
            </a:pPr>
            <a:r>
              <a:rPr lang="en-US" sz="3600" b="1" i="1" dirty="0">
                <a:effectLst>
                  <a:outerShdw blurRad="38100" dist="38100" dir="2700000" algn="tl">
                    <a:srgbClr val="000000">
                      <a:alpha val="43137"/>
                    </a:srgbClr>
                  </a:outerShdw>
                </a:effectLst>
              </a:rPr>
              <a:t>"</a:t>
            </a:r>
            <a:r>
              <a:rPr lang="en-US" sz="3600" b="1" dirty="0">
                <a:effectLst>
                  <a:outerShdw blurRad="38100" dist="38100" dir="2700000" algn="tl">
                    <a:srgbClr val="000000">
                      <a:alpha val="43137"/>
                    </a:srgbClr>
                  </a:outerShdw>
                </a:effectLst>
              </a:rPr>
              <a:t>A man parks his bicycle nearby the Capitol in Washington, DC and walks on.</a:t>
            </a:r>
            <a:endParaRPr lang="en-US" sz="3600" b="1" dirty="0">
              <a:effectLst>
                <a:outerShdw blurRad="38100" dist="38100" dir="2700000" algn="tl">
                  <a:srgbClr val="000000">
                    <a:alpha val="43137"/>
                  </a:srgbClr>
                </a:outerShdw>
              </a:effectLst>
            </a:endParaRPr>
          </a:p>
          <a:p>
            <a:pPr marL="0" indent="0">
              <a:buNone/>
            </a:pPr>
            <a:r>
              <a:rPr lang="en-US" sz="3600" b="1" dirty="0">
                <a:effectLst>
                  <a:outerShdw blurRad="38100" dist="38100" dir="2700000" algn="tl">
                    <a:srgbClr val="000000">
                      <a:alpha val="43137"/>
                    </a:srgbClr>
                  </a:outerShdw>
                </a:effectLst>
              </a:rPr>
              <a:t> </a:t>
            </a:r>
            <a:endParaRPr lang="en-US" sz="3600" b="1" dirty="0">
              <a:effectLst>
                <a:outerShdw blurRad="38100" dist="38100" dir="2700000" algn="tl">
                  <a:srgbClr val="000000">
                    <a:alpha val="43137"/>
                  </a:srgbClr>
                </a:outerShdw>
              </a:effectLst>
            </a:endParaRPr>
          </a:p>
          <a:p>
            <a:pPr marL="0" indent="0">
              <a:buNone/>
            </a:pPr>
            <a:r>
              <a:rPr lang="en-US" sz="3600" b="1" dirty="0">
                <a:effectLst>
                  <a:outerShdw blurRad="38100" dist="38100" dir="2700000" algn="tl">
                    <a:srgbClr val="000000">
                      <a:alpha val="43137"/>
                    </a:srgbClr>
                  </a:outerShdw>
                </a:effectLst>
              </a:rPr>
              <a:t>A police officer stops him and asks, "Why did you park your bicycle here? Don't you know it is a VIP road and all congressmen and senators pass from here?"</a:t>
            </a:r>
            <a:endParaRPr lang="en-US" sz="3600" b="1" dirty="0">
              <a:effectLst>
                <a:outerShdw blurRad="38100" dist="38100" dir="2700000" algn="tl">
                  <a:srgbClr val="000000">
                    <a:alpha val="43137"/>
                  </a:srgbClr>
                </a:outerShdw>
              </a:effectLst>
            </a:endParaRPr>
          </a:p>
          <a:p>
            <a:pPr marL="0" indent="0">
              <a:buNone/>
            </a:pPr>
            <a:r>
              <a:rPr lang="en-US" sz="3600" b="1" dirty="0">
                <a:effectLst>
                  <a:outerShdw blurRad="38100" dist="38100" dir="2700000" algn="tl">
                    <a:srgbClr val="000000">
                      <a:alpha val="43137"/>
                    </a:srgbClr>
                  </a:outerShdw>
                </a:effectLst>
              </a:rPr>
              <a:t> </a:t>
            </a:r>
            <a:endParaRPr lang="en-US" sz="3600" b="1" dirty="0">
              <a:effectLst>
                <a:outerShdw blurRad="38100" dist="38100" dir="2700000" algn="tl">
                  <a:srgbClr val="000000">
                    <a:alpha val="43137"/>
                  </a:srgbClr>
                </a:outerShdw>
              </a:effectLst>
            </a:endParaRPr>
          </a:p>
          <a:p>
            <a:pPr marL="0" indent="0">
              <a:buNone/>
            </a:pPr>
            <a:r>
              <a:rPr lang="en-US" sz="3600" b="1" dirty="0">
                <a:effectLst>
                  <a:outerShdw blurRad="38100" dist="38100" dir="2700000" algn="tl">
                    <a:srgbClr val="000000">
                      <a:alpha val="43137"/>
                    </a:srgbClr>
                  </a:outerShdw>
                </a:effectLst>
              </a:rPr>
              <a:t>Man replied, "Don't you worry about it, I locked my bicycle!"</a:t>
            </a:r>
            <a:endParaRPr lang="en-US" sz="3600" b="1" dirty="0">
              <a:effectLst>
                <a:outerShdw blurRad="38100" dist="38100" dir="2700000" algn="tl">
                  <a:srgbClr val="000000">
                    <a:alpha val="43137"/>
                  </a:srgbClr>
                </a:outerShdw>
              </a:effectLst>
            </a:endParaRPr>
          </a:p>
          <a:p>
            <a:pPr marL="0" indent="0">
              <a:buNone/>
            </a:pPr>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0" y="16167"/>
            <a:ext cx="11296341" cy="4524315"/>
          </a:xfrm>
          <a:prstGeom prst="rect">
            <a:avLst/>
          </a:prstGeom>
        </p:spPr>
        <p:txBody>
          <a:bodyPr wrap="square">
            <a:spAutoFit/>
          </a:bodyPr>
          <a:lstStyle/>
          <a:p>
            <a:r>
              <a:rPr lang="en-US" sz="32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rPr>
              <a:t>A juggler, driving to his next performance, is stopped by a policeman. </a:t>
            </a:r>
            <a:endParaRPr lang="en-US" sz="32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endParaRPr>
          </a:p>
          <a:p>
            <a:r>
              <a:rPr lang="en-US" sz="32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rPr>
              <a:t> "What are those machetes doing in your car?" asks the cop.</a:t>
            </a:r>
            <a:endParaRPr lang="en-US" sz="32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endParaRPr>
          </a:p>
          <a:p>
            <a:r>
              <a:rPr lang="en-US" sz="32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rPr>
              <a:t> "I juggle them in my act."</a:t>
            </a:r>
            <a:endParaRPr lang="en-US" sz="32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endParaRPr>
          </a:p>
          <a:p>
            <a:r>
              <a:rPr lang="en-US" sz="32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rPr>
              <a:t> "Oh, yeah?" says the doubtful cop. "Let's see you do it." </a:t>
            </a:r>
            <a:endParaRPr lang="en-US" sz="32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endParaRPr>
          </a:p>
          <a:p>
            <a:r>
              <a:rPr lang="en-US" sz="32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rPr>
              <a:t> The juggler gets out and starts tossing and catching the knives. Another man driving by slows down to watch.</a:t>
            </a:r>
            <a:endParaRPr lang="en-US" sz="32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endParaRPr>
          </a:p>
          <a:p>
            <a:r>
              <a:rPr lang="en-US" sz="32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rPr>
              <a:t> "Wow" says the passer-by. "I'm glad I quit drinking. Look at the test they're giving now!</a:t>
            </a:r>
            <a:endParaRPr lang="en-US" sz="2000" b="1" dirty="0">
              <a:effectLst>
                <a:outerShdw blurRad="38100" dist="38100" dir="2700000" algn="tl">
                  <a:srgbClr val="000000">
                    <a:alpha val="43137"/>
                  </a:srgbClr>
                </a:outerShdw>
              </a:effectLst>
              <a:latin typeface="Calibri" panose="020F0502020204030204" charset="0"/>
              <a:ea typeface="Calibri" panose="020F0502020204030204" charset="0"/>
              <a:cs typeface="Times New Roman" panose="020206030504050203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5875" y="1840375"/>
            <a:ext cx="546825" cy="5017625"/>
          </a:xfrm>
        </p:spPr>
        <p:txBody>
          <a:bodyPr>
            <a:noAutofit/>
          </a:bodyPr>
          <a:lstStyle/>
          <a:p>
            <a:pPr algn="ctr"/>
            <a:r>
              <a:rPr lang="en-US" sz="5400" b="1" dirty="0">
                <a:effectLst>
                  <a:outerShdw blurRad="38100" dist="38100" dir="2700000" algn="tl">
                    <a:srgbClr val="000000">
                      <a:alpha val="43137"/>
                    </a:srgbClr>
                  </a:outerShdw>
                </a:effectLst>
                <a:latin typeface="Arial Rounded MT Bold" panose="020F0704030504030204" pitchFamily="34" charset="0"/>
              </a:rPr>
              <a:t>Ruth</a:t>
            </a:r>
            <a:br>
              <a:rPr lang="en-US" sz="5400" b="1" dirty="0">
                <a:effectLst>
                  <a:outerShdw blurRad="38100" dist="38100" dir="2700000" algn="tl">
                    <a:srgbClr val="000000">
                      <a:alpha val="43137"/>
                    </a:srgbClr>
                  </a:outerShdw>
                </a:effectLst>
                <a:latin typeface="Arial Rounded MT Bold" panose="020F0704030504030204" pitchFamily="34" charset="0"/>
              </a:rPr>
            </a:br>
            <a:r>
              <a:rPr lang="en-US" sz="5400" b="1" dirty="0">
                <a:effectLst>
                  <a:outerShdw blurRad="38100" dist="38100" dir="2700000" algn="tl">
                    <a:srgbClr val="000000">
                      <a:alpha val="43137"/>
                    </a:srgbClr>
                  </a:outerShdw>
                </a:effectLst>
                <a:latin typeface="Arial Rounded MT Bold" panose="020F0704030504030204" pitchFamily="34" charset="0"/>
              </a:rPr>
              <a:t> 1</a:t>
            </a:r>
            <a:endParaRPr lang="en-US" sz="5400" b="1" dirty="0">
              <a:effectLst>
                <a:outerShdw blurRad="38100" dist="38100" dir="2700000" algn="tl">
                  <a:srgbClr val="000000">
                    <a:alpha val="43137"/>
                  </a:srgbClr>
                </a:outerShdw>
              </a:effectLst>
              <a:latin typeface="Arial Rounded MT Bold" panose="020F0704030504030204" pitchFamily="34" charset="0"/>
            </a:endParaRPr>
          </a:p>
        </p:txBody>
      </p:sp>
      <p:sp>
        <p:nvSpPr>
          <p:cNvPr id="5" name="Title 1"/>
          <p:cNvSpPr>
            <a:spLocks noGrp="1"/>
          </p:cNvSpPr>
          <p:nvPr>
            <p:ph idx="1"/>
          </p:nvPr>
        </p:nvSpPr>
        <p:spPr>
          <a:xfrm>
            <a:off x="2569038" y="2851706"/>
            <a:ext cx="6586537" cy="2471225"/>
          </a:xfrm>
          <a:solidFill>
            <a:schemeClr val="bg1"/>
          </a:solidFill>
          <a:effectLst>
            <a:softEdge rad="38100"/>
          </a:effectLst>
        </p:spPr>
        <p:txBody>
          <a:bodyPr>
            <a:normAutofit/>
          </a:bodyPr>
          <a:lstStyle/>
          <a:p>
            <a:pPr marL="0" indent="0">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Moving Beyond…</a:t>
            </a:r>
            <a:endPar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…My Circumstantial Trap</a:t>
            </a:r>
            <a:endPar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“Call Me Mara”    </a:t>
            </a:r>
            <a:r>
              <a:rPr lang="en-US" sz="3600" b="1" dirty="0" err="1">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pt1</a:t>
            </a:r>
            <a:endParaRPr lang="en-US" dirty="0"/>
          </a:p>
        </p:txBody>
      </p:sp>
      <p:sp>
        <p:nvSpPr>
          <p:cNvPr id="3" name="TextBox 2"/>
          <p:cNvSpPr txBox="1"/>
          <p:nvPr/>
        </p:nvSpPr>
        <p:spPr>
          <a:xfrm>
            <a:off x="1969478" y="6386732"/>
            <a:ext cx="2793465"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Edward Church </a:t>
            </a:r>
            <a:endPar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7" name="TextBox 6"/>
          <p:cNvSpPr txBox="1"/>
          <p:nvPr/>
        </p:nvSpPr>
        <p:spPr>
          <a:xfrm>
            <a:off x="5546825" y="6386731"/>
            <a:ext cx="3608750"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November 12, 2023</a:t>
            </a:r>
            <a:endPar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pic>
        <p:nvPicPr>
          <p:cNvPr id="1026" name="Picture 2" descr="Naomi: When Life Seems B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7068" y="0"/>
            <a:ext cx="2732324"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heel(1)">
                                      <p:cBhvr>
                                        <p:cTn id="7" dur="2000"/>
                                        <p:tgtEl>
                                          <p:spTgt spid="5">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heel(1)">
                                      <p:cBhvr>
                                        <p:cTn id="10" dur="2000"/>
                                        <p:tgtEl>
                                          <p:spTgt spid="5">
                                            <p:txEl>
                                              <p:pRg st="0" end="0"/>
                                            </p:txEl>
                                          </p:spTgt>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heel(1)">
                                      <p:cBhvr>
                                        <p:cTn id="14" dur="2000"/>
                                        <p:tgtEl>
                                          <p:spTgt spid="5">
                                            <p:txEl>
                                              <p:pRg st="1" end="1"/>
                                            </p:txEl>
                                          </p:spTgt>
                                        </p:tgtEl>
                                      </p:cBhvr>
                                    </p:animEffect>
                                  </p:childTnLst>
                                </p:cTn>
                              </p:par>
                            </p:childTnLst>
                          </p:cTn>
                        </p:par>
                        <p:par>
                          <p:cTn id="15" fill="hold">
                            <p:stCondLst>
                              <p:cond delay="4000"/>
                            </p:stCondLst>
                            <p:childTnLst>
                              <p:par>
                                <p:cTn id="16" presetID="21" presetClass="entr" presetSubtype="1"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heel(1)">
                                      <p:cBhvr>
                                        <p:cTn id="18" dur="2000"/>
                                        <p:tgtEl>
                                          <p:spTgt spid="5">
                                            <p:txEl>
                                              <p:pRg st="2" end="2"/>
                                            </p:txEl>
                                          </p:spTgt>
                                        </p:tgtEl>
                                      </p:cBhvr>
                                    </p:animEffect>
                                  </p:childTnLst>
                                </p:cTn>
                              </p:par>
                            </p:childTnLst>
                          </p:cTn>
                        </p:par>
                        <p:par>
                          <p:cTn id="19" fill="hold">
                            <p:stCondLst>
                              <p:cond delay="6000"/>
                            </p:stCondLst>
                            <p:childTnLst>
                              <p:par>
                                <p:cTn id="20" presetID="2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312517"/>
            <a:ext cx="12192000" cy="5521124"/>
          </a:xfrm>
          <a:solidFill>
            <a:schemeClr val="bg1">
              <a:alpha val="85000"/>
            </a:schemeClr>
          </a:solidFill>
        </p:spPr>
        <p:txBody>
          <a:bodyPr>
            <a:noAutofit/>
          </a:bodyPr>
          <a:lstStyle/>
          <a:p>
            <a:pPr marL="0" indent="0">
              <a:lnSpc>
                <a:spcPct val="100000"/>
              </a:lnSpc>
              <a:buNone/>
            </a:pPr>
            <a:r>
              <a:rPr lang="en-US" b="1" dirty="0">
                <a:effectLst>
                  <a:outerShdw blurRad="38100" dist="38100" dir="2700000" algn="tl">
                    <a:srgbClr val="000000">
                      <a:alpha val="43137"/>
                    </a:srgbClr>
                  </a:outerShdw>
                </a:effectLst>
                <a:latin typeface="Times New Roman" panose="02020603050405020304" pitchFamily="34" charset="0"/>
                <a:ea typeface="Calibri" panose="020F0502020204030204" charset="0"/>
                <a:cs typeface="Times New Roman" panose="02020603050405020304" pitchFamily="34" charset="0"/>
              </a:rPr>
              <a:t>Ruth 1: 1-14</a:t>
            </a:r>
            <a:r>
              <a:rPr lang="en-US" dirty="0">
                <a:effectLst>
                  <a:outerShdw blurRad="38100" dist="38100" dir="2700000" algn="tl">
                    <a:srgbClr val="000000">
                      <a:alpha val="43137"/>
                    </a:srgbClr>
                  </a:outerShdw>
                </a:effectLst>
                <a:latin typeface="Times New Roman" panose="02020603050405020304" pitchFamily="34" charset="0"/>
                <a:ea typeface="Calibri" panose="020F0502020204030204" charset="0"/>
                <a:cs typeface="Times New Roman" panose="02020603050405020304" pitchFamily="34" charset="0"/>
              </a:rPr>
              <a:t>: </a:t>
            </a:r>
            <a:r>
              <a:rPr lang="en-US" b="1" i="1" dirty="0">
                <a:effectLst>
                  <a:outerShdw blurRad="38100" dist="38100" dir="2700000" algn="tl">
                    <a:srgbClr val="000000">
                      <a:alpha val="43137"/>
                    </a:srgbClr>
                  </a:outerShdw>
                </a:effectLst>
                <a:latin typeface="Times New Roman" panose="02020603050405020304" pitchFamily="34" charset="0"/>
                <a:ea typeface="Calibri" panose="020F0502020204030204" charset="0"/>
                <a:cs typeface="Times New Roman" panose="02020603050405020304" pitchFamily="34" charset="0"/>
              </a:rPr>
              <a:t>Now it came to pass, in the days when the judges ruled, that there was a famine in the land. And a certain man of Bethlehem, Judah, went to dwell in the country of Moab, he and his wife and his two sons. The name of the man was Elimelech, the name of his wife was Naomi, and the names of his two sons were Mahlon and Chilion— Ephrathites of Bethlehem, Judah. And they went to the country of Moab and remained there. Then Elimelech, Naomi’s husband, died; and she was left, and her two sons. Now they took wives of the women of Moab: the name of the one was Orpah, and the name of the other Ruth. And they dwelt there about ten years. Then both Mahlon and Chilion also died; so the woman survived her two sons and her husband. ….</a:t>
            </a:r>
            <a:endParaRPr lang="en-US" b="1" i="1" dirty="0">
              <a:effectLst>
                <a:outerShdw blurRad="38100" dist="38100" dir="2700000" algn="tl">
                  <a:srgbClr val="000000">
                    <a:alpha val="43137"/>
                  </a:srgbClr>
                </a:outerShdw>
              </a:effectLst>
              <a:latin typeface="Times New Roman" panose="02020603050405020304" pitchFamily="34" charset="0"/>
              <a:ea typeface="Calibri" panose="020F0502020204030204" charset="0"/>
              <a:cs typeface="Times New Roman" panose="02020603050405020304" pitchFamily="34" charset="0"/>
            </a:endParaRPr>
          </a:p>
          <a:p>
            <a:pPr marL="0" indent="0">
              <a:lnSpc>
                <a:spcPct val="100000"/>
              </a:lnSpc>
              <a:buNone/>
            </a:pPr>
            <a:r>
              <a:rPr lang="en-US" b="1" baseline="30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20 </a:t>
            </a:r>
            <a:r>
              <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She said to them, “Do not call me Naomi (sweetness); call me Mara (bitter), for the Almighty has caused me great grief </a:t>
            </a:r>
            <a:r>
              <a:rPr lang="en-US" i="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and</a:t>
            </a:r>
            <a:r>
              <a:rPr lang="en-US"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 bitterness. </a:t>
            </a:r>
            <a:r>
              <a:rPr lang="en-US" sz="2000"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rPr>
              <a:t>amp</a:t>
            </a:r>
            <a:endParaRPr lang="en-US" b="1" dirty="0">
              <a:effectLst>
                <a:outerShdw blurRad="38100" dist="38100" dir="2700000" algn="tl">
                  <a:srgbClr val="000000">
                    <a:alpha val="43137"/>
                  </a:srgb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up)">
                                      <p:cBhvr>
                                        <p:cTn id="7" dur="500"/>
                                        <p:tgtEl>
                                          <p:spTgt spid="4">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up)">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up)">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084" y="211014"/>
            <a:ext cx="8817316" cy="6351831"/>
          </a:xfrm>
        </p:spPr>
        <p:txBody>
          <a:bodyPr>
            <a:normAutofit/>
          </a:bodyPr>
          <a:lstStyle/>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Ten Years, Naomi Subjected to Life in Moab.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(Circumstances)</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She Felt …</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10000"/>
              </a:lnSpc>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Alone - Husband and Sons Dead</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10000"/>
              </a:lnSpc>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Abandoned - Daughter-in-Law Left</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10000"/>
              </a:lnSpc>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Altered -  Name Change Proved It</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2">
              <a:lnSpc>
                <a:spcPct val="11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Naomi= </a:t>
            </a:r>
            <a:r>
              <a:rPr lang="en-US" sz="28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“to be good, sweet, and pleasant.”</a:t>
            </a: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2">
              <a:lnSpc>
                <a:spcPct val="11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Mara= </a:t>
            </a:r>
            <a:r>
              <a:rPr lang="en-US" sz="2800" b="1" i="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“bitter.”</a:t>
            </a: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 </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She Didn’t See…</a:t>
            </a:r>
            <a:endPar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Attention – God was Watching</a:t>
            </a:r>
            <a:endPar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endParaRPr>
          </a:p>
          <a:p>
            <a:pPr lvl="1">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ea typeface="Calibri" panose="020F0502020204030204" charset="0"/>
                <a:cs typeface="Times New Roman" panose="02020603050405020304" pitchFamily="34" charset="0"/>
              </a:rPr>
              <a:t>Active - A</a:t>
            </a:r>
            <a:r>
              <a:rPr lang="en-US" sz="2800"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34" charset="0"/>
              </a:rPr>
              <a:t>nd Waiting</a:t>
            </a:r>
            <a:endParaRPr lang="en-US" sz="2800"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34" charset="0"/>
            </a:endParaRPr>
          </a:p>
          <a:p>
            <a:pPr lvl="1">
              <a:lnSpc>
                <a:spcPct val="11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cs typeface="Times New Roman" panose="02020603050405020304" pitchFamily="34" charset="0"/>
              </a:rPr>
              <a:t>Attending – Until She Turned to Him</a:t>
            </a:r>
            <a:endParaRPr lang="en-US" sz="2800" b="1" dirty="0">
              <a:latin typeface="Arial Rounded MT Bold" panose="020F0704030504030204" pitchFamily="34" charset="0"/>
            </a:endParaRPr>
          </a:p>
        </p:txBody>
      </p:sp>
      <p:pic>
        <p:nvPicPr>
          <p:cNvPr id="4" name="Content Placeholder 3"/>
          <p:cNvPicPr>
            <a:picLocks noChangeAspect="1"/>
          </p:cNvPicPr>
          <p:nvPr/>
        </p:nvPicPr>
        <p:blipFill rotWithShape="1">
          <a:blip r:embed="rId1"/>
          <a:srcRect l="10075" t="19049" r="48978" b="-3"/>
          <a:stretch>
            <a:fillRect/>
          </a:stretch>
        </p:blipFill>
        <p:spPr>
          <a:xfrm>
            <a:off x="9202057" y="0"/>
            <a:ext cx="2989943" cy="68580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2000"/>
                                        <p:tgtEl>
                                          <p:spTgt spid="3">
                                            <p:txEl>
                                              <p:pRg st="1" end="1"/>
                                            </p:txEl>
                                          </p:spTgt>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2000"/>
                                        <p:tgtEl>
                                          <p:spTgt spid="3">
                                            <p:txEl>
                                              <p:pRg st="2" end="2"/>
                                            </p:txEl>
                                          </p:spTgt>
                                        </p:tgtEl>
                                      </p:cBhvr>
                                    </p:animEffect>
                                  </p:childTnLst>
                                </p:cTn>
                              </p:par>
                            </p:childTnLst>
                          </p:cTn>
                        </p:par>
                        <p:par>
                          <p:cTn id="23" fill="hold">
                            <p:stCondLst>
                              <p:cond delay="4000"/>
                            </p:stCondLst>
                            <p:childTnLst>
                              <p:par>
                                <p:cTn id="24" presetID="53" presetClass="entr" presetSubtype="16"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2000"/>
                                        <p:tgtEl>
                                          <p:spTgt spid="3">
                                            <p:txEl>
                                              <p:pRg st="3" end="3"/>
                                            </p:txEl>
                                          </p:spTgt>
                                        </p:tgtEl>
                                      </p:cBhvr>
                                    </p:animEffect>
                                  </p:childTnLst>
                                </p:cTn>
                              </p:par>
                            </p:childTnLst>
                          </p:cTn>
                        </p:par>
                        <p:par>
                          <p:cTn id="29" fill="hold">
                            <p:stCondLst>
                              <p:cond delay="6000"/>
                            </p:stCondLst>
                            <p:childTnLst>
                              <p:par>
                                <p:cTn id="30" presetID="53" presetClass="entr" presetSubtype="16"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4" dur="2000"/>
                                        <p:tgtEl>
                                          <p:spTgt spid="3">
                                            <p:txEl>
                                              <p:pRg st="4" end="4"/>
                                            </p:txEl>
                                          </p:spTgt>
                                        </p:tgtEl>
                                      </p:cBhvr>
                                    </p:animEffect>
                                  </p:childTnLst>
                                </p:cTn>
                              </p:par>
                            </p:childTnLst>
                          </p:cTn>
                        </p:par>
                        <p:par>
                          <p:cTn id="35" fill="hold">
                            <p:stCondLst>
                              <p:cond delay="8000"/>
                            </p:stCondLst>
                            <p:childTnLst>
                              <p:par>
                                <p:cTn id="36" presetID="53" presetClass="entr" presetSubtype="16"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p:cTn id="38"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9"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0" dur="20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7" dur="2000"/>
                                        <p:tgtEl>
                                          <p:spTgt spid="3">
                                            <p:txEl>
                                              <p:pRg st="6" end="6"/>
                                            </p:txEl>
                                          </p:spTgt>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p:cTn id="51"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2"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3" dur="2000"/>
                                        <p:tgtEl>
                                          <p:spTgt spid="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 calcmode="lin" valueType="num">
                                      <p:cBhvr>
                                        <p:cTn id="58"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9"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0" dur="2000"/>
                                        <p:tgtEl>
                                          <p:spTgt spid="3">
                                            <p:txEl>
                                              <p:pRg st="8" end="8"/>
                                            </p:txEl>
                                          </p:spTgt>
                                        </p:tgtEl>
                                      </p:cBhvr>
                                    </p:animEffect>
                                  </p:childTnLst>
                                </p:cTn>
                              </p:par>
                            </p:childTnLst>
                          </p:cTn>
                        </p:par>
                        <p:par>
                          <p:cTn id="61" fill="hold">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 calcmode="lin" valueType="num">
                                      <p:cBhvr>
                                        <p:cTn id="64" dur="2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5" dur="20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6" dur="2000"/>
                                        <p:tgtEl>
                                          <p:spTgt spid="3">
                                            <p:txEl>
                                              <p:pRg st="9" end="9"/>
                                            </p:txEl>
                                          </p:spTgt>
                                        </p:tgtEl>
                                      </p:cBhvr>
                                    </p:animEffect>
                                  </p:childTnLst>
                                </p:cTn>
                              </p:par>
                            </p:childTnLst>
                          </p:cTn>
                        </p:par>
                        <p:par>
                          <p:cTn id="67" fill="hold">
                            <p:stCondLst>
                              <p:cond delay="4000"/>
                            </p:stCondLst>
                            <p:childTnLst>
                              <p:par>
                                <p:cTn id="68" presetID="53" presetClass="entr" presetSubtype="16" fill="hold" grpId="0" nodeType="after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 calcmode="lin" valueType="num">
                                      <p:cBhvr>
                                        <p:cTn id="70" dur="2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1" dur="20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2" dur="2000"/>
                                        <p:tgtEl>
                                          <p:spTgt spid="3">
                                            <p:txEl>
                                              <p:pRg st="10" end="10"/>
                                            </p:txEl>
                                          </p:spTgt>
                                        </p:tgtEl>
                                      </p:cBhvr>
                                    </p:animEffect>
                                  </p:childTnLst>
                                </p:cTn>
                              </p:par>
                            </p:childTnLst>
                          </p:cTn>
                        </p:par>
                        <p:par>
                          <p:cTn id="73" fill="hold">
                            <p:stCondLst>
                              <p:cond delay="6000"/>
                            </p:stCondLst>
                            <p:childTnLst>
                              <p:par>
                                <p:cTn id="74" presetID="53" presetClass="entr" presetSubtype="16" fill="hold" grpId="0" nodeType="after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 calcmode="lin" valueType="num">
                                      <p:cBhvr>
                                        <p:cTn id="76" dur="2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7" dur="20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78"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0" b="-3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948" y="168813"/>
            <a:ext cx="10390841" cy="5825588"/>
          </a:xfrm>
          <a:solidFill>
            <a:schemeClr val="bg1">
              <a:alpha val="70000"/>
            </a:schemeClr>
          </a:solidFill>
        </p:spPr>
        <p:txBody>
          <a:bodyPr>
            <a:normAutofit/>
          </a:bodyPr>
          <a:lstStyle/>
          <a:p>
            <a:pPr>
              <a:lnSpc>
                <a:spcPct val="100000"/>
              </a:lnSpc>
              <a:spcBef>
                <a:spcPts val="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Peter Walked on the Water Until…</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…He Got His Eyes Off Jesus/ onto Circumstances.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…He Sank</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Disciples with Jesus in Garden Until…</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…They Got Eyes on Circumstances..</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..They Ran </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Circumstances Kept All but One Disciple from the Cross.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…They Stayed Away</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Circumstances Kept Them Behind Locked Doors..</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…They Hid</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Circumstances Had Taken It’s Toll on Naomi…</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…Call Me Mara</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par>
                          <p:cTn id="24" fill="hold">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par>
                          <p:cTn id="28" fill="hold">
                            <p:stCondLst>
                              <p:cond delay="4000"/>
                            </p:stCondLst>
                            <p:childTnLst>
                              <p:par>
                                <p:cTn id="29" presetID="6" presetClass="entr" presetSubtype="16"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ircle(in)">
                                      <p:cBhvr>
                                        <p:cTn id="36" dur="2000"/>
                                        <p:tgtEl>
                                          <p:spTgt spid="3">
                                            <p:txEl>
                                              <p:pRg st="6" end="6"/>
                                            </p:txEl>
                                          </p:spTgt>
                                        </p:tgtEl>
                                      </p:cBhvr>
                                    </p:animEffect>
                                  </p:childTnLst>
                                </p:cTn>
                              </p:par>
                            </p:childTnLst>
                          </p:cTn>
                        </p:par>
                        <p:par>
                          <p:cTn id="37" fill="hold">
                            <p:stCondLst>
                              <p:cond delay="2000"/>
                            </p:stCondLst>
                            <p:childTnLst>
                              <p:par>
                                <p:cTn id="38" presetID="6" presetClass="entr" presetSubtype="16"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ircle(in)">
                                      <p:cBhvr>
                                        <p:cTn id="40" dur="20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circle(in)">
                                      <p:cBhvr>
                                        <p:cTn id="45" dur="2000"/>
                                        <p:tgtEl>
                                          <p:spTgt spid="3">
                                            <p:txEl>
                                              <p:pRg st="8" end="8"/>
                                            </p:txEl>
                                          </p:spTgt>
                                        </p:tgtEl>
                                      </p:cBhvr>
                                    </p:animEffect>
                                  </p:childTnLst>
                                </p:cTn>
                              </p:par>
                            </p:childTnLst>
                          </p:cTn>
                        </p:par>
                        <p:par>
                          <p:cTn id="46" fill="hold">
                            <p:stCondLst>
                              <p:cond delay="2000"/>
                            </p:stCondLst>
                            <p:childTnLst>
                              <p:par>
                                <p:cTn id="47" presetID="6" presetClass="entr" presetSubtype="16" fill="hold" grpId="0" nodeType="after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circle(in)">
                                      <p:cBhvr>
                                        <p:cTn id="49" dur="2000"/>
                                        <p:tgtEl>
                                          <p:spTgt spid="3">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circle(in)">
                                      <p:cBhvr>
                                        <p:cTn id="54" dur="2000"/>
                                        <p:tgtEl>
                                          <p:spTgt spid="3">
                                            <p:txEl>
                                              <p:pRg st="10" end="10"/>
                                            </p:txEl>
                                          </p:spTgt>
                                        </p:tgtEl>
                                      </p:cBhvr>
                                    </p:animEffect>
                                  </p:childTnLst>
                                </p:cTn>
                              </p:par>
                            </p:childTnLst>
                          </p:cTn>
                        </p:par>
                        <p:par>
                          <p:cTn id="55" fill="hold">
                            <p:stCondLst>
                              <p:cond delay="2000"/>
                            </p:stCondLst>
                            <p:childTnLst>
                              <p:par>
                                <p:cTn id="56" presetID="6" presetClass="entr" presetSubtype="16" fill="hold" grpId="0"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circle(in)">
                                      <p:cBhvr>
                                        <p:cTn id="58"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17233" r="-3" b="-3"/>
          <a:stretch>
            <a:fillRect/>
          </a:stretch>
        </p:blipFill>
        <p:spPr>
          <a:xfrm>
            <a:off x="20" y="10"/>
            <a:ext cx="4635571" cy="6857990"/>
          </a:xfrm>
          <a:prstGeom prst="rect">
            <a:avLst/>
          </a:prstGeom>
          <a:effectLst/>
        </p:spPr>
      </p:pic>
      <p:cxnSp>
        <p:nvCxnSpPr>
          <p:cNvPr id="6" name="Straight Connector 5"/>
          <p:cNvCxnSpPr>
            <a:cxnSpLocks noGrp="1" noRot="1" noChangeAspect="1" noMove="1" noResize="1" noEditPoints="1" noAdjustHandles="1" noChangeArrowheads="1" noChangeShapeType="1"/>
          </p:cNvCxnSpPr>
          <p:nvPr/>
        </p:nvCxnSpPr>
        <p:spPr>
          <a:xfrm>
            <a:off x="5080934" y="2115117"/>
            <a:ext cx="6309360" cy="0"/>
          </a:xfrm>
          <a:prstGeom prst="line">
            <a:avLst/>
          </a:prstGeom>
          <a:ln>
            <a:solidFill>
              <a:srgbClr val="886B4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From Naomi to Mara</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4965431" y="2438400"/>
            <a:ext cx="6985937" cy="3785419"/>
          </a:xfrm>
        </p:spPr>
        <p:txBody>
          <a:bodyPr>
            <a:normAutofit/>
          </a:bodyPr>
          <a:lstStyle/>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Names Very Important to Hebrew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…Represents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Picture of Self (Identity)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Potential (Path)</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Prophet of Future (Destiny)</a:t>
            </a:r>
            <a:endParaRPr lang="en-US" sz="20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right)">
                                      <p:cBhvr>
                                        <p:cTn id="21" dur="2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up)">
                                      <p:cBhvr>
                                        <p:cTn id="2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909" y="937350"/>
            <a:ext cx="7939147" cy="4351338"/>
          </a:xfrm>
          <a:solidFill>
            <a:schemeClr val="bg1">
              <a:alpha val="75000"/>
            </a:schemeClr>
          </a:solidFill>
        </p:spPr>
        <p:txBody>
          <a:bodyPr>
            <a:normAutofit/>
          </a:bodyPr>
          <a:lstStyle/>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She was to be an Influence…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…in an Ungodly Land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Instead...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Her Environment…</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Influenced her…</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...Strongly</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…Negatively</a:t>
            </a:r>
            <a:endParaRPr lang="en-US" sz="3600" b="1" dirty="0">
              <a:effectLst>
                <a:outerShdw blurRad="38100" dist="38100" dir="2700000" algn="tl">
                  <a:srgbClr val="000000">
                    <a:alpha val="43137"/>
                  </a:srgbClr>
                </a:outerShdw>
              </a:effectLst>
              <a:latin typeface="Arial Rounded MT Bold" panose="020F0704030504030204" pitchFamily="34" charset="0"/>
            </a:endParaRPr>
          </a:p>
        </p:txBody>
      </p:sp>
      <p:sp>
        <p:nvSpPr>
          <p:cNvPr id="2" name="TextBox 1"/>
          <p:cNvSpPr txBox="1"/>
          <p:nvPr/>
        </p:nvSpPr>
        <p:spPr>
          <a:xfrm>
            <a:off x="1103085" y="5718628"/>
            <a:ext cx="7576457" cy="646331"/>
          </a:xfrm>
          <a:prstGeom prst="rect">
            <a:avLst/>
          </a:prstGeom>
          <a:solidFill>
            <a:schemeClr val="bg1"/>
          </a:solidFill>
        </p:spPr>
        <p:txBody>
          <a:bodyPr wrap="square" rtlCol="0">
            <a:spAutoFit/>
          </a:bodyPr>
          <a:lstStyle/>
          <a:p>
            <a:r>
              <a:rPr lang="en-US" sz="3600" b="1" dirty="0">
                <a:effectLst>
                  <a:outerShdw blurRad="38100" dist="38100" dir="2700000" algn="tl">
                    <a:srgbClr val="000000">
                      <a:alpha val="43137"/>
                    </a:srgbClr>
                  </a:outerShdw>
                </a:effectLst>
                <a:latin typeface="Arial Rounded MT Bold" panose="020F0704030504030204" pitchFamily="34" charset="0"/>
              </a:rPr>
              <a:t>Circumstances Had Her Trapped</a:t>
            </a:r>
            <a:endParaRPr lang="en-US" sz="36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9"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12"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8000"/>
                            </p:stCondLst>
                            <p:childTnLst>
                              <p:par>
                                <p:cTn id="29" presetID="2" presetClass="entr" presetSubtype="6"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8" fill="hold">
                            <p:stCondLst>
                              <p:cond delay="12000"/>
                            </p:stCondLst>
                            <p:childTnLst>
                              <p:par>
                                <p:cTn id="39" presetID="2" presetClass="entr" presetSubtype="4" fill="hold" grpId="0"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2000" fill="hold"/>
                                        <p:tgtEl>
                                          <p:spTgt spid="2"/>
                                        </p:tgtEl>
                                        <p:attrNameLst>
                                          <p:attrName>ppt_w</p:attrName>
                                        </p:attrNameLst>
                                      </p:cBhvr>
                                      <p:tavLst>
                                        <p:tav tm="0">
                                          <p:val>
                                            <p:fltVal val="0"/>
                                          </p:val>
                                        </p:tav>
                                        <p:tav tm="100000">
                                          <p:val>
                                            <p:strVal val="#ppt_w"/>
                                          </p:val>
                                        </p:tav>
                                      </p:tavLst>
                                    </p:anim>
                                    <p:anim calcmode="lin" valueType="num">
                                      <p:cBhvr>
                                        <p:cTn id="48" dur="2000" fill="hold"/>
                                        <p:tgtEl>
                                          <p:spTgt spid="2"/>
                                        </p:tgtEl>
                                        <p:attrNameLst>
                                          <p:attrName>ppt_h</p:attrName>
                                        </p:attrNameLst>
                                      </p:cBhvr>
                                      <p:tavLst>
                                        <p:tav tm="0">
                                          <p:val>
                                            <p:fltVal val="0"/>
                                          </p:val>
                                        </p:tav>
                                        <p:tav tm="100000">
                                          <p:val>
                                            <p:strVal val="#ppt_h"/>
                                          </p:val>
                                        </p:tav>
                                      </p:tavLst>
                                    </p:anim>
                                    <p:animEffect transition="in" filter="fade">
                                      <p:cBhvr>
                                        <p:cTn id="4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7824" y="334448"/>
            <a:ext cx="6758354" cy="2000789"/>
          </a:xfrm>
        </p:spPr>
        <p:txBody>
          <a:bodyPr>
            <a:normAutofit/>
          </a:bodyPr>
          <a:lstStyle/>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Four Ways To Overcome…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…Live Beyond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…Circumstantial Trap  </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2000"/>
                                        <p:tgtEl>
                                          <p:spTgt spid="3">
                                            <p:txEl>
                                              <p:pRg st="1" end="1"/>
                                            </p:txEl>
                                          </p:spTgt>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6119</Words>
  <Application>WPS Presentation</Application>
  <PresentationFormat>Widescreen</PresentationFormat>
  <Paragraphs>136</Paragraphs>
  <Slides>20</Slides>
  <Notes>5</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20</vt:i4>
      </vt:variant>
    </vt:vector>
  </HeadingPairs>
  <TitlesOfParts>
    <vt:vector size="39" baseType="lpstr">
      <vt:lpstr>Arial</vt:lpstr>
      <vt:lpstr>SimSun</vt:lpstr>
      <vt:lpstr>Wingdings</vt:lpstr>
      <vt:lpstr>Arial Rounded MT Bold</vt:lpstr>
      <vt:lpstr>ADLaM Display</vt:lpstr>
      <vt:lpstr>samble</vt:lpstr>
      <vt:lpstr>system-ui</vt:lpstr>
      <vt:lpstr>Ezra SIL</vt:lpstr>
      <vt:lpstr>Amasis MT Pro Medium</vt:lpstr>
      <vt:lpstr>Segoe Print</vt:lpstr>
      <vt:lpstr>Microsoft YaHei</vt:lpstr>
      <vt:lpstr>Arial Unicode MS</vt:lpstr>
      <vt:lpstr>Calibri Light</vt:lpstr>
      <vt:lpstr>Calibri</vt:lpstr>
      <vt:lpstr>Times New Roman</vt:lpstr>
      <vt:lpstr>Courier New</vt:lpstr>
      <vt:lpstr>Calibri</vt:lpstr>
      <vt:lpstr>Office Theme</vt:lpstr>
      <vt:lpstr>1_Office Theme</vt:lpstr>
      <vt:lpstr>PowerPoint 演示文稿</vt:lpstr>
      <vt:lpstr>PowerPoint 演示文稿</vt:lpstr>
      <vt:lpstr>Ruth  1</vt:lpstr>
      <vt:lpstr>PowerPoint 演示文稿</vt:lpstr>
      <vt:lpstr>PowerPoint 演示文稿</vt:lpstr>
      <vt:lpstr>PowerPoint 演示文稿</vt:lpstr>
      <vt:lpstr>From Naomi to Mara</vt:lpstr>
      <vt:lpstr>PowerPoint 演示文稿</vt:lpstr>
      <vt:lpstr>PowerPoint 演示文稿</vt:lpstr>
      <vt:lpstr>Refuse to Let Circumstance…         …Determine Your Identity</vt:lpstr>
      <vt:lpstr>Refuse to Let Circumstance…         …Determine Your Identity</vt:lpstr>
      <vt:lpstr>Refuse to Let Circumstance…         …Distort Your View of God</vt:lpstr>
      <vt:lpstr>Refuse to Let Circumstance…         …Distort Your View of God</vt:lpstr>
      <vt:lpstr>This Weeks Challenge…</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They Never Called Her Mara</dc:title>
  <dc:creator>David Linton</dc:creator>
  <cp:lastModifiedBy>edward27821</cp:lastModifiedBy>
  <cp:revision>170</cp:revision>
  <cp:lastPrinted>2016-10-29T14:24:00Z</cp:lastPrinted>
  <dcterms:created xsi:type="dcterms:W3CDTF">2023-11-12T20:14:17Z</dcterms:created>
  <dcterms:modified xsi:type="dcterms:W3CDTF">2023-11-12T20:18:22Z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AB2E88B309AE4311A5DB3A705B36B2D8_12</vt:lpwstr>
  </property>
  <property fmtid="{D5CDD505-2E9C-101B-9397-08002B2CF9AE}" pid="3" name="KSOProductBuildVer">
    <vt:lpwstr>1033-12.2.0.13266</vt:lpwstr>
  </property>
</Properties>
</file>