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679" r:id="rId3"/>
    <p:sldId id="649" r:id="rId4"/>
    <p:sldId id="314" r:id="rId5"/>
    <p:sldId id="666" r:id="rId6"/>
    <p:sldId id="702" r:id="rId7"/>
    <p:sldId id="280" r:id="rId8"/>
    <p:sldId id="276" r:id="rId9"/>
    <p:sldId id="697" r:id="rId10"/>
    <p:sldId id="265" r:id="rId11"/>
    <p:sldId id="264" r:id="rId12"/>
    <p:sldId id="267" r:id="rId13"/>
    <p:sldId id="266" r:id="rId14"/>
    <p:sldId id="261" r:id="rId15"/>
    <p:sldId id="707" r:id="rId16"/>
    <p:sldId id="259" r:id="rId17"/>
    <p:sldId id="260" r:id="rId18"/>
    <p:sldId id="269" r:id="rId19"/>
    <p:sldId id="700" r:id="rId20"/>
    <p:sldId id="712" r:id="rId21"/>
    <p:sldId id="713" r:id="rId22"/>
    <p:sldId id="714"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E6433050-7CCC-4187-B4EE-0C5F7F9DA8D8}" type="datetimeFigureOut">
              <a:rPr lang="en-US" smtClean="0"/>
            </a:fld>
            <a:endParaRPr lang="en-US" dirty="0"/>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8CD81F9-1C8D-4B7F-B722-D620CE384005}"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1BD2AD8F-ED94-4195-B854-9804563FAABB}" type="datetimeFigureOut">
              <a:rPr lang="en-US" smtClean="0"/>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F5179BD-1C5A-4F1A-B459-C7E5DAE00E3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DB05E03-C373-874C-B2E4-4BE23FD330F2}" type="datetimeFigureOut">
              <a:rPr lang="en-US"/>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DB05E03-C373-874C-B2E4-4BE23FD330F2}" type="datetimeFigureOut">
              <a:rPr lang="en-US"/>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05E03-C373-874C-B2E4-4BE23FD330F2}" type="datetimeFigureOut">
              <a:rPr lang="en-US"/>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5E03-C373-874C-B2E4-4BE23FD330F2}" type="datetimeFigureOut">
              <a:rPr lang="en-US"/>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4B1D0-F620-6F4E-88E6-4D96DD9BD0B9}" type="slidenum">
              <a:rPr lang="en-US"/>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GI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jpeg"/><Relationship Id="rId3" Type="http://schemas.openxmlformats.org/officeDocument/2006/relationships/image" Target="../media/image9.GIF"/><Relationship Id="rId2" Type="http://schemas.openxmlformats.org/officeDocument/2006/relationships/image" Target="../media/image16.jpe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sv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0" b="-3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948" y="168813"/>
            <a:ext cx="10390841" cy="5825588"/>
          </a:xfrm>
          <a:solidFill>
            <a:schemeClr val="bg1">
              <a:alpha val="70000"/>
            </a:schemeClr>
          </a:solidFill>
        </p:spPr>
        <p:txBody>
          <a:bodyPr>
            <a:normAutofit/>
          </a:bodyPr>
          <a:lstStyle/>
          <a:p>
            <a:pPr>
              <a:lnSpc>
                <a:spcPct val="100000"/>
              </a:lnSpc>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Peter Walked on the Water Until…</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…He Got His Eyes Off Jesus/ onto Circumstances.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…He Sank</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Disciples with Jesus in Garden Until…</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Got Eyes on Circumstances..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Ran </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Kept All but One Disciple from the Cross.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Stayed Away</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Kept Them Behind Locked Doors..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Hid</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Had Taken It’s Toll on Naomi…</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…Call Me Mara</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4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par>
                          <p:cTn id="37" fill="hold">
                            <p:stCondLst>
                              <p:cond delay="2000"/>
                            </p:stCondLst>
                            <p:childTnLst>
                              <p:par>
                                <p:cTn id="38" presetID="6" presetClass="entr" presetSubtype="16"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in)">
                                      <p:cBhvr>
                                        <p:cTn id="40" dur="20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par>
                          <p:cTn id="46" fill="hold">
                            <p:stCondLst>
                              <p:cond delay="2000"/>
                            </p:stCondLst>
                            <p:childTnLst>
                              <p:par>
                                <p:cTn id="47" presetID="6" presetClass="entr" presetSubtype="16"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circle(in)">
                                      <p:cBhvr>
                                        <p:cTn id="54" dur="2000"/>
                                        <p:tgtEl>
                                          <p:spTgt spid="3">
                                            <p:txEl>
                                              <p:pRg st="10" end="10"/>
                                            </p:txEl>
                                          </p:spTgt>
                                        </p:tgtEl>
                                      </p:cBhvr>
                                    </p:animEffect>
                                  </p:childTnLst>
                                </p:cTn>
                              </p:par>
                            </p:childTnLst>
                          </p:cTn>
                        </p:par>
                        <p:par>
                          <p:cTn id="55" fill="hold">
                            <p:stCondLst>
                              <p:cond delay="2000"/>
                            </p:stCondLst>
                            <p:childTnLst>
                              <p:par>
                                <p:cTn id="56" presetID="6" presetClass="entr" presetSubtype="16"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circle(in)">
                                      <p:cBhvr>
                                        <p:cTn id="5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7233" r="-3" b="-3"/>
          <a:stretch>
            <a:fillRect/>
          </a:stretch>
        </p:blipFill>
        <p:spPr>
          <a:xfrm>
            <a:off x="20" y="10"/>
            <a:ext cx="4635571" cy="6857990"/>
          </a:xfrm>
          <a:prstGeom prst="rect">
            <a:avLst/>
          </a:prstGeom>
          <a:effectLst/>
        </p:spPr>
      </p:pic>
      <p:cxnSp>
        <p:nvCxnSpPr>
          <p:cNvPr id="6" name="Straight Connector 5"/>
          <p:cNvCxnSpPr>
            <a:cxnSpLocks noGrp="1" noRot="1" noChangeAspect="1" noMove="1" noResize="1" noEditPoints="1" noAdjustHandles="1" noChangeArrowheads="1" noChangeShapeType="1"/>
          </p:cNvCxnSpPr>
          <p:nvPr/>
        </p:nvCxnSpPr>
        <p:spPr>
          <a:xfrm>
            <a:off x="5080934" y="2115117"/>
            <a:ext cx="6309360" cy="0"/>
          </a:xfrm>
          <a:prstGeom prst="line">
            <a:avLst/>
          </a:prstGeom>
          <a:ln>
            <a:solidFill>
              <a:srgbClr val="886B4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From Naomi to Mara</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4965431" y="2438400"/>
            <a:ext cx="6985937" cy="3785419"/>
          </a:xfrm>
        </p:spPr>
        <p:txBody>
          <a:bodyPr>
            <a:normAutofit/>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Names Very Important to Hebrew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…Represents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Picture of Self (Identity)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Potential (Path)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Prophet of Future (Destiny)</a:t>
            </a:r>
            <a:endParaRPr lang="en-US" sz="2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2000"/>
                                        <p:tgtEl>
                                          <p:spTgt spid="3">
                                            <p:txEl>
                                              <p:pRg st="2" end="2"/>
                                            </p:txEl>
                                          </p:spTgt>
                                        </p:tgtEl>
                                      </p:cBhvr>
                                    </p:animEffect>
                                  </p:childTnLst>
                                </p:cTn>
                              </p:par>
                            </p:childTnLst>
                          </p:cTn>
                        </p:par>
                        <p:par>
                          <p:cTn id="17" fill="hold">
                            <p:stCondLst>
                              <p:cond delay="2000"/>
                            </p:stCondLst>
                            <p:childTnLst>
                              <p:par>
                                <p:cTn id="18" presetID="22" presetClass="entr" presetSubtype="2"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right)">
                                      <p:cBhvr>
                                        <p:cTn id="20" dur="2000"/>
                                        <p:tgtEl>
                                          <p:spTgt spid="3">
                                            <p:txEl>
                                              <p:pRg st="3" end="3"/>
                                            </p:txEl>
                                          </p:spTgt>
                                        </p:tgtEl>
                                      </p:cBhvr>
                                    </p:animEffect>
                                  </p:childTnLst>
                                </p:cTn>
                              </p:par>
                            </p:childTnLst>
                          </p:cTn>
                        </p:par>
                        <p:par>
                          <p:cTn id="21" fill="hold">
                            <p:stCondLst>
                              <p:cond delay="4000"/>
                            </p:stCondLst>
                            <p:childTnLst>
                              <p:par>
                                <p:cTn id="22" presetID="22" presetClass="entr" presetSubtype="1"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09" y="937350"/>
            <a:ext cx="7939147" cy="4351338"/>
          </a:xfrm>
          <a:solidFill>
            <a:schemeClr val="bg1">
              <a:alpha val="75000"/>
            </a:schemeClr>
          </a:solidFill>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She was to Be an Influence…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 an Ungodly Land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Instead...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Her Environment…</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Influenced Her…</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...Strongly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…Negatively</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p:cNvSpPr txBox="1"/>
          <p:nvPr/>
        </p:nvSpPr>
        <p:spPr>
          <a:xfrm>
            <a:off x="4615543" y="5597484"/>
            <a:ext cx="7576457" cy="646331"/>
          </a:xfrm>
          <a:prstGeom prst="rect">
            <a:avLst/>
          </a:prstGeom>
          <a:solidFill>
            <a:schemeClr val="bg1"/>
          </a:solidFill>
        </p:spPr>
        <p:txBody>
          <a:bodyPr wrap="square" rtlCol="0">
            <a:sp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Circumstances Had Her Trapped</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9"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2"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2000"/>
                            </p:stCondLst>
                            <p:childTnLst>
                              <p:par>
                                <p:cTn id="39" presetID="2" presetClass="entr" presetSubtype="4"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2000" fill="hold"/>
                                        <p:tgtEl>
                                          <p:spTgt spid="2"/>
                                        </p:tgtEl>
                                        <p:attrNameLst>
                                          <p:attrName>ppt_w</p:attrName>
                                        </p:attrNameLst>
                                      </p:cBhvr>
                                      <p:tavLst>
                                        <p:tav tm="0">
                                          <p:val>
                                            <p:fltVal val="0"/>
                                          </p:val>
                                        </p:tav>
                                        <p:tav tm="100000">
                                          <p:val>
                                            <p:strVal val="#ppt_w"/>
                                          </p:val>
                                        </p:tav>
                                      </p:tavLst>
                                    </p:anim>
                                    <p:anim calcmode="lin" valueType="num">
                                      <p:cBhvr>
                                        <p:cTn id="48" dur="2000" fill="hold"/>
                                        <p:tgtEl>
                                          <p:spTgt spid="2"/>
                                        </p:tgtEl>
                                        <p:attrNameLst>
                                          <p:attrName>ppt_h</p:attrName>
                                        </p:attrNameLst>
                                      </p:cBhvr>
                                      <p:tavLst>
                                        <p:tav tm="0">
                                          <p:val>
                                            <p:fltVal val="0"/>
                                          </p:val>
                                        </p:tav>
                                        <p:tav tm="100000">
                                          <p:val>
                                            <p:strVal val="#ppt_h"/>
                                          </p:val>
                                        </p:tav>
                                      </p:tavLst>
                                    </p:anim>
                                    <p:animEffect transition="in" filter="fade">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7824" y="334448"/>
            <a:ext cx="6758354" cy="2000789"/>
          </a:xfrm>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Four Ways To Overcome…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…Live Beyond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…Circumstantial Trap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2000"/>
                                        <p:tgtEl>
                                          <p:spTgt spid="3">
                                            <p:txEl>
                                              <p:pRg st="1" end="1"/>
                                            </p:txEl>
                                          </p:spTgt>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057" y="161925"/>
            <a:ext cx="8378371" cy="1325563"/>
          </a:xfrm>
          <a:solidFill>
            <a:schemeClr val="bg1">
              <a:alpha val="90000"/>
            </a:schemeClr>
          </a:solidFill>
          <a:effectLst>
            <a:softEdge rad="31750"/>
          </a:effectLst>
        </p:spPr>
        <p:txBody>
          <a:bodyPr>
            <a:normAutofit/>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…Determine Your Identity</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58225" y="1712083"/>
            <a:ext cx="11864189" cy="3890064"/>
          </a:xfrm>
          <a:solidFill>
            <a:schemeClr val="bg1">
              <a:alpha val="90000"/>
            </a:schemeClr>
          </a:solidFill>
        </p:spPr>
        <p:txBody>
          <a:bodyPr>
            <a:noAutofit/>
          </a:bodyPr>
          <a:lstStyle/>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I Am Not What I Am Living Through…</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…Nor Am I What I’ve Already Been Through.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What Does Your Father Call You?</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I Am Blessed and Highly Favored</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-Luke 1: 28</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We are the Head and Not the Tail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Deut 28:13</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Blessed Coming in and Going Out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-Deut 28:6</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No Weapon Formed against Me shall Prosper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-Isa 54:17</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000" fill="hold"/>
                                        <p:tgtEl>
                                          <p:spTgt spid="3">
                                            <p:bg/>
                                          </p:spTgt>
                                        </p:tgtEl>
                                        <p:attrNameLst>
                                          <p:attrName>ppt_w</p:attrName>
                                        </p:attrNameLst>
                                      </p:cBhvr>
                                      <p:tavLst>
                                        <p:tav tm="0">
                                          <p:val>
                                            <p:fltVal val="0"/>
                                          </p:val>
                                        </p:tav>
                                        <p:tav tm="100000">
                                          <p:val>
                                            <p:strVal val="#ppt_w"/>
                                          </p:val>
                                        </p:tav>
                                      </p:tavLst>
                                    </p:anim>
                                    <p:anim calcmode="lin" valueType="num">
                                      <p:cBhvr>
                                        <p:cTn id="13" dur="2000" fill="hold"/>
                                        <p:tgtEl>
                                          <p:spTgt spid="3">
                                            <p:bg/>
                                          </p:spTgt>
                                        </p:tgtEl>
                                        <p:attrNameLst>
                                          <p:attrName>ppt_h</p:attrName>
                                        </p:attrNameLst>
                                      </p:cBhvr>
                                      <p:tavLst>
                                        <p:tav tm="0">
                                          <p:val>
                                            <p:fltVal val="0"/>
                                          </p:val>
                                        </p:tav>
                                        <p:tav tm="100000">
                                          <p:val>
                                            <p:strVal val="#ppt_h"/>
                                          </p:val>
                                        </p:tav>
                                      </p:tavLst>
                                    </p:anim>
                                    <p:anim calcmode="lin" valueType="num">
                                      <p:cBhvr>
                                        <p:cTn id="14" dur="2000" fill="hold"/>
                                        <p:tgtEl>
                                          <p:spTgt spid="3">
                                            <p:bg/>
                                          </p:spTgt>
                                        </p:tgtEl>
                                        <p:attrNameLst>
                                          <p:attrName>style.rotation</p:attrName>
                                        </p:attrNameLst>
                                      </p:cBhvr>
                                      <p:tavLst>
                                        <p:tav tm="0">
                                          <p:val>
                                            <p:fltVal val="90"/>
                                          </p:val>
                                        </p:tav>
                                        <p:tav tm="100000">
                                          <p:val>
                                            <p:fltVal val="0"/>
                                          </p:val>
                                        </p:tav>
                                      </p:tavLst>
                                    </p:anim>
                                    <p:animEffect transition="in" filter="fade">
                                      <p:cBhvr>
                                        <p:cTn id="15" dur="2000"/>
                                        <p:tgtEl>
                                          <p:spTgt spid="3">
                                            <p:bg/>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2000"/>
                                        <p:tgtEl>
                                          <p:spTgt spid="3">
                                            <p:txEl>
                                              <p:pRg st="0" end="0"/>
                                            </p:txEl>
                                          </p:spTgt>
                                        </p:tgtEl>
                                      </p:cBhvr>
                                    </p:animEffect>
                                  </p:childTnLst>
                                </p:cTn>
                              </p:par>
                            </p:childTnLst>
                          </p:cTn>
                        </p:par>
                        <p:par>
                          <p:cTn id="22" fill="hold">
                            <p:stCondLst>
                              <p:cond delay="2000"/>
                            </p:stCondLst>
                            <p:childTnLst>
                              <p:par>
                                <p:cTn id="23" presetID="31"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5"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2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2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9"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0" dur="2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434" y="125969"/>
            <a:ext cx="9009185" cy="1325563"/>
          </a:xfrm>
          <a:solidFill>
            <a:schemeClr val="bg1">
              <a:alpha val="70000"/>
            </a:schemeClr>
          </a:solidFill>
          <a:effectLst>
            <a:softEdge rad="31750"/>
          </a:effectLst>
        </p:spPr>
        <p:txBody>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…Distort Your View of God</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838200" y="1825624"/>
            <a:ext cx="10880188" cy="4447854"/>
          </a:xfrm>
          <a:solidFill>
            <a:schemeClr val="bg1">
              <a:alpha val="70000"/>
            </a:schemeClr>
          </a:solidFill>
        </p:spPr>
        <p:txBody>
          <a:bodyPr>
            <a:noAutofit/>
          </a:bodyPr>
          <a:lstStyle/>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What Have You Been Through That Left You With A…</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…Distorted View Of Your Heavenly Father?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“Do not call me Naomi; call me Mara, for the Almighty has dealt very bitterly with me”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(20).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She is Blaming God for All Her Misfortunes.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Do Not Allow the Enemy to Distort Vision of God</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Her Family Took Matters in Their Own Hands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This was NOT God’s Doing but Bad Decisions!</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 calcmode="lin" valueType="num">
                                      <p:cBhvr>
                                        <p:cTn id="16" dur="2000" fill="hold"/>
                                        <p:tgtEl>
                                          <p:spTgt spid="3">
                                            <p:bg/>
                                          </p:spTgt>
                                        </p:tgtEl>
                                        <p:attrNameLst>
                                          <p:attrName>style.rotation</p:attrName>
                                        </p:attrNameLst>
                                      </p:cBhvr>
                                      <p:tavLst>
                                        <p:tav tm="0">
                                          <p:val>
                                            <p:fltVal val="90"/>
                                          </p:val>
                                        </p:tav>
                                        <p:tav tm="100000">
                                          <p:val>
                                            <p:fltVal val="0"/>
                                          </p:val>
                                        </p:tav>
                                      </p:tavLst>
                                    </p:anim>
                                    <p:animEffect transition="in" filter="fade">
                                      <p:cBhvr>
                                        <p:cTn id="17" dur="2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0" end="0"/>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2" end="2"/>
                                            </p:txEl>
                                          </p:spTgt>
                                        </p:tgtEl>
                                      </p:cBhvr>
                                    </p:animEffect>
                                  </p:childTnLst>
                                </p:cTn>
                              </p:par>
                            </p:childTnLst>
                          </p:cTn>
                        </p:par>
                        <p:par>
                          <p:cTn id="39" fill="hold">
                            <p:stCondLst>
                              <p:cond delay="2000"/>
                            </p:stCondLst>
                            <p:childTnLst>
                              <p:par>
                                <p:cTn id="40" presetID="31" presetClass="entr" presetSubtype="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5" dur="2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2"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3" dur="20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0"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1" dur="2000"/>
                                        <p:tgtEl>
                                          <p:spTgt spid="3">
                                            <p:txEl>
                                              <p:pRg st="5" end="5"/>
                                            </p:txEl>
                                          </p:spTgt>
                                        </p:tgtEl>
                                      </p:cBhvr>
                                    </p:animEffect>
                                  </p:childTnLst>
                                </p:cTn>
                              </p:par>
                            </p:childTnLst>
                          </p:cTn>
                        </p:par>
                        <p:par>
                          <p:cTn id="62" fill="hold">
                            <p:stCondLst>
                              <p:cond delay="2000"/>
                            </p:stCondLst>
                            <p:childTnLst>
                              <p:par>
                                <p:cTn id="63" presetID="31" presetClass="entr" presetSubtype="0" fill="hold" grpId="0" nodeType="after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2000" b="-3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868" y="83765"/>
            <a:ext cx="9557825" cy="1325563"/>
          </a:xfrm>
          <a:solidFill>
            <a:schemeClr val="bg1">
              <a:alpha val="80000"/>
            </a:schemeClr>
          </a:solidFill>
          <a:effectLst>
            <a:softEdge rad="31750"/>
          </a:effectLst>
        </p:spPr>
        <p:txBody>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Refuse to Let Circumstance…                 </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b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t>
            </a: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…Devalue Your Potential </a:t>
            </a:r>
            <a:r>
              <a:rPr lang="en-US" sz="4000"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(Path)</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762298" y="1487744"/>
            <a:ext cx="11110834" cy="3717293"/>
          </a:xfrm>
          <a:solidFill>
            <a:schemeClr val="bg1">
              <a:alpha val="80000"/>
            </a:schemeClr>
          </a:solidFill>
          <a:effectLst>
            <a:softEdge rad="31750"/>
          </a:effectLst>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Potential in Naomi is Revealed in Her Ability to Walk thru Difficulty of Moab/ Come Out w- Ruth by Her Side, Not </a:t>
            </a:r>
            <a:r>
              <a:rPr lang="en-US" b="1" dirty="0" err="1">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Orpah</a:t>
            </a: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2800" b="1" dirty="0" err="1">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Orpah’s</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Name =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“stiff neck” </a:t>
            </a:r>
            <a:endPar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Ruth’s Name =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“beautiful” </a:t>
            </a:r>
            <a:endPar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You Can’t Always Help Finding Yourself In Moab, But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…You Can Determine What You Walk Out With</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You Can Walk Out W- Bitterness Or Something Beautiful.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The Choice Is Yours.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2000"/>
                                        <p:tgtEl>
                                          <p:spTgt spid="3">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2000"/>
                                        <p:tgtEl>
                                          <p:spTgt spid="3">
                                            <p:txEl>
                                              <p:pRg st="3" end="3"/>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2000"/>
                                        <p:tgtEl>
                                          <p:spTgt spid="3">
                                            <p:txEl>
                                              <p:pRg st="5" end="5"/>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duotone>
              <a:prstClr val="black"/>
              <a:prstClr val="white"/>
            </a:duotone>
            <a:extLst>
              <a:ext uri="{28A0092B-C50C-407E-A947-70E740481C1C}">
                <a14:useLocalDpi xmlns:a14="http://schemas.microsoft.com/office/drawing/2010/main" val="0"/>
              </a:ext>
            </a:extLst>
          </a:blip>
          <a:srcRect t="32760" b="21302"/>
          <a:stretch>
            <a:fillRect/>
          </a:stretch>
        </p:blipFill>
        <p:spPr>
          <a:xfrm>
            <a:off x="20" y="10"/>
            <a:ext cx="12191980" cy="6857990"/>
          </a:xfrm>
          <a:prstGeom prst="rect">
            <a:avLst/>
          </a:prstGeom>
          <a:solidFill>
            <a:schemeClr val="bg1"/>
          </a:solidFill>
        </p:spPr>
      </p:pic>
      <p:sp>
        <p:nvSpPr>
          <p:cNvPr id="3" name="Title 1"/>
          <p:cNvSpPr txBox="1"/>
          <p:nvPr/>
        </p:nvSpPr>
        <p:spPr>
          <a:xfrm>
            <a:off x="196516" y="10"/>
            <a:ext cx="9877926" cy="1325563"/>
          </a:xfrm>
          <a:prstGeom prst="rect">
            <a:avLst/>
          </a:prstGeom>
          <a:solidFill>
            <a:schemeClr val="bg1">
              <a:alpha val="80000"/>
            </a:schemeClr>
          </a:solidFill>
          <a:effectLst>
            <a:softEdge rad="31750"/>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Refuse to Let Circumstance…</a:t>
            </a:r>
            <a:b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b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…Destroy Your Destiny </a:t>
            </a:r>
            <a:r>
              <a:rPr lang="en-US" sz="4000"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(Future)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4" name="Content Placeholder 2"/>
          <p:cNvSpPr txBox="1"/>
          <p:nvPr/>
        </p:nvSpPr>
        <p:spPr>
          <a:xfrm>
            <a:off x="20" y="3048782"/>
            <a:ext cx="10515600" cy="3809218"/>
          </a:xfrm>
          <a:prstGeom prst="rect">
            <a:avLst/>
          </a:prstGeom>
          <a:solidFill>
            <a:schemeClr val="bg1">
              <a:alpha val="8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Even in Her Old Age, Naomi had a Destiny to be…</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 Part of Something Greater than Her</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Her Destiny was to Help Bring Ruth to Boaz and…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…Produce a Child Linked to the Throne of David.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Don’t Let Moab Destroy Your Destiny.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a:lnSpc>
                <a:spcPct val="11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Come Out of the Wilderness…</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…Refuse to Allow the Marks of Where You’ve Been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…to Be Your Identity.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buFont typeface="Arial" panose="020B0604020202020204" pitchFamily="34" charse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0"/>
                                        <p:tgtEl>
                                          <p:spTgt spid="4">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p:cTn id="3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circle(in)">
                                      <p:cBhvr>
                                        <p:cTn id="44" dur="2000"/>
                                        <p:tgtEl>
                                          <p:spTgt spid="4">
                                            <p:txEl>
                                              <p:pRg st="5" end="5"/>
                                            </p:txEl>
                                          </p:spTgt>
                                        </p:tgtEl>
                                      </p:cBhvr>
                                    </p:animEffect>
                                  </p:childTnLst>
                                </p:cTn>
                              </p:par>
                            </p:childTnLst>
                          </p:cTn>
                        </p:par>
                        <p:par>
                          <p:cTn id="45" fill="hold">
                            <p:stCondLst>
                              <p:cond delay="2000"/>
                            </p:stCondLst>
                            <p:childTnLst>
                              <p:par>
                                <p:cTn id="46" presetID="6" presetClass="entr" presetSubtype="16" fill="hold"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circle(in)">
                                      <p:cBhvr>
                                        <p:cTn id="48" dur="2000"/>
                                        <p:tgtEl>
                                          <p:spTgt spid="4">
                                            <p:txEl>
                                              <p:pRg st="6" end="6"/>
                                            </p:txEl>
                                          </p:spTgt>
                                        </p:tgtEl>
                                      </p:cBhvr>
                                    </p:animEffect>
                                  </p:childTnLst>
                                </p:cTn>
                              </p:par>
                            </p:childTnLst>
                          </p:cTn>
                        </p:par>
                        <p:par>
                          <p:cTn id="49" fill="hold">
                            <p:stCondLst>
                              <p:cond delay="4000"/>
                            </p:stCondLst>
                            <p:childTnLst>
                              <p:par>
                                <p:cTn id="50" presetID="6" presetClass="entr" presetSubtype="16" fill="hold" nodeType="after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circle(in)">
                                      <p:cBhvr>
                                        <p:cTn id="5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Naomi: When Life Seems Bitter"/>
          <p:cNvPicPr>
            <a:picLocks noChangeAspect="1" noChangeArrowheads="1"/>
          </p:cNvPicPr>
          <p:nvPr/>
        </p:nvPicPr>
        <p:blipFill rotWithShape="1">
          <a:blip r:embed="rId1">
            <a:extLst>
              <a:ext uri="{28A0092B-C50C-407E-A947-70E740481C1C}">
                <a14:useLocalDpi xmlns:a14="http://schemas.microsoft.com/office/drawing/2010/main" val="0"/>
              </a:ext>
            </a:extLst>
          </a:blip>
          <a:srcRect r="1" b="38855"/>
          <a:stretch>
            <a:fillRect/>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Story of Ruth 1960 | Good movies, The story of ruth, Old movies"/>
          <p:cNvPicPr>
            <a:picLocks noChangeAspect="1" noChangeArrowheads="1"/>
          </p:cNvPicPr>
          <p:nvPr/>
        </p:nvPicPr>
        <p:blipFill rotWithShape="1">
          <a:blip r:embed="rId2">
            <a:extLst>
              <a:ext uri="{28A0092B-C50C-407E-A947-70E740481C1C}">
                <a14:useLocalDpi xmlns:a14="http://schemas.microsoft.com/office/drawing/2010/main" val="0"/>
              </a:ext>
            </a:extLst>
          </a:blip>
          <a:srcRect t="21463" r="-1" b="22537"/>
          <a:stretch>
            <a:fillRect/>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p:cNvSpPr>
            <a:spLocks noGrp="1" noRot="1" noChangeAspect="1" noMove="1" noResize="1" noEditPoints="1" noAdjustHandles="1" noChangeArrowheads="1" noChangeShapeType="1" noTextEdit="1"/>
          </p:cNvSpPr>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erson with a person and an old person&#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11595" r="2" b="11598"/>
          <a:stretch>
            <a:fillRect/>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3083" name="Freeform: Shape 3082"/>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erson with a person and an old person&#10;&#10;Description automatically generated"/>
          <p:cNvPicPr>
            <a:picLocks noChangeAspect="1"/>
          </p:cNvPicPr>
          <p:nvPr/>
        </p:nvPicPr>
        <p:blipFill rotWithShape="1">
          <a:blip r:embed="rId3"/>
          <a:srcRect t="18461" r="-1" b="10231"/>
          <a:stretch>
            <a:fillRect/>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3085" name="Oval 3084"/>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Ruth and Naomi – GOD'S HOTSPOT"/>
          <p:cNvPicPr>
            <a:picLocks noChangeAspect="1" noChangeArrowheads="1"/>
          </p:cNvPicPr>
          <p:nvPr/>
        </p:nvPicPr>
        <p:blipFill rotWithShape="1">
          <a:blip r:embed="rId4">
            <a:extLst>
              <a:ext uri="{28A0092B-C50C-407E-A947-70E740481C1C}">
                <a14:useLocalDpi xmlns:a14="http://schemas.microsoft.com/office/drawing/2010/main" val="0"/>
              </a:ext>
            </a:extLst>
          </a:blip>
          <a:srcRect l="25833" r="7499" b="-2"/>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2"/>
          <p:cNvSpPr txBox="1"/>
          <p:nvPr/>
        </p:nvSpPr>
        <p:spPr>
          <a:xfrm>
            <a:off x="6019800" y="2879969"/>
            <a:ext cx="6172200" cy="3978031"/>
          </a:xfrm>
          <a:prstGeom prst="rect">
            <a:avLst/>
          </a:prstGeom>
          <a:solidFill>
            <a:schemeClr val="bg1">
              <a:alpha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Naomi Stepped Out of the…</a:t>
            </a:r>
            <a:endParaRPr lang="en-US">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buFont typeface="Arial" panose="020B0604020202020204" pitchFamily="34" charset="0"/>
              <a:buNone/>
            </a:pPr>
            <a:r>
              <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…Circumstantial Trap</a:t>
            </a:r>
            <a:endPar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marL="0" indent="0">
              <a:buFont typeface="Arial" panose="020B0604020202020204" pitchFamily="34" charset="0"/>
              <a:buNone/>
            </a:pPr>
            <a:r>
              <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…Stepped into </a:t>
            </a:r>
            <a:endPar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marL="0" indent="0">
              <a:buFont typeface="Arial" panose="020B0604020202020204" pitchFamily="34" charset="0"/>
              <a:buNone/>
            </a:pPr>
            <a:r>
              <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…Redemptive History</a:t>
            </a:r>
            <a:endPar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marL="0" indent="0">
              <a:buFont typeface="Arial" panose="020B0604020202020204" pitchFamily="34" charset="0"/>
              <a:buNone/>
            </a:pPr>
            <a:r>
              <a:rPr lang="en-US"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Her Grandson Obed  </a:t>
            </a:r>
            <a:r>
              <a:rPr lang="en-US" b="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(4:16-22)</a:t>
            </a:r>
            <a:endParaRPr lang="en-US" b="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lvl="1">
              <a:buFont typeface="Courier New" panose="02070309020205020404" pitchFamily="49" charset="0"/>
              <a:buChar char="o"/>
            </a:pPr>
            <a:r>
              <a:rPr lang="en-US" sz="2800"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Begot Jesse</a:t>
            </a:r>
            <a:endParaRPr lang="en-US" sz="2800"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lvl="1">
              <a:buFont typeface="Courier New" panose="02070309020205020404" pitchFamily="49" charset="0"/>
              <a:buChar char="o"/>
            </a:pPr>
            <a:r>
              <a:rPr lang="en-US" sz="2800"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Jesse Begot David</a:t>
            </a:r>
            <a:endParaRPr lang="en-US" sz="2800"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lvl="1">
              <a:buFont typeface="Courier New" panose="02070309020205020404" pitchFamily="49" charset="0"/>
              <a:buChar char="o"/>
            </a:pPr>
            <a:r>
              <a:rPr lang="en-US" sz="2800" i="1">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David  Begot Jesus!</a:t>
            </a:r>
            <a:endParaRPr lang="en-US" i="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1538514" y="391886"/>
            <a:ext cx="7358743" cy="584775"/>
          </a:xfrm>
          <a:prstGeom prst="rect">
            <a:avLst/>
          </a:prstGeom>
          <a:solidFill>
            <a:schemeClr val="bg1"/>
          </a:solidFill>
        </p:spPr>
        <p:txBody>
          <a:bodyPr wrap="square" rtlCol="0">
            <a:spAutoFit/>
          </a:bodyPr>
          <a:lstStyle/>
          <a:p>
            <a:r>
              <a:rPr lang="en-US" sz="3200" dirty="0">
                <a:effectLst>
                  <a:outerShdw blurRad="38100" dist="38100" dir="2700000" algn="tl">
                    <a:srgbClr val="000000">
                      <a:alpha val="43137"/>
                    </a:srgbClr>
                  </a:outerShdw>
                </a:effectLst>
                <a:latin typeface="Arial Rounded MT Bold" panose="020F0704030504030204" pitchFamily="34" charset="0"/>
              </a:rPr>
              <a:t>Step Out of the Circumstantial Trap!</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3000" fill="hold"/>
                                        <p:tgtEl>
                                          <p:spTgt spid="5">
                                            <p:bg/>
                                          </p:spTgt>
                                        </p:tgtEl>
                                        <p:attrNameLst>
                                          <p:attrName>ppt_w</p:attrName>
                                        </p:attrNameLst>
                                      </p:cBhvr>
                                      <p:tavLst>
                                        <p:tav tm="0">
                                          <p:val>
                                            <p:fltVal val="0"/>
                                          </p:val>
                                        </p:tav>
                                        <p:tav tm="100000">
                                          <p:val>
                                            <p:strVal val="#ppt_w"/>
                                          </p:val>
                                        </p:tav>
                                      </p:tavLst>
                                    </p:anim>
                                    <p:anim calcmode="lin" valueType="num">
                                      <p:cBhvr>
                                        <p:cTn id="8" dur="3000" fill="hold"/>
                                        <p:tgtEl>
                                          <p:spTgt spid="5">
                                            <p:bg/>
                                          </p:spTgt>
                                        </p:tgtEl>
                                        <p:attrNameLst>
                                          <p:attrName>ppt_h</p:attrName>
                                        </p:attrNameLst>
                                      </p:cBhvr>
                                      <p:tavLst>
                                        <p:tav tm="0">
                                          <p:val>
                                            <p:fltVal val="0"/>
                                          </p:val>
                                        </p:tav>
                                        <p:tav tm="100000">
                                          <p:val>
                                            <p:strVal val="#ppt_h"/>
                                          </p:val>
                                        </p:tav>
                                      </p:tavLst>
                                    </p:anim>
                                    <p:anim calcmode="lin" valueType="num">
                                      <p:cBhvr>
                                        <p:cTn id="9" dur="3000" fill="hold"/>
                                        <p:tgtEl>
                                          <p:spTgt spid="5">
                                            <p:bg/>
                                          </p:spTgt>
                                        </p:tgtEl>
                                        <p:attrNameLst>
                                          <p:attrName>style.rotation</p:attrName>
                                        </p:attrNameLst>
                                      </p:cBhvr>
                                      <p:tavLst>
                                        <p:tav tm="0">
                                          <p:val>
                                            <p:fltVal val="90"/>
                                          </p:val>
                                        </p:tav>
                                        <p:tav tm="100000">
                                          <p:val>
                                            <p:fltVal val="0"/>
                                          </p:val>
                                        </p:tav>
                                      </p:tavLst>
                                    </p:anim>
                                    <p:animEffect transition="in" filter="fade">
                                      <p:cBhvr>
                                        <p:cTn id="10" dur="3000"/>
                                        <p:tgtEl>
                                          <p:spTgt spid="5">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3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3000"/>
                                        <p:tgtEl>
                                          <p:spTgt spid="5">
                                            <p:txEl>
                                              <p:pRg st="0" end="0"/>
                                            </p:txEl>
                                          </p:spTgt>
                                        </p:tgtEl>
                                      </p:cBhvr>
                                    </p:animEffect>
                                  </p:childTnLst>
                                </p:cTn>
                              </p:par>
                            </p:childTnLst>
                          </p:cTn>
                        </p:par>
                        <p:par>
                          <p:cTn id="17" fill="hold">
                            <p:stCondLst>
                              <p:cond delay="3000"/>
                            </p:stCondLst>
                            <p:childTnLst>
                              <p:par>
                                <p:cTn id="18" presetID="31"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3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3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3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3000"/>
                                        <p:tgtEl>
                                          <p:spTgt spid="5">
                                            <p:txEl>
                                              <p:pRg st="1" end="1"/>
                                            </p:txEl>
                                          </p:spTgt>
                                        </p:tgtEl>
                                      </p:cBhvr>
                                    </p:animEffect>
                                  </p:childTnLst>
                                </p:cTn>
                              </p:par>
                            </p:childTnLst>
                          </p:cTn>
                        </p:par>
                        <p:par>
                          <p:cTn id="24" fill="hold">
                            <p:stCondLst>
                              <p:cond delay="6000"/>
                            </p:stCondLst>
                            <p:childTnLst>
                              <p:par>
                                <p:cTn id="25" presetID="31"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3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8" dur="3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9" dur="3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0" dur="3000"/>
                                        <p:tgtEl>
                                          <p:spTgt spid="5">
                                            <p:txEl>
                                              <p:pRg st="2" end="2"/>
                                            </p:txEl>
                                          </p:spTgt>
                                        </p:tgtEl>
                                      </p:cBhvr>
                                    </p:animEffect>
                                  </p:childTnLst>
                                </p:cTn>
                              </p:par>
                            </p:childTnLst>
                          </p:cTn>
                        </p:par>
                        <p:par>
                          <p:cTn id="31" fill="hold">
                            <p:stCondLst>
                              <p:cond delay="9000"/>
                            </p:stCondLst>
                            <p:childTnLst>
                              <p:par>
                                <p:cTn id="32" presetID="31"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p:cTn id="34" dur="3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5" dur="3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6" dur="3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7" dur="3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3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3" dur="3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3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5" dur="3000"/>
                                        <p:tgtEl>
                                          <p:spTgt spid="5">
                                            <p:txEl>
                                              <p:pRg st="4" end="4"/>
                                            </p:txEl>
                                          </p:spTgt>
                                        </p:tgtEl>
                                      </p:cBhvr>
                                    </p:animEffect>
                                  </p:childTnLst>
                                </p:cTn>
                              </p:par>
                            </p:childTnLst>
                          </p:cTn>
                        </p:par>
                        <p:par>
                          <p:cTn id="46" fill="hold">
                            <p:stCondLst>
                              <p:cond delay="3000"/>
                            </p:stCondLst>
                            <p:childTnLst>
                              <p:par>
                                <p:cTn id="47" presetID="31" presetClass="entr" presetSubtype="0" fill="hold" grpId="0"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p:cTn id="49" dur="3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0" dur="3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1" dur="3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52" dur="3000"/>
                                        <p:tgtEl>
                                          <p:spTgt spid="5">
                                            <p:txEl>
                                              <p:pRg st="5" end="5"/>
                                            </p:txEl>
                                          </p:spTgt>
                                        </p:tgtEl>
                                      </p:cBhvr>
                                    </p:animEffect>
                                  </p:childTnLst>
                                </p:cTn>
                              </p:par>
                            </p:childTnLst>
                          </p:cTn>
                        </p:par>
                        <p:par>
                          <p:cTn id="53" fill="hold">
                            <p:stCondLst>
                              <p:cond delay="6000"/>
                            </p:stCondLst>
                            <p:childTnLst>
                              <p:par>
                                <p:cTn id="54" presetID="31" presetClass="entr" presetSubtype="0" fill="hold" grpId="0" nodeType="after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 calcmode="lin" valueType="num">
                                      <p:cBhvr>
                                        <p:cTn id="56" dur="3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7" dur="3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8" dur="3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9" dur="3000"/>
                                        <p:tgtEl>
                                          <p:spTgt spid="5">
                                            <p:txEl>
                                              <p:pRg st="6" end="6"/>
                                            </p:txEl>
                                          </p:spTgt>
                                        </p:tgtEl>
                                      </p:cBhvr>
                                    </p:animEffect>
                                  </p:childTnLst>
                                </p:cTn>
                              </p:par>
                            </p:childTnLst>
                          </p:cTn>
                        </p:par>
                        <p:par>
                          <p:cTn id="60" fill="hold">
                            <p:stCondLst>
                              <p:cond delay="9000"/>
                            </p:stCondLst>
                            <p:childTnLst>
                              <p:par>
                                <p:cTn id="61" presetID="31" presetClass="entr" presetSubtype="0" fill="hold" grpId="0" nodeType="after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 calcmode="lin" valueType="num">
                                      <p:cBhvr>
                                        <p:cTn id="63" dur="3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64" dur="3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5" dur="3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66" dur="3000"/>
                                        <p:tgtEl>
                                          <p:spTgt spid="5">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This Weeks Challenge…</a:t>
            </a:r>
            <a:endPar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838200" y="1825625"/>
            <a:ext cx="10515600" cy="4100614"/>
          </a:xfrm>
          <a:solidFill>
            <a:schemeClr val="bg1">
              <a:alpha val="90000"/>
            </a:schemeClr>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Instead of Asking God Why?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spcBef>
                <a:spcPts val="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This?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Now?</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Me?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Train Yourself to Ask God What?</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u="sng" dirty="0">
                <a:effectLst>
                  <a:outerShdw blurRad="38100" dist="38100" dir="2700000" algn="tl">
                    <a:srgbClr val="000000">
                      <a:alpha val="43137"/>
                    </a:srgbClr>
                  </a:outerShdw>
                </a:effectLst>
                <a:latin typeface="Arial Rounded MT Bold" panose="020F0704030504030204" pitchFamily="34" charset="0"/>
              </a:rPr>
              <a:t>What</a:t>
            </a:r>
            <a:r>
              <a:rPr lang="en-US" sz="3200" b="1" dirty="0">
                <a:effectLst>
                  <a:outerShdw blurRad="38100" dist="38100" dir="2700000" algn="tl">
                    <a:srgbClr val="000000">
                      <a:alpha val="43137"/>
                    </a:srgbClr>
                  </a:outerShdw>
                </a:effectLst>
                <a:latin typeface="Arial Rounded MT Bold" panose="020F0704030504030204" pitchFamily="34" charset="0"/>
              </a:rPr>
              <a:t> Are You Teaching </a:t>
            </a:r>
            <a:r>
              <a:rPr lang="en-US" sz="3200" b="1" u="sng" dirty="0">
                <a:effectLst>
                  <a:outerShdw blurRad="38100" dist="38100" dir="2700000" algn="tl">
                    <a:srgbClr val="000000">
                      <a:alpha val="43137"/>
                    </a:srgbClr>
                  </a:outerShdw>
                </a:effectLst>
                <a:latin typeface="Arial Rounded MT Bold" panose="020F0704030504030204" pitchFamily="34" charset="0"/>
              </a:rPr>
              <a:t>Me</a:t>
            </a:r>
            <a:r>
              <a:rPr lang="en-US" sz="3200" b="1" dirty="0">
                <a:effectLst>
                  <a:outerShdw blurRad="38100" dist="38100" dir="2700000" algn="tl">
                    <a:srgbClr val="000000">
                      <a:alpha val="43137"/>
                    </a:srgbClr>
                  </a:outerShdw>
                </a:effectLst>
                <a:latin typeface="Arial Rounded MT Bold" panose="020F0704030504030204" pitchFamily="34" charset="0"/>
              </a:rPr>
              <a:t> Through </a:t>
            </a:r>
            <a:r>
              <a:rPr lang="en-US" sz="3200" b="1" u="sng" dirty="0">
                <a:effectLst>
                  <a:outerShdw blurRad="38100" dist="38100" dir="2700000" algn="tl">
                    <a:srgbClr val="000000">
                      <a:alpha val="43137"/>
                    </a:srgbClr>
                  </a:outerShdw>
                </a:effectLst>
                <a:latin typeface="Arial Rounded MT Bold" panose="020F0704030504030204" pitchFamily="34" charset="0"/>
              </a:rPr>
              <a:t>This</a:t>
            </a:r>
            <a:r>
              <a:rPr lang="en-US" sz="3200" b="1" dirty="0">
                <a:effectLst>
                  <a:outerShdw blurRad="38100" dist="38100" dir="2700000" algn="tl">
                    <a:srgbClr val="000000">
                      <a:alpha val="43137"/>
                    </a:srgbClr>
                  </a:outerShdw>
                </a:effectLst>
                <a:latin typeface="Arial Rounded MT Bold" panose="020F0704030504030204" pitchFamily="34" charset="0"/>
              </a:rPr>
              <a:t> </a:t>
            </a:r>
            <a:r>
              <a:rPr lang="en-US" sz="3200" b="1" u="sng" dirty="0">
                <a:effectLst>
                  <a:outerShdw blurRad="38100" dist="38100" dir="2700000" algn="tl">
                    <a:srgbClr val="000000">
                      <a:alpha val="43137"/>
                    </a:srgbClr>
                  </a:outerShdw>
                </a:effectLst>
                <a:latin typeface="Arial Rounded MT Bold" panose="020F0704030504030204" pitchFamily="34" charset="0"/>
              </a:rPr>
              <a:t>Now</a:t>
            </a:r>
            <a:r>
              <a:rPr lang="en-US" sz="3200" b="1" dirty="0">
                <a:effectLst>
                  <a:outerShdw blurRad="38100" dist="38100" dir="2700000" algn="tl">
                    <a:srgbClr val="000000">
                      <a:alpha val="43137"/>
                    </a:srgbClr>
                  </a:outerShdw>
                </a:effectLst>
                <a:latin typeface="Arial Rounded MT Bold" panose="020F0704030504030204" pitchFamily="34" charset="0"/>
              </a:rPr>
              <a: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Thank You Father For Trusting Me Enough…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par>
                          <p:cTn id="20" fill="hold">
                            <p:stCondLst>
                              <p:cond delay="4000"/>
                            </p:stCondLst>
                            <p:childTnLst>
                              <p:par>
                                <p:cTn id="21" presetID="1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plus(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plus(in)">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plus(in)">
                                      <p:cBhvr>
                                        <p:cTn id="3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014" y="533400"/>
            <a:ext cx="7717972" cy="5334000"/>
          </a:xfrm>
        </p:spPr>
        <p:txBody>
          <a:bodyPr>
            <a:normAutofit/>
          </a:bodyPr>
          <a:lstStyle/>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Remember… With God We Are Not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Helpless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Hopeless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We Are Powerful!!</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996" y="664349"/>
            <a:ext cx="11632007" cy="5078313"/>
          </a:xfrm>
          <a:prstGeom prst="rect">
            <a:avLst/>
          </a:prstGeom>
        </p:spPr>
        <p:txBody>
          <a:bodyPr wrap="square">
            <a:spAutoFit/>
          </a:bodyPr>
          <a:lstStyle/>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A juggler, driving to his next performance, is stopped by a policeman. </a:t>
            </a:r>
            <a:endPar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 "What are those machetes doing in your car?" asks the cop.</a:t>
            </a:r>
            <a:endPar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 "I juggle them in my act."</a:t>
            </a:r>
            <a:endPar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 "Oh, yeah?" says the doubtful cop. "Let's see you do it." </a:t>
            </a:r>
            <a:endPar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 The juggler gets out and starts tossing and catching the knives. Another man driving by slows down to watch.</a:t>
            </a:r>
            <a:endPar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a:p>
            <a:r>
              <a:rPr lang="en-US" sz="36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rPr>
              <a:t> "Wow" says the passer-by. "I'm glad I quit drinking. Look at the test they're giving now!</a:t>
            </a:r>
            <a:endParaRPr lang="en-US" sz="24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7315200" cy="5257800"/>
          </a:xfrm>
        </p:spPr>
        <p:txBody>
          <a:bodyPr>
            <a:normAutofit/>
          </a:bodyPr>
          <a:lstStyle/>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509286" y="2737977"/>
            <a:ext cx="4194649" cy="3616521"/>
          </a:xfrm>
          <a:effectLst>
            <a:softEdge rad="88900"/>
          </a:effectLst>
        </p:spPr>
      </p:pic>
      <p:sp>
        <p:nvSpPr>
          <p:cNvPr id="2" name="TextBox 1"/>
          <p:cNvSpPr txBox="1"/>
          <p:nvPr/>
        </p:nvSpPr>
        <p:spPr>
          <a:xfrm>
            <a:off x="6582965" y="5384326"/>
            <a:ext cx="4194649" cy="738664"/>
          </a:xfrm>
          <a:prstGeom prst="rect">
            <a:avLst/>
          </a:prstGeom>
          <a:solidFill>
            <a:schemeClr val="bg1"/>
          </a:solidFill>
        </p:spPr>
        <p:txBody>
          <a:bodyPr wrap="square" rtlCol="0">
            <a:spAutoFit/>
          </a:bodyPr>
          <a:lstStyle/>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All of the Innocent Victims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on Both Sides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extLst>
              <a:ext uri="{96DAC541-7B7A-43D3-8B79-37D633B846F1}">
                <asvg:svgBlip xmlns:asvg="http://schemas.microsoft.com/office/drawing/2016/SVG/main" r:embed="rId2"/>
              </a:ext>
            </a:extLst>
          </a:blip>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262359" y="190500"/>
            <a:ext cx="11667281" cy="6477000"/>
          </a:xfrm>
          <a:solidFill>
            <a:schemeClr val="bg1">
              <a:alpha val="90000"/>
            </a:schemeClr>
          </a:solidFill>
        </p:spPr>
        <p:txBody>
          <a:bodyPr>
            <a:noAutofit/>
          </a:bodyPr>
          <a:lstStyle/>
          <a:p>
            <a:pPr marL="0" indent="0" algn="just">
              <a:lnSpc>
                <a:spcPct val="110000"/>
              </a:lnSpc>
              <a:spcBef>
                <a:spcPts val="225"/>
              </a:spcBef>
              <a:buNone/>
              <a:defRPr/>
            </a:pPr>
            <a:r>
              <a:rPr lang="en-US" sz="3200" b="1" dirty="0">
                <a:solidFill>
                  <a:srgbClr val="000000"/>
                </a:solidFill>
                <a:effectLst>
                  <a:outerShdw blurRad="38100" dist="38100" dir="2700000" algn="tl">
                    <a:srgbClr val="000000">
                      <a:alpha val="43137"/>
                    </a:srgbClr>
                  </a:outerShdw>
                </a:effectLst>
                <a:latin typeface="system-ui"/>
              </a:rPr>
              <a:t>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answer you in the day of trouble! May the name of the God of Jacob protect you! </a:t>
            </a:r>
            <a:r>
              <a:rPr lang="en-US" sz="3200" b="1" baseline="30000" dirty="0">
                <a:solidFill>
                  <a:srgbClr val="000000"/>
                </a:solidFill>
                <a:effectLst>
                  <a:outerShdw blurRad="38100" dist="38100" dir="2700000" algn="tl">
                    <a:srgbClr val="000000">
                      <a:alpha val="43137"/>
                    </a:srgbClr>
                  </a:outerShdw>
                </a:effectLst>
                <a:latin typeface="system-ui"/>
              </a:rPr>
              <a:t>2 </a:t>
            </a:r>
            <a:r>
              <a:rPr lang="en-US" sz="3200" b="1" dirty="0">
                <a:solidFill>
                  <a:srgbClr val="000000"/>
                </a:solidFill>
                <a:effectLst>
                  <a:outerShdw blurRad="38100" dist="38100" dir="2700000" algn="tl">
                    <a:srgbClr val="000000">
                      <a:alpha val="43137"/>
                    </a:srgbClr>
                  </a:outerShdw>
                </a:effectLst>
                <a:latin typeface="system-ui"/>
              </a:rPr>
              <a:t>May he send you help from the sanctuary and give you support from Zion! </a:t>
            </a:r>
            <a:r>
              <a:rPr lang="en-US" sz="3200" b="1" baseline="30000" dirty="0">
                <a:solidFill>
                  <a:srgbClr val="000000"/>
                </a:solidFill>
                <a:effectLst>
                  <a:outerShdw blurRad="38100" dist="38100" dir="2700000" algn="tl">
                    <a:srgbClr val="000000">
                      <a:alpha val="43137"/>
                    </a:srgbClr>
                  </a:outerShdw>
                </a:effectLst>
                <a:latin typeface="system-ui"/>
              </a:rPr>
              <a:t>3 </a:t>
            </a:r>
            <a:r>
              <a:rPr lang="en-US" sz="3200" b="1" dirty="0">
                <a:solidFill>
                  <a:srgbClr val="000000"/>
                </a:solidFill>
                <a:effectLst>
                  <a:outerShdw blurRad="38100" dist="38100" dir="2700000" algn="tl">
                    <a:srgbClr val="000000">
                      <a:alpha val="43137"/>
                    </a:srgbClr>
                  </a:outerShdw>
                </a:effectLst>
                <a:latin typeface="system-ui"/>
              </a:rPr>
              <a:t>May he remember all your offerings and regard with favor your burnt sacrifices! </a:t>
            </a:r>
            <a:r>
              <a:rPr lang="en-US" sz="3200" b="1" i="1" dirty="0">
                <a:solidFill>
                  <a:srgbClr val="000000"/>
                </a:solidFill>
                <a:effectLst>
                  <a:outerShdw blurRad="38100" dist="38100" dir="2700000" algn="tl">
                    <a:srgbClr val="000000">
                      <a:alpha val="43137"/>
                    </a:srgbClr>
                  </a:outerShdw>
                </a:effectLst>
                <a:latin typeface="system-ui"/>
              </a:rPr>
              <a:t>Selah </a:t>
            </a:r>
            <a:r>
              <a:rPr lang="en-US" sz="3200" b="1" baseline="30000" dirty="0">
                <a:solidFill>
                  <a:srgbClr val="000000"/>
                </a:solidFill>
                <a:effectLst>
                  <a:outerShdw blurRad="38100" dist="38100" dir="2700000" algn="tl">
                    <a:srgbClr val="000000">
                      <a:alpha val="43137"/>
                    </a:srgbClr>
                  </a:outerShdw>
                </a:effectLst>
                <a:latin typeface="system-ui"/>
              </a:rPr>
              <a:t>4 </a:t>
            </a:r>
            <a:r>
              <a:rPr lang="en-US" sz="3200" b="1" dirty="0">
                <a:solidFill>
                  <a:srgbClr val="000000"/>
                </a:solidFill>
                <a:effectLst>
                  <a:outerShdw blurRad="38100" dist="38100" dir="2700000" algn="tl">
                    <a:srgbClr val="000000">
                      <a:alpha val="43137"/>
                    </a:srgbClr>
                  </a:outerShdw>
                </a:effectLst>
                <a:latin typeface="system-ui"/>
              </a:rPr>
              <a:t>May he grant you your heart's desire and fulfill all your plans! </a:t>
            </a:r>
            <a:r>
              <a:rPr lang="en-US" sz="3200" b="1" baseline="30000" dirty="0">
                <a:solidFill>
                  <a:srgbClr val="000000"/>
                </a:solidFill>
                <a:effectLst>
                  <a:outerShdw blurRad="38100" dist="38100" dir="2700000" algn="tl">
                    <a:srgbClr val="000000">
                      <a:alpha val="43137"/>
                    </a:srgbClr>
                  </a:outerShdw>
                </a:effectLst>
                <a:latin typeface="system-ui"/>
              </a:rPr>
              <a:t>5 </a:t>
            </a:r>
            <a:r>
              <a:rPr lang="en-US" sz="3200" b="1" dirty="0">
                <a:solidFill>
                  <a:srgbClr val="000000"/>
                </a:solidFill>
                <a:effectLst>
                  <a:outerShdw blurRad="38100" dist="38100" dir="2700000" algn="tl">
                    <a:srgbClr val="000000">
                      <a:alpha val="43137"/>
                    </a:srgbClr>
                  </a:outerShdw>
                </a:effectLst>
                <a:latin typeface="system-ui"/>
              </a:rPr>
              <a:t>May we shout for joy over your salvation, and in the name of our God set up our banners! 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fulfill all your petitions! </a:t>
            </a:r>
            <a:r>
              <a:rPr lang="en-US" sz="3200" b="1" baseline="30000" dirty="0">
                <a:solidFill>
                  <a:srgbClr val="000000"/>
                </a:solidFill>
                <a:effectLst>
                  <a:outerShdw blurRad="38100" dist="38100" dir="2700000" algn="tl">
                    <a:srgbClr val="000000">
                      <a:alpha val="43137"/>
                    </a:srgbClr>
                  </a:outerShdw>
                </a:effectLst>
                <a:latin typeface="system-ui"/>
              </a:rPr>
              <a:t>6 </a:t>
            </a:r>
            <a:r>
              <a:rPr lang="en-US" sz="3200" b="1" dirty="0">
                <a:solidFill>
                  <a:srgbClr val="000000"/>
                </a:solidFill>
                <a:effectLst>
                  <a:outerShdw blurRad="38100" dist="38100" dir="2700000" algn="tl">
                    <a:srgbClr val="000000">
                      <a:alpha val="43137"/>
                    </a:srgbClr>
                  </a:outerShdw>
                </a:effectLst>
                <a:latin typeface="system-ui"/>
              </a:rPr>
              <a:t>Now I know that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saves his anointed; he will answer him from his holy heaven with the saving might of his right hand. </a:t>
            </a:r>
            <a:r>
              <a:rPr lang="en-US" sz="3200" b="1" baseline="30000" dirty="0">
                <a:solidFill>
                  <a:srgbClr val="000000"/>
                </a:solidFill>
                <a:effectLst>
                  <a:outerShdw blurRad="38100" dist="38100" dir="2700000" algn="tl">
                    <a:srgbClr val="000000">
                      <a:alpha val="43137"/>
                    </a:srgbClr>
                  </a:outerShdw>
                </a:effectLst>
                <a:latin typeface="system-ui"/>
              </a:rPr>
              <a:t>7 </a:t>
            </a:r>
            <a:r>
              <a:rPr lang="en-US" sz="3200" b="1" dirty="0">
                <a:solidFill>
                  <a:srgbClr val="000000"/>
                </a:solidFill>
                <a:effectLst>
                  <a:outerShdw blurRad="38100" dist="38100" dir="2700000" algn="tl">
                    <a:srgbClr val="000000">
                      <a:alpha val="43137"/>
                    </a:srgbClr>
                  </a:outerShdw>
                </a:effectLst>
                <a:latin typeface="system-ui"/>
              </a:rPr>
              <a:t>Some trust in chariots and some in horses, but we trust in the name of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our God. </a:t>
            </a:r>
            <a:r>
              <a:rPr lang="en-US" sz="3200" b="1" baseline="30000" dirty="0">
                <a:solidFill>
                  <a:srgbClr val="000000"/>
                </a:solidFill>
                <a:effectLst>
                  <a:outerShdw blurRad="38100" dist="38100" dir="2700000" algn="tl">
                    <a:srgbClr val="000000">
                      <a:alpha val="43137"/>
                    </a:srgbClr>
                  </a:outerShdw>
                </a:effectLst>
                <a:latin typeface="system-ui"/>
              </a:rPr>
              <a:t>8 </a:t>
            </a:r>
            <a:r>
              <a:rPr lang="en-US" sz="3200" b="1" dirty="0">
                <a:solidFill>
                  <a:srgbClr val="000000"/>
                </a:solidFill>
                <a:effectLst>
                  <a:outerShdw blurRad="38100" dist="38100" dir="2700000" algn="tl">
                    <a:srgbClr val="000000">
                      <a:alpha val="43137"/>
                    </a:srgbClr>
                  </a:outerShdw>
                </a:effectLst>
                <a:latin typeface="system-ui"/>
              </a:rPr>
              <a:t>They collapse and fall, but we rise and stand upright. </a:t>
            </a:r>
            <a:r>
              <a:rPr lang="en-US" sz="3200" b="1" baseline="30000" dirty="0">
                <a:solidFill>
                  <a:srgbClr val="000000"/>
                </a:solidFill>
                <a:effectLst>
                  <a:outerShdw blurRad="38100" dist="38100" dir="2700000" algn="tl">
                    <a:srgbClr val="000000">
                      <a:alpha val="43137"/>
                    </a:srgbClr>
                  </a:outerShdw>
                </a:effectLst>
                <a:latin typeface="system-ui"/>
              </a:rPr>
              <a:t>9 </a:t>
            </a:r>
            <a:r>
              <a:rPr lang="en-US" sz="3200" b="1" dirty="0">
                <a:solidFill>
                  <a:srgbClr val="000000"/>
                </a:solidFill>
                <a:effectLst>
                  <a:outerShdw blurRad="38100" dist="38100" dir="2700000" algn="tl">
                    <a:srgbClr val="000000">
                      <a:alpha val="43137"/>
                    </a:srgbClr>
                  </a:outerShdw>
                </a:effectLst>
                <a:latin typeface="system-ui"/>
              </a:rPr>
              <a:t>O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 the king! May he answer us when we call.</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out)">
                                      <p:cBhvr>
                                        <p:cTn id="7" dur="2000"/>
                                        <p:tgtEl>
                                          <p:spTgt spid="4">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plus(out)">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875" y="1840375"/>
            <a:ext cx="546825" cy="5017625"/>
          </a:xfrm>
        </p:spPr>
        <p:txBody>
          <a:bodyPr>
            <a:noAutofit/>
          </a:bodyPr>
          <a:lstStyle/>
          <a:p>
            <a:pPr algn="ctr"/>
            <a:r>
              <a:rPr lang="en-US" sz="5400" b="1" dirty="0">
                <a:effectLst>
                  <a:outerShdw blurRad="38100" dist="38100" dir="2700000" algn="tl">
                    <a:srgbClr val="000000">
                      <a:alpha val="43137"/>
                    </a:srgbClr>
                  </a:outerShdw>
                </a:effectLst>
                <a:latin typeface="Arial Rounded MT Bold" panose="020F0704030504030204" pitchFamily="34" charset="0"/>
              </a:rPr>
              <a:t>Ruth</a:t>
            </a:r>
            <a:br>
              <a:rPr lang="en-US" sz="5400" b="1" dirty="0">
                <a:effectLst>
                  <a:outerShdw blurRad="38100" dist="38100" dir="2700000" algn="tl">
                    <a:srgbClr val="000000">
                      <a:alpha val="43137"/>
                    </a:srgbClr>
                  </a:outerShdw>
                </a:effectLst>
                <a:latin typeface="Arial Rounded MT Bold" panose="020F0704030504030204" pitchFamily="34" charset="0"/>
              </a:rPr>
            </a:br>
            <a:r>
              <a:rPr lang="en-US" sz="5400" b="1" dirty="0">
                <a:effectLst>
                  <a:outerShdw blurRad="38100" dist="38100" dir="2700000" algn="tl">
                    <a:srgbClr val="000000">
                      <a:alpha val="43137"/>
                    </a:srgbClr>
                  </a:outerShdw>
                </a:effectLst>
                <a:latin typeface="Arial Rounded MT Bold" panose="020F0704030504030204" pitchFamily="34" charset="0"/>
              </a:rPr>
              <a:t> 1</a:t>
            </a:r>
            <a:endParaRPr lang="en-US" sz="5400" b="1" dirty="0">
              <a:effectLst>
                <a:outerShdw blurRad="38100" dist="38100" dir="2700000" algn="tl">
                  <a:srgbClr val="000000">
                    <a:alpha val="43137"/>
                  </a:srgbClr>
                </a:outerShdw>
              </a:effectLst>
              <a:latin typeface="Arial Rounded MT Bold" panose="020F0704030504030204" pitchFamily="34" charset="0"/>
            </a:endParaRPr>
          </a:p>
        </p:txBody>
      </p:sp>
      <p:sp>
        <p:nvSpPr>
          <p:cNvPr id="5" name="Title 1"/>
          <p:cNvSpPr>
            <a:spLocks noGrp="1"/>
          </p:cNvSpPr>
          <p:nvPr>
            <p:ph idx="1"/>
          </p:nvPr>
        </p:nvSpPr>
        <p:spPr>
          <a:xfrm>
            <a:off x="2569038" y="2851706"/>
            <a:ext cx="6586537" cy="2471225"/>
          </a:xfrm>
          <a:solidFill>
            <a:schemeClr val="bg1"/>
          </a:solidFill>
          <a:effectLst>
            <a:softEdge rad="38100"/>
          </a:effectLst>
        </p:spPr>
        <p:txBody>
          <a:bodyPr>
            <a:normAutofit/>
          </a:bodyPr>
          <a:lstStyle/>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Moving Beyond…</a:t>
            </a:r>
            <a:endPar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…My Circumstantial Trap</a:t>
            </a:r>
            <a:endPar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“Call Me Mara”    </a:t>
            </a:r>
            <a:r>
              <a:rPr lang="en-US" sz="3600" b="1" dirty="0" err="1">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pt2</a:t>
            </a:r>
            <a:endParaRPr lang="en-US" dirty="0"/>
          </a:p>
        </p:txBody>
      </p:sp>
      <p:sp>
        <p:nvSpPr>
          <p:cNvPr id="3" name="TextBox 2"/>
          <p:cNvSpPr txBox="1"/>
          <p:nvPr/>
        </p:nvSpPr>
        <p:spPr>
          <a:xfrm>
            <a:off x="1969478" y="6386732"/>
            <a:ext cx="2793465"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Edward Church </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p:cNvSpPr txBox="1"/>
          <p:nvPr/>
        </p:nvSpPr>
        <p:spPr>
          <a:xfrm>
            <a:off x="5546825" y="6386731"/>
            <a:ext cx="3608750"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November 19, 2023</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pic>
        <p:nvPicPr>
          <p:cNvPr id="1026" name="Picture 2" descr="Naomi: When Life Seems B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7068" y="0"/>
            <a:ext cx="273232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2000"/>
                                        <p:tgtEl>
                                          <p:spTgt spid="5">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heel(1)">
                                      <p:cBhvr>
                                        <p:cTn id="18" dur="2000"/>
                                        <p:tgtEl>
                                          <p:spTgt spid="5">
                                            <p:txEl>
                                              <p:pRg st="2" end="2"/>
                                            </p:txEl>
                                          </p:spTgt>
                                        </p:tgtEl>
                                      </p:cBhvr>
                                    </p:animEffect>
                                  </p:childTnLst>
                                </p:cTn>
                              </p:par>
                            </p:childTnLst>
                          </p:cTn>
                        </p:par>
                        <p:par>
                          <p:cTn id="19" fill="hold">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312517"/>
            <a:ext cx="12192000" cy="5521124"/>
          </a:xfrm>
          <a:solidFill>
            <a:schemeClr val="bg1">
              <a:alpha val="85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Ruth 1: 1-14</a:t>
            </a:r>
            <a: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 </a:t>
            </a:r>
            <a:r>
              <a:rPr lang="en-US" b="1" i="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Now it came to pass, in the days when the judges ruled, that there was a famine in the land. And a certain man of Bethlehem, Judah, went to dwell in the country of Moab, he and his wife and his two sons. The name of the man was Elimelech, the name of his wife was Naomi, and the names of his two sons were Mahlon and Chilion— Ephrathites of Bethlehem, Judah. And they went to the country of Moab and remained there. Then Elimelech, Naomi’s husband, died; and she was left, and her two sons. Now they took wives of the women of Moab: the name of the one was Orpah, and the name of the other Ruth. And they dwelt there about ten years. Then both Mahlon and Chilion also died; so the woman survived her two sons and her husband. ….</a:t>
            </a:r>
            <a:endParaRPr lang="en-US" b="1" i="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endParaRPr>
          </a:p>
          <a:p>
            <a:pPr marL="0" indent="0">
              <a:lnSpc>
                <a:spcPct val="100000"/>
              </a:lnSpc>
              <a:buNone/>
            </a:pPr>
            <a:r>
              <a:rPr lang="en-US" b="1" baseline="30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20 </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She said to them, “Do not call me Naomi (sweetness); call me Mara (bitter), for the Almighty has caused me great grief </a:t>
            </a:r>
            <a:r>
              <a:rPr lang="en-US"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bitterness. </a:t>
            </a:r>
            <a:r>
              <a:rPr lang="en-US" sz="2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amp</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up)">
                                      <p:cBhvr>
                                        <p:cTn id="7" dur="500"/>
                                        <p:tgtEl>
                                          <p:spTgt spid="4">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084" y="211014"/>
            <a:ext cx="8817316" cy="6351831"/>
          </a:xfrm>
        </p:spPr>
        <p:txBody>
          <a:bodyPr>
            <a:normAutofit/>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Ten Years, Naomi Subjected to Life in Moab.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(Circumstances)</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She Felt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Alone - Husband and Sons Dead</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Abandoned - Daughter-in-Law Left</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Altered -  Name Change Proved It</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2">
              <a:lnSpc>
                <a:spcPct val="11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Naomi=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“to be good, sweet, and pleasant.”</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2">
              <a:lnSpc>
                <a:spcPct val="11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Mara=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“bitter.”</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She Didn’t See…</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Attention – God was Watching</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18" charset="0"/>
              </a:rPr>
              <a:t>Active - A</a:t>
            </a: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nd Waiting</a:t>
            </a:r>
            <a:endPar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Attending – Until She Turned to Him</a:t>
            </a:r>
            <a:endParaRPr lang="en-US" sz="2800" b="1" dirty="0">
              <a:latin typeface="Arial Rounded MT Bold" panose="020F0704030504030204" pitchFamily="34" charset="0"/>
            </a:endParaRPr>
          </a:p>
        </p:txBody>
      </p:sp>
      <p:pic>
        <p:nvPicPr>
          <p:cNvPr id="4" name="Content Placeholder 3"/>
          <p:cNvPicPr>
            <a:picLocks noChangeAspect="1"/>
          </p:cNvPicPr>
          <p:nvPr/>
        </p:nvPicPr>
        <p:blipFill rotWithShape="1">
          <a:blip r:embed="rId1"/>
          <a:srcRect l="10075" t="19049" r="48978" b="-3"/>
          <a:stretch>
            <a:fillRect/>
          </a:stretch>
        </p:blipFill>
        <p:spPr>
          <a:xfrm>
            <a:off x="9202057" y="0"/>
            <a:ext cx="2989943"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2000"/>
                                        <p:tgtEl>
                                          <p:spTgt spid="3">
                                            <p:txEl>
                                              <p:pRg st="2" end="2"/>
                                            </p:txEl>
                                          </p:spTgt>
                                        </p:tgtEl>
                                      </p:cBhvr>
                                    </p:animEffect>
                                  </p:childTnLst>
                                </p:cTn>
                              </p:par>
                            </p:childTnLst>
                          </p:cTn>
                        </p:par>
                        <p:par>
                          <p:cTn id="23" fill="hold">
                            <p:stCondLst>
                              <p:cond delay="4000"/>
                            </p:stCondLst>
                            <p:childTnLst>
                              <p:par>
                                <p:cTn id="24" presetID="53" presetClass="entr" presetSubtype="1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2000"/>
                                        <p:tgtEl>
                                          <p:spTgt spid="3">
                                            <p:txEl>
                                              <p:pRg st="3" end="3"/>
                                            </p:txEl>
                                          </p:spTgt>
                                        </p:tgtEl>
                                      </p:cBhvr>
                                    </p:animEffect>
                                  </p:childTnLst>
                                </p:cTn>
                              </p:par>
                            </p:childTnLst>
                          </p:cTn>
                        </p:par>
                        <p:par>
                          <p:cTn id="29" fill="hold">
                            <p:stCondLst>
                              <p:cond delay="6000"/>
                            </p:stCondLst>
                            <p:childTnLst>
                              <p:par>
                                <p:cTn id="30" presetID="53"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2000"/>
                                        <p:tgtEl>
                                          <p:spTgt spid="3">
                                            <p:txEl>
                                              <p:pRg st="4" end="4"/>
                                            </p:txEl>
                                          </p:spTgt>
                                        </p:tgtEl>
                                      </p:cBhvr>
                                    </p:animEffect>
                                  </p:childTnLst>
                                </p:cTn>
                              </p:par>
                            </p:childTnLst>
                          </p:cTn>
                        </p:par>
                        <p:par>
                          <p:cTn id="35" fill="hold">
                            <p:stCondLst>
                              <p:cond delay="8000"/>
                            </p:stCondLst>
                            <p:childTnLst>
                              <p:par>
                                <p:cTn id="36" presetID="53" presetClass="entr" presetSubtype="16"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2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2000"/>
                                        <p:tgtEl>
                                          <p:spTgt spid="3">
                                            <p:txEl>
                                              <p:pRg st="6" end="6"/>
                                            </p:txEl>
                                          </p:spTgt>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20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2000"/>
                                        <p:tgtEl>
                                          <p:spTgt spid="3">
                                            <p:txEl>
                                              <p:pRg st="8" end="8"/>
                                            </p:txEl>
                                          </p:spTgt>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6" dur="2000"/>
                                        <p:tgtEl>
                                          <p:spTgt spid="3">
                                            <p:txEl>
                                              <p:pRg st="9" end="9"/>
                                            </p:txEl>
                                          </p:spTgt>
                                        </p:tgtEl>
                                      </p:cBhvr>
                                    </p:animEffect>
                                  </p:childTnLst>
                                </p:cTn>
                              </p:par>
                            </p:childTnLst>
                          </p:cTn>
                        </p:par>
                        <p:par>
                          <p:cTn id="67" fill="hold">
                            <p:stCondLst>
                              <p:cond delay="4000"/>
                            </p:stCondLst>
                            <p:childTnLst>
                              <p:par>
                                <p:cTn id="68" presetID="53" presetClass="entr" presetSubtype="16" fill="hold" grpId="0" nodeType="after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2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2000"/>
                                        <p:tgtEl>
                                          <p:spTgt spid="3">
                                            <p:txEl>
                                              <p:pRg st="10" end="10"/>
                                            </p:txEl>
                                          </p:spTgt>
                                        </p:tgtEl>
                                      </p:cBhvr>
                                    </p:animEffect>
                                  </p:childTnLst>
                                </p:cTn>
                              </p:par>
                            </p:childTnLst>
                          </p:cTn>
                        </p:par>
                        <p:par>
                          <p:cTn id="73" fill="hold">
                            <p:stCondLst>
                              <p:cond delay="6000"/>
                            </p:stCondLst>
                            <p:childTnLst>
                              <p:par>
                                <p:cTn id="74" presetID="53" presetClass="entr" presetSubtype="16" fill="hold" grpId="0" nodeType="after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p:cTn id="76"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7" dur="2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5892</Words>
  <Application>WPS Presentation</Application>
  <PresentationFormat>Widescreen</PresentationFormat>
  <Paragraphs>156</Paragraphs>
  <Slides>21</Slides>
  <Notes>8</Notes>
  <HiddenSlides>3</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21</vt:i4>
      </vt:variant>
    </vt:vector>
  </HeadingPairs>
  <TitlesOfParts>
    <vt:vector size="42" baseType="lpstr">
      <vt:lpstr>Arial</vt:lpstr>
      <vt:lpstr>SimSun</vt:lpstr>
      <vt:lpstr>Wingdings</vt:lpstr>
      <vt:lpstr>Arial Rounded MT Bold</vt:lpstr>
      <vt:lpstr>ADLaM Display</vt:lpstr>
      <vt:lpstr>samble</vt:lpstr>
      <vt:lpstr>system-ui</vt:lpstr>
      <vt:lpstr>Ezra SIL</vt:lpstr>
      <vt:lpstr>Liberation Serif</vt:lpstr>
      <vt:lpstr>Segoe UI</vt:lpstr>
      <vt:lpstr>Tahoma</vt:lpstr>
      <vt:lpstr>Microsoft YaHei</vt:lpstr>
      <vt:lpstr>Arial Unicode MS</vt:lpstr>
      <vt:lpstr>Calibri Light</vt:lpstr>
      <vt:lpstr>Calibri</vt:lpstr>
      <vt:lpstr>Times New Roman</vt:lpstr>
      <vt:lpstr>Courier New</vt:lpstr>
      <vt:lpstr>Calibri</vt:lpstr>
      <vt:lpstr>Amasis MT Pro Medium</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Ruth  1</vt:lpstr>
      <vt:lpstr>PowerPoint 演示文稿</vt:lpstr>
      <vt:lpstr>PowerPoint 演示文稿</vt:lpstr>
      <vt:lpstr>PowerPoint 演示文稿</vt:lpstr>
      <vt:lpstr>From Naomi to Mara</vt:lpstr>
      <vt:lpstr>PowerPoint 演示文稿</vt:lpstr>
      <vt:lpstr>PowerPoint 演示文稿</vt:lpstr>
      <vt:lpstr>Refuse to Let Circumstance…         …Determine Your Identity</vt:lpstr>
      <vt:lpstr>Refuse to Let Circumstance…         …Distort Your View of God</vt:lpstr>
      <vt:lpstr>Refuse to Let Circumstance…                         …Devalue Your Potential (Path)</vt:lpstr>
      <vt:lpstr>PowerPoint 演示文稿</vt:lpstr>
      <vt:lpstr>PowerPoint 演示文稿</vt:lpstr>
      <vt:lpstr>This Weeks Challenge…</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They Never Called Her Mara</dc:title>
  <dc:creator>David Linton</dc:creator>
  <cp:lastModifiedBy>edward27821</cp:lastModifiedBy>
  <cp:revision>187</cp:revision>
  <cp:lastPrinted>2016-10-29T14:24:00Z</cp:lastPrinted>
  <dcterms:created xsi:type="dcterms:W3CDTF">2023-11-19T19:47:33Z</dcterms:created>
  <dcterms:modified xsi:type="dcterms:W3CDTF">2023-11-19T19:50:19Z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5B7B15989332478D82555054C2C9F3C4_12</vt:lpwstr>
  </property>
  <property fmtid="{D5CDD505-2E9C-101B-9397-08002B2CF9AE}" pid="3" name="KSOProductBuildVer">
    <vt:lpwstr>1033-12.2.0.13306</vt:lpwstr>
  </property>
</Properties>
</file>