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5.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679" r:id="rId3"/>
    <p:sldId id="649" r:id="rId4"/>
    <p:sldId id="314" r:id="rId5"/>
    <p:sldId id="666" r:id="rId6"/>
    <p:sldId id="703" r:id="rId7"/>
    <p:sldId id="256" r:id="rId8"/>
    <p:sldId id="272" r:id="rId9"/>
    <p:sldId id="257" r:id="rId10"/>
    <p:sldId id="273" r:id="rId11"/>
    <p:sldId id="258" r:id="rId12"/>
    <p:sldId id="259" r:id="rId13"/>
    <p:sldId id="260" r:id="rId14"/>
    <p:sldId id="261" r:id="rId15"/>
    <p:sldId id="271" r:id="rId16"/>
    <p:sldId id="262" r:id="rId17"/>
    <p:sldId id="268" r:id="rId18"/>
    <p:sldId id="264" r:id="rId19"/>
    <p:sldId id="266" r:id="rId20"/>
    <p:sldId id="265" r:id="rId21"/>
    <p:sldId id="270" r:id="rId22"/>
    <p:sldId id="733"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0" autoAdjust="0"/>
    <p:restoredTop sz="94660"/>
  </p:normalViewPr>
  <p:slideViewPr>
    <p:cSldViewPr snapToGrid="0" showGuides="1">
      <p:cViewPr varScale="1">
        <p:scale>
          <a:sx n="59" d="100"/>
          <a:sy n="59" d="100"/>
        </p:scale>
        <p:origin x="96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A8812-9A80-4FA2-8EB0-E7EC64CDE2D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43315-E3C6-4C00-91C1-A4EB6324AB5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DFF74FE-43CD-4A9F-AB2B-4B099BF1854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DFF74FE-43CD-4A9F-AB2B-4B099BF1854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DFF74FE-43CD-4A9F-AB2B-4B099BF1854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DFF74FE-43CD-4A9F-AB2B-4B099BF1854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DFF74FE-43CD-4A9F-AB2B-4B099BF1854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DFF74FE-43CD-4A9F-AB2B-4B099BF1854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DFF74FE-43CD-4A9F-AB2B-4B099BF1854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DFF74FE-43CD-4A9F-AB2B-4B099BF1854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FF74FE-43CD-4A9F-AB2B-4B099BF1854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DFF74FE-43CD-4A9F-AB2B-4B099BF1854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DFF74FE-43CD-4A9F-AB2B-4B099BF1854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C54BB-2022-44FC-80C7-DBD22054279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F74FE-43CD-4A9F-AB2B-4B099BF1854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C54BB-2022-44FC-80C7-DBD22054279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GIF"/><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sv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5000" r="-15000"/>
          </a:stretch>
        </a:blipFill>
        <a:effectLst/>
      </p:bgPr>
    </p:bg>
    <p:spTree>
      <p:nvGrpSpPr>
        <p:cNvPr id="1" name=""/>
        <p:cNvGrpSpPr/>
        <p:nvPr/>
      </p:nvGrpSpPr>
      <p:grpSpPr>
        <a:xfrm>
          <a:off x="0" y="0"/>
          <a:ext cx="0" cy="0"/>
          <a:chOff x="0" y="0"/>
          <a:chExt cx="0" cy="0"/>
        </a:xfrm>
      </p:grpSpPr>
      <p:pic>
        <p:nvPicPr>
          <p:cNvPr id="3074" name="Picture 2" descr="07 | April | 2016 | WMTLC DAILY BIBLE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714" y="141514"/>
            <a:ext cx="7946571" cy="658585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91885" y="141514"/>
            <a:ext cx="11440885" cy="5998029"/>
          </a:xfrm>
          <a:solidFill>
            <a:schemeClr val="bg1">
              <a:alpha val="75000"/>
            </a:schemeClr>
          </a:solidFill>
        </p:spPr>
        <p:txBody>
          <a:bodyPr>
            <a:normAutofit/>
          </a:bodyPr>
          <a:lstStyle/>
          <a:p>
            <a:pPr marL="0" indent="0" algn="ctr">
              <a:lnSpc>
                <a:spcPct val="110000"/>
              </a:lnSpc>
              <a:buNone/>
            </a:pPr>
            <a:r>
              <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Step One “Stop”</a:t>
            </a:r>
            <a:endPar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10000"/>
              </a:lnSpc>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Stopping is the first step to thanksgiving.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Leprosy was the AIDS of the First Century.</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It was highly contagious/ could be caught merely by touch</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Since there was no antidote, leprosy would spread throughout the body, slowly but surely progressing until one died.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Because of the horrific nature of this disease and the death it brought, it was seen as the absolute worst thing that God could do to someone.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To have it meant, as they believed, that the victim was in the most horrifying judgment of God.</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5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500" fill="hold"/>
                                        <p:tgtEl>
                                          <p:spTgt spid="3074"/>
                                        </p:tgtEl>
                                        <p:attrNameLst>
                                          <p:attrName>ppt_w</p:attrName>
                                        </p:attrNameLst>
                                      </p:cBhvr>
                                      <p:tavLst>
                                        <p:tav tm="0">
                                          <p:val>
                                            <p:fltVal val="0"/>
                                          </p:val>
                                        </p:tav>
                                        <p:tav tm="100000">
                                          <p:val>
                                            <p:strVal val="#ppt_w"/>
                                          </p:val>
                                        </p:tav>
                                      </p:tavLst>
                                    </p:anim>
                                    <p:anim calcmode="lin" valueType="num">
                                      <p:cBhvr>
                                        <p:cTn id="8" dur="2500" fill="hold"/>
                                        <p:tgtEl>
                                          <p:spTgt spid="3074"/>
                                        </p:tgtEl>
                                        <p:attrNameLst>
                                          <p:attrName>ppt_h</p:attrName>
                                        </p:attrNameLst>
                                      </p:cBhvr>
                                      <p:tavLst>
                                        <p:tav tm="0">
                                          <p:val>
                                            <p:fltVal val="0"/>
                                          </p:val>
                                        </p:tav>
                                        <p:tav tm="100000">
                                          <p:val>
                                            <p:strVal val="#ppt_h"/>
                                          </p:val>
                                        </p:tav>
                                      </p:tavLst>
                                    </p:anim>
                                    <p:animEffect transition="in" filter="fade">
                                      <p:cBhvr>
                                        <p:cTn id="9" dur="2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Effect transition="in" filter="fade">
                                      <p:cBhvr>
                                        <p:cTn id="16" dur="2000"/>
                                        <p:tgtEl>
                                          <p:spTgt spid="3">
                                            <p:bg/>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2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2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20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2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9" dur="20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5"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6" dur="2000"/>
                                        <p:tgtEl>
                                          <p:spTgt spid="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2"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in a crowd"/>
          <p:cNvPicPr>
            <a:picLocks noChangeAspect="1"/>
          </p:cNvPicPr>
          <p:nvPr/>
        </p:nvPicPr>
        <p:blipFill rotWithShape="1">
          <a:blip r:embed="rId1"/>
          <a:srcRect l="24512" r="16321"/>
          <a:stretch>
            <a:fillRect/>
          </a:stretch>
        </p:blipFill>
        <p:spPr>
          <a:xfrm>
            <a:off x="-1" y="-2"/>
            <a:ext cx="5410198" cy="6858002"/>
          </a:xfrm>
          <a:prstGeom prst="rect">
            <a:avLst/>
          </a:prstGeom>
        </p:spPr>
      </p:pic>
      <p:sp useBgFill="1">
        <p:nvSpPr>
          <p:cNvPr id="11" name="Rectangle 10"/>
          <p:cNvSpPr>
            <a:spLocks noGrp="1" noRot="1" noChangeAspect="1" noMove="1" noResize="1" noEditPoints="1" noAdjustHandles="1" noChangeArrowheads="1" noChangeShapeType="1" noTextEdit="1"/>
          </p:cNvSpPr>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560146" y="234041"/>
            <a:ext cx="6490340" cy="6389915"/>
          </a:xfrm>
        </p:spPr>
        <p:txBody>
          <a:bodyPr anchor="ctr">
            <a:normAutofit/>
          </a:bodyPr>
          <a:lstStyle/>
          <a:p>
            <a:pP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When Jesus healed these lepers, he wasn’t just offering them a Kleenex for a runny nose.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He literally changed, saved and spared their lives!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What was their response? They just walked on to show themselves to the priest.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But one leper was different. He came back to Jesus. Why? Because he went through the first step of thanksgiving. “Stop.</a:t>
            </a: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a:t>
            </a:r>
            <a:endPar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7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8567057" cy="3486604"/>
          </a:xfrm>
          <a:solidFill>
            <a:schemeClr val="bg1">
              <a:alpha val="90000"/>
            </a:schemeClr>
          </a:solidFill>
        </p:spPr>
        <p:txBody>
          <a:bodyPr/>
          <a:lstStyle/>
          <a:p>
            <a:pPr marL="0" indent="0" algn="ctr">
              <a:lnSpc>
                <a:spcPct val="100000"/>
              </a:lnSpc>
              <a:buNone/>
            </a:pPr>
            <a:r>
              <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Step Two “Look”</a:t>
            </a:r>
            <a:endPar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He Looked at what happened.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He saw he was healed!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Did the others experience that? Of course!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But they didn’t stop.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They just went along their merry way.</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37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2000"/>
                                        <p:tgtEl>
                                          <p:spTgt spid="3">
                                            <p:txEl>
                                              <p:pRg st="3" end="3"/>
                                            </p:txEl>
                                          </p:spTgt>
                                        </p:tgtEl>
                                      </p:cBhvr>
                                    </p:animEffect>
                                  </p:childTnLst>
                                </p:cTn>
                              </p:par>
                            </p:childTnLst>
                          </p:cTn>
                        </p:par>
                        <p:par>
                          <p:cTn id="41" fill="hold">
                            <p:stCondLst>
                              <p:cond delay="2000"/>
                            </p:stCondLst>
                            <p:childTnLst>
                              <p:par>
                                <p:cTn id="42" presetID="31" presetClass="entr" presetSubtype="0" fill="hold" grpId="0" nodeType="after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6"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7" dur="2000"/>
                                        <p:tgtEl>
                                          <p:spTgt spid="3">
                                            <p:txEl>
                                              <p:pRg st="4" end="4"/>
                                            </p:txEl>
                                          </p:spTgt>
                                        </p:tgtEl>
                                      </p:cBhvr>
                                    </p:animEffect>
                                  </p:childTnLst>
                                </p:cTn>
                              </p:par>
                            </p:childTnLst>
                          </p:cTn>
                        </p:par>
                        <p:par>
                          <p:cTn id="48" fill="hold">
                            <p:stCondLst>
                              <p:cond delay="4000"/>
                            </p:stCondLst>
                            <p:childTnLst>
                              <p:par>
                                <p:cTn id="49" presetID="31" presetClass="entr" presetSubtype="0" fill="hold" grpId="0"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2"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3"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286" y="421367"/>
            <a:ext cx="11027228" cy="5805261"/>
          </a:xfrm>
          <a:solidFill>
            <a:schemeClr val="bg1">
              <a:alpha val="90000"/>
            </a:schemeClr>
          </a:solidFill>
        </p:spPr>
        <p:txBody>
          <a:bodyPr>
            <a:normAutofit lnSpcReduction="10000"/>
          </a:bodyPr>
          <a:lstStyle/>
          <a:p>
            <a:pPr marL="0" indent="0" algn="ctr">
              <a:lnSpc>
                <a:spcPct val="100000"/>
              </a:lnSpc>
              <a:buNone/>
            </a:pPr>
            <a:r>
              <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Third Step is “Listen.” </a:t>
            </a:r>
            <a:endPar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When the Samaritan leper was healed, after he stopped and looked - He ran to Jesus. Why?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Having experienced physical healing, he was running back to Jesus to hear more… about grace, love and the new life that Jesus was offering to him.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buNone/>
            </a:pPr>
            <a:r>
              <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Stop, Look and Listen. </a:t>
            </a:r>
            <a:endPar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Those are the </a:t>
            </a:r>
            <a:r>
              <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First Three Steps of Thanksgiving.</a:t>
            </a:r>
            <a:endParaRPr lang="en-US"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What is the last one? It’s simple. Thanks God! Remember Jesus’ words to the Samaritan Leper? </a:t>
            </a:r>
            <a:r>
              <a:rPr lang="en-US" i="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17 “Jesus asked, "Were not all ten cleansed? Where are the other nine? 18 Was no one found to return and give praise to God except this foreigner?"</a:t>
            </a:r>
            <a:endParaRPr lang="en-US" i="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par>
                          <p:cTn id="26" fill="hold">
                            <p:stCondLst>
                              <p:cond delay="2000"/>
                            </p:stCondLst>
                            <p:childTnLst>
                              <p:par>
                                <p:cTn id="27" presetID="6" presetClass="entr" presetSubtype="16"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ircle(in)">
                                      <p:cBhvr>
                                        <p:cTn id="29" dur="2000"/>
                                        <p:tgtEl>
                                          <p:spTgt spid="3">
                                            <p:txEl>
                                              <p:pRg st="4" end="4"/>
                                            </p:txEl>
                                          </p:spTgt>
                                        </p:tgtEl>
                                      </p:cBhvr>
                                    </p:animEffect>
                                  </p:childTnLst>
                                </p:cTn>
                              </p:par>
                            </p:childTnLst>
                          </p:cTn>
                        </p:par>
                        <p:par>
                          <p:cTn id="30" fill="hold">
                            <p:stCondLst>
                              <p:cond delay="4000"/>
                            </p:stCondLst>
                            <p:childTnLst>
                              <p:par>
                                <p:cTn id="31" presetID="6" presetClass="entr" presetSubtype="16"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ircle(in)">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386" y="606424"/>
            <a:ext cx="11027228" cy="5805261"/>
          </a:xfrm>
          <a:solidFill>
            <a:schemeClr val="bg1">
              <a:alpha val="90000"/>
            </a:schemeClr>
          </a:solidFill>
        </p:spPr>
        <p:txBody>
          <a:bodyPr>
            <a:normAutofit/>
          </a:bodyPr>
          <a:lstStyle/>
          <a:p>
            <a:pPr marL="0" indent="0" algn="ctr">
              <a:lnSpc>
                <a:spcPct val="100000"/>
              </a:lnSpc>
              <a:buNone/>
            </a:pPr>
            <a:r>
              <a:rPr lang="en-US" b="1" i="0" baseline="30000" dirty="0">
                <a:solidFill>
                  <a:srgbClr val="000000"/>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14 </a:t>
            </a:r>
            <a:r>
              <a:rPr lang="en-US" b="0" i="1" dirty="0">
                <a:solidFill>
                  <a:srgbClr val="000000"/>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And when he saw them, he said unto them, Go shew yourselves unto the priests. And it came to pass, that, as they went, they were cleansed</a:t>
            </a:r>
            <a:r>
              <a:rPr lang="en-US" b="0" i="0" dirty="0">
                <a:solidFill>
                  <a:srgbClr val="000000"/>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a:t>
            </a:r>
            <a:endParaRPr lang="en-US" b="0" i="0" dirty="0">
              <a:solidFill>
                <a:srgbClr val="000000"/>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sz="3200" b="1" dirty="0">
                <a:solidFill>
                  <a:srgbClr val="000000"/>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Cleansed= Healed </a:t>
            </a:r>
            <a:endParaRPr lang="en-US" sz="3200" b="1" dirty="0">
              <a:solidFill>
                <a:srgbClr val="000000"/>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sz="3200" b="1" i="0" dirty="0">
                <a:solidFill>
                  <a:srgbClr val="000000"/>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Still Scars of Leprosy</a:t>
            </a:r>
            <a:endParaRPr lang="en-US" sz="3200" b="1" i="0" dirty="0">
              <a:solidFill>
                <a:srgbClr val="111111"/>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buNone/>
            </a:pPr>
            <a:r>
              <a:rPr lang="en-US" b="0" i="1" dirty="0">
                <a:solidFill>
                  <a:srgbClr val="111111"/>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17 And Jesus answering said, Were there not ten cleansed? but where are the nine? 18 There are not found that returned to give glory to God, save this stranger. 19 And he said unto him, </a:t>
            </a:r>
            <a:r>
              <a:rPr lang="en-US" b="1" i="1" dirty="0">
                <a:solidFill>
                  <a:srgbClr val="111111"/>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Arise, go thy way: thy faith hath made thee whole</a:t>
            </a:r>
            <a:r>
              <a:rPr lang="en-US" b="0" i="1" dirty="0">
                <a:solidFill>
                  <a:srgbClr val="111111"/>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a:t>
            </a:r>
            <a:endParaRPr lang="en-US" b="0" i="1" dirty="0">
              <a:solidFill>
                <a:srgbClr val="111111"/>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sz="3200" b="1" dirty="0">
                <a:solidFill>
                  <a:srgbClr val="111111"/>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Whole= Restored</a:t>
            </a:r>
            <a:endParaRPr lang="en-US" sz="3200" b="1" dirty="0">
              <a:solidFill>
                <a:srgbClr val="111111"/>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sz="3200" b="1" dirty="0">
                <a:solidFill>
                  <a:srgbClr val="111111"/>
                </a:solidFill>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Scars Healed </a:t>
            </a:r>
            <a:endPar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ircle(in)">
                                      <p:cBhvr>
                                        <p:cTn id="3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7089" y="119744"/>
            <a:ext cx="11963400" cy="6531427"/>
          </a:xfrm>
          <a:solidFill>
            <a:schemeClr val="bg1">
              <a:alpha val="90000"/>
            </a:schemeClr>
          </a:solidFill>
        </p:spPr>
        <p:txBody>
          <a:bodyPr>
            <a:normAutofit/>
          </a:bodyPr>
          <a:lstStyle/>
          <a:p>
            <a:pPr marL="0" indent="0" algn="ctr">
              <a:lnSpc>
                <a:spcPct val="110000"/>
              </a:lnSpc>
              <a:buNone/>
            </a:pPr>
            <a:r>
              <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Let’s Practice This Right Now! </a:t>
            </a:r>
            <a:endPar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10000"/>
              </a:lnSpc>
            </a:pPr>
            <a:r>
              <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Step One: “Stop”</a:t>
            </a:r>
            <a:endPar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spcBef>
                <a:spcPts val="0"/>
              </a:spcBef>
              <a:buFont typeface="Wingdings" panose="05000000000000000000" pitchFamily="2" charset="2"/>
              <a:buChar char="§"/>
            </a:pPr>
            <a:r>
              <a:rPr lang="en-US" sz="32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Let’s stop everything— the rat race, the swirl in your head planning and wondering about Thanksgiving Dinner’s</a:t>
            </a:r>
            <a:endParaRPr lang="en-US" sz="32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0"/>
              </a:spcBef>
              <a:buNone/>
            </a:pPr>
            <a:r>
              <a:rPr lang="en-US" sz="32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 Stop it! </a:t>
            </a:r>
            <a:endParaRPr lang="en-US" sz="32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10000"/>
              </a:lnSpc>
            </a:pPr>
            <a:r>
              <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Step Two: “Look”</a:t>
            </a:r>
            <a:endPar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10000"/>
              </a:lnSpc>
              <a:spcBef>
                <a:spcPts val="0"/>
              </a:spcBef>
              <a:buFont typeface="Wingdings" panose="05000000000000000000" pitchFamily="2" charset="2"/>
              <a:buChar char="§"/>
            </a:pPr>
            <a:r>
              <a:rPr lang="en-US" sz="32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Let’s look to see what God has done in your life. As you look in your life, what things are you thankful for?</a:t>
            </a:r>
            <a:endParaRPr lang="en-US" sz="32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10000"/>
              </a:lnSpc>
            </a:pPr>
            <a:r>
              <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Step Three: “Listen” </a:t>
            </a:r>
            <a:endParaRPr lang="en-US" sz="32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spcBef>
                <a:spcPts val="0"/>
              </a:spcBef>
              <a:buFont typeface="Wingdings" panose="05000000000000000000" pitchFamily="2" charset="2"/>
              <a:buChar char="§"/>
            </a:pPr>
            <a:r>
              <a:rPr lang="en-US" sz="32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What is it that God wants you to hear about His plan, His goodness and His love for you? </a:t>
            </a:r>
            <a:endParaRPr lang="en-US" sz="32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3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2000"/>
                                        <p:tgtEl>
                                          <p:spTgt spid="3">
                                            <p:txEl>
                                              <p:pRg st="1" end="1"/>
                                            </p:txEl>
                                          </p:spTgt>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2000"/>
                                        <p:tgtEl>
                                          <p:spTgt spid="3">
                                            <p:txEl>
                                              <p:pRg st="4" end="4"/>
                                            </p:txEl>
                                          </p:spTgt>
                                        </p:tgtEl>
                                      </p:cBhvr>
                                    </p:animEffect>
                                  </p:childTnLst>
                                </p:cTn>
                              </p:par>
                            </p:childTnLst>
                          </p:cTn>
                        </p:par>
                        <p:par>
                          <p:cTn id="30" fill="hold">
                            <p:stCondLst>
                              <p:cond delay="2000"/>
                            </p:stCondLst>
                            <p:childTnLst>
                              <p:par>
                                <p:cTn id="31" presetID="16" presetClass="entr" presetSubtype="21"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arn(inVertical)">
                                      <p:cBhvr>
                                        <p:cTn id="38" dur="2000"/>
                                        <p:tgtEl>
                                          <p:spTgt spid="3">
                                            <p:txEl>
                                              <p:pRg st="6" end="6"/>
                                            </p:txEl>
                                          </p:spTgt>
                                        </p:tgtEl>
                                      </p:cBhvr>
                                    </p:animEffec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1" name="Rectangle 2060"/>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p:cNvSpPr>
            <a:spLocks noGrp="1" noRot="1" noChangeAspect="1" noMove="1" noResize="1" noEditPoints="1" noAdjustHandles="1" noChangeArrowheads="1" noChangeShapeType="1" noTextEdit="1"/>
          </p:cNvSpPr>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07 | April | 2016 | WMTLC DAILY BIBLE STUDY"/>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967059" y="644229"/>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65" name="Rectangle 2064"/>
          <p:cNvSpPr>
            <a:spLocks noGrp="1" noRot="1" noChangeAspect="1" noMove="1" noResize="1" noEditPoints="1" noAdjustHandles="1" noChangeArrowheads="1" noChangeShapeType="1" noTextEdit="1"/>
          </p:cNvSpPr>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randon Cunningham: And There Was O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7866" y="644229"/>
            <a:ext cx="3835685" cy="2560320"/>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6"/>
          <p:cNvSpPr>
            <a:spLocks noGrp="1" noRot="1" noChangeAspect="1" noMove="1" noResize="1" noEditPoints="1" noAdjustHandles="1" noChangeArrowheads="1" noChangeShapeType="1" noTextEdit="1"/>
          </p:cNvSpPr>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Image result for Healing Ten Leper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7742" y="3653451"/>
            <a:ext cx="3938953" cy="2560320"/>
          </a:xfrm>
          <a:prstGeom prst="rect">
            <a:avLst/>
          </a:prstGeom>
          <a:noFill/>
          <a:extLst>
            <a:ext uri="{909E8E84-426E-40DD-AFC4-6F175D3DCCD1}">
              <a14:hiddenFill xmlns:a14="http://schemas.microsoft.com/office/drawing/2010/main">
                <a:solidFill>
                  <a:srgbClr val="FFFFFF"/>
                </a:solidFill>
              </a14:hiddenFill>
            </a:ext>
          </a:extLst>
        </p:spPr>
      </p:pic>
      <p:sp>
        <p:nvSpPr>
          <p:cNvPr id="2069" name="Rectangle 2068"/>
          <p:cNvSpPr>
            <a:spLocks noGrp="1" noRot="1" noChangeAspect="1" noMove="1" noResize="1" noEditPoints="1" noAdjustHandles="1" noChangeArrowheads="1" noChangeShapeType="1" noTextEdit="1"/>
          </p:cNvSpPr>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Image result for stop look listen to God "/>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12109" y="3672788"/>
            <a:ext cx="426720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p:cNvSpPr txBox="1"/>
          <p:nvPr/>
        </p:nvSpPr>
        <p:spPr>
          <a:xfrm>
            <a:off x="3189514" y="1825625"/>
            <a:ext cx="8164286" cy="3649889"/>
          </a:xfrm>
          <a:prstGeom prst="rect">
            <a:avLst/>
          </a:prstGeom>
          <a:solidFill>
            <a:schemeClr val="bg1">
              <a:alpha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Calibri" panose="020F0502020204030204" charset="0"/>
                <a:ea typeface="ADLaM Display" panose="020F0502020204030204" pitchFamily="2" charset="0"/>
                <a:cs typeface="Calibri" panose="020F0502020204030204" charset="0"/>
              </a:rPr>
              <a:t>Step Four:</a:t>
            </a:r>
            <a:endParaRPr lang="en-US" sz="3200" b="1" dirty="0">
              <a:effectLst>
                <a:outerShdw blurRad="38100" dist="38100" dir="2700000" algn="tl">
                  <a:srgbClr val="000000">
                    <a:alpha val="43137"/>
                  </a:srgbClr>
                </a:outerShdw>
              </a:effectLst>
              <a:latin typeface="Calibri" panose="020F0502020204030204" charset="0"/>
              <a:ea typeface="ADLaM Display" panose="020F0502020204030204" pitchFamily="2" charset="0"/>
              <a:cs typeface="Calibri" panose="020F0502020204030204" charset="0"/>
            </a:endParaRPr>
          </a:p>
          <a:p>
            <a:pPr marL="0" indent="0" algn="ctr">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Calibri" panose="020F0502020204030204" charset="0"/>
                <a:ea typeface="ADLaM Display" panose="020F0502020204030204" pitchFamily="2" charset="0"/>
                <a:cs typeface="Calibri" panose="020F0502020204030204" charset="0"/>
              </a:rPr>
              <a:t> Let’s Thank God For All He’s Done… </a:t>
            </a:r>
            <a:endParaRPr lang="en-US" sz="3200" b="1" dirty="0">
              <a:effectLst>
                <a:outerShdw blurRad="38100" dist="38100" dir="2700000" algn="tl">
                  <a:srgbClr val="000000">
                    <a:alpha val="43137"/>
                  </a:srgbClr>
                </a:outerShdw>
              </a:effectLst>
              <a:latin typeface="Calibri" panose="020F0502020204030204" charset="0"/>
              <a:ea typeface="ADLaM Display" panose="020F0502020204030204" pitchFamily="2" charset="0"/>
              <a:cs typeface="Calibri" panose="020F0502020204030204" charset="0"/>
            </a:endParaRPr>
          </a:p>
          <a:p>
            <a:pPr marL="0" indent="0" algn="ctr">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Calibri" panose="020F0502020204030204" charset="0"/>
                <a:ea typeface="ADLaM Display" panose="020F0502020204030204" pitchFamily="2" charset="0"/>
                <a:cs typeface="Calibri" panose="020F0502020204030204" charset="0"/>
              </a:rPr>
              <a:t>and Will Do… </a:t>
            </a:r>
            <a:endParaRPr lang="en-US" sz="3200" b="1" dirty="0">
              <a:effectLst>
                <a:outerShdw blurRad="38100" dist="38100" dir="2700000" algn="tl">
                  <a:srgbClr val="000000">
                    <a:alpha val="43137"/>
                  </a:srgbClr>
                </a:outerShdw>
              </a:effectLst>
              <a:latin typeface="Calibri" panose="020F0502020204030204" charset="0"/>
              <a:ea typeface="ADLaM Display" panose="020F0502020204030204" pitchFamily="2" charset="0"/>
              <a:cs typeface="Calibri" panose="020F0502020204030204" charset="0"/>
            </a:endParaRPr>
          </a:p>
          <a:p>
            <a:pPr marL="0" indent="0" algn="ctr">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Calibri" panose="020F0502020204030204" charset="0"/>
                <a:ea typeface="ADLaM Display" panose="020F0502020204030204" pitchFamily="2" charset="0"/>
                <a:cs typeface="Calibri" panose="020F0502020204030204" charset="0"/>
              </a:rPr>
              <a:t>In Your Life and Mine!</a:t>
            </a:r>
            <a:endParaRPr lang="en-US" b="1" dirty="0">
              <a:effectLst>
                <a:outerShdw blurRad="38100" dist="38100" dir="2700000" algn="tl">
                  <a:srgbClr val="000000">
                    <a:alpha val="43137"/>
                  </a:srgbClr>
                </a:outerShdw>
              </a:effectLst>
              <a:latin typeface="Calibri" panose="020F0502020204030204" charset="0"/>
              <a:ea typeface="ADLaM Display" panose="020F0502020204030204" pitchFamily="2" charset="0"/>
              <a:cs typeface="Calibri" panose="020F0502020204030204"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42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2" y="827315"/>
            <a:ext cx="11723914" cy="5410200"/>
          </a:xfrm>
        </p:spPr>
        <p:txBody>
          <a:bodyPr>
            <a:normAutofit/>
          </a:bodyPr>
          <a:lstStyle/>
          <a:p>
            <a:pPr marL="0" indent="0">
              <a:lnSpc>
                <a:spcPct val="100000"/>
              </a:lnSpc>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Dear God, I want to thank you for what you have already done</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spcBef>
                <a:spcPts val="1200"/>
              </a:spcBef>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I see results or receive rewards</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right now</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spcBef>
                <a:spcPts val="1200"/>
              </a:spcBef>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I feel better or things look better</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right now</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spcBef>
                <a:spcPts val="1200"/>
              </a:spcBef>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people say they are sorry or until they stop talking about me</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right now </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spcBef>
                <a:spcPts val="1200"/>
              </a:spcBef>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the pain in my body disappears</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right now</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5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barn(inVertical)">
                                      <p:cBhvr>
                                        <p:cTn id="39" dur="500"/>
                                        <p:tgtEl>
                                          <p:spTgt spid="3">
                                            <p:txEl>
                                              <p:pRg st="7" end="7"/>
                                            </p:txEl>
                                          </p:spTgt>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barn(inVertical)">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86443"/>
            <a:ext cx="12115800" cy="6085114"/>
          </a:xfrm>
        </p:spPr>
        <p:txBody>
          <a:bodyPr>
            <a:noAutofit/>
          </a:bodyPr>
          <a:lstStyle/>
          <a:p>
            <a:pPr>
              <a:lnSpc>
                <a:spcPct val="100000"/>
              </a:lnSpc>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my financial situation improves</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going to thank You right now </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spcBef>
                <a:spcPts val="1200"/>
              </a:spcBef>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the children are asleep/ house is quiet</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going to thank You right now</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spcBef>
                <a:spcPts val="1200"/>
              </a:spcBef>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I get promoted or until I get the job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going to thank You right now</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spcBef>
                <a:spcPts val="1200"/>
              </a:spcBef>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I understand every experience in my life that has caused me pain or grief</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going to thank You right now</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nSpc>
                <a:spcPct val="100000"/>
              </a:lnSpc>
              <a:spcBef>
                <a:spcPts val="1200"/>
              </a:spcBef>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not going to wait until the journey gets easier or the challenges removed</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nSpc>
                <a:spcPct val="100000"/>
              </a:lnSpc>
              <a:spcBef>
                <a:spcPts val="0"/>
              </a:spcBef>
              <a:buFont typeface="Courier New" panose="02070309020205020404" pitchFamily="49" charset="0"/>
              <a:buChar char="o"/>
            </a:pPr>
            <a:r>
              <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Right Now.</a:t>
            </a:r>
            <a:endParaRPr lang="en-US" sz="28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4" dur="500"/>
                                        <p:tgtEl>
                                          <p:spTgt spid="3">
                                            <p:txEl>
                                              <p:pRg st="6" end="6"/>
                                            </p:txEl>
                                          </p:spTgt>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3" dur="500"/>
                                        <p:tgtEl>
                                          <p:spTgt spid="3">
                                            <p:txEl>
                                              <p:pRg st="8" end="8"/>
                                            </p:txEl>
                                          </p:spTgt>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1" y="609599"/>
            <a:ext cx="11669486" cy="5976257"/>
          </a:xfrm>
        </p:spPr>
        <p:txBody>
          <a:bodyPr>
            <a:normAutofit/>
          </a:bodyPr>
          <a:lstStyle/>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because I am alive</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because I made it through the day's difficulties.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because I have walked around the obstacles.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because I have the ability and the opportunity to do more and do better.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 am thanking You because You have not given up on me.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God, thank You for being so good to me.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Continue to enable me to stop, look, listen and thank You for your goodness!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00000"/>
              </a:lnSpc>
              <a:spcBef>
                <a:spcPts val="1200"/>
              </a:spcBef>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In Jesus name I pray, Amen.</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3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2000"/>
                                        <p:tgtEl>
                                          <p:spTgt spid="3">
                                            <p:txEl>
                                              <p:pRg st="1" end="1"/>
                                            </p:txEl>
                                          </p:spTgt>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2000"/>
                                        <p:tgtEl>
                                          <p:spTgt spid="3">
                                            <p:txEl>
                                              <p:pRg st="2" end="2"/>
                                            </p:txEl>
                                          </p:spTgt>
                                        </p:tgtEl>
                                      </p:cBhvr>
                                    </p:animEffect>
                                  </p:childTnLst>
                                </p:cTn>
                              </p:par>
                            </p:childTnLst>
                          </p:cTn>
                        </p:par>
                        <p:par>
                          <p:cTn id="22" fill="hold">
                            <p:stCondLst>
                              <p:cond delay="60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2000"/>
                                        <p:tgtEl>
                                          <p:spTgt spid="3">
                                            <p:txEl>
                                              <p:pRg st="3" end="3"/>
                                            </p:txEl>
                                          </p:spTgt>
                                        </p:tgtEl>
                                      </p:cBhvr>
                                    </p:animEffect>
                                  </p:childTnLst>
                                </p:cTn>
                              </p:par>
                            </p:childTnLst>
                          </p:cTn>
                        </p:par>
                        <p:par>
                          <p:cTn id="28" fill="hold">
                            <p:stCondLst>
                              <p:cond delay="8000"/>
                            </p:stCondLst>
                            <p:childTnLst>
                              <p:par>
                                <p:cTn id="29" presetID="53" presetClass="entr" presetSubtype="1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10000"/>
                            </p:stCondLst>
                            <p:childTnLst>
                              <p:par>
                                <p:cTn id="35" presetID="53"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12000"/>
                            </p:stCondLst>
                            <p:childTnLst>
                              <p:par>
                                <p:cTn id="41" presetID="53" presetClass="entr" presetSubtype="16"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2000"/>
                                        <p:tgtEl>
                                          <p:spTgt spid="3">
                                            <p:txEl>
                                              <p:pRg st="6" end="6"/>
                                            </p:txEl>
                                          </p:spTgt>
                                        </p:tgtEl>
                                      </p:cBhvr>
                                    </p:animEffect>
                                  </p:childTnLst>
                                </p:cTn>
                              </p:par>
                            </p:childTnLst>
                          </p:cTn>
                        </p:par>
                        <p:par>
                          <p:cTn id="46" fill="hold">
                            <p:stCondLst>
                              <p:cond delay="14000"/>
                            </p:stCondLst>
                            <p:childTnLst>
                              <p:par>
                                <p:cTn id="47" presetID="53" presetClass="entr" presetSubtype="16"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014" y="533400"/>
            <a:ext cx="7717972" cy="5334000"/>
          </a:xfrm>
        </p:spPr>
        <p:txBody>
          <a:bodyPr>
            <a:normAutofit/>
          </a:bodyPr>
          <a:lstStyle/>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Spiritual Warfare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10% Satan’s Tactics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90% How We Respond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Remember… With God We Are Not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Helpless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Hopeless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sz="3200" b="1" dirty="0">
                <a:effectLst>
                  <a:outerShdw blurRad="38100" dist="38100" dir="2700000" algn="tl">
                    <a:srgbClr val="000000">
                      <a:alpha val="43137"/>
                    </a:srgbClr>
                  </a:outerShdw>
                </a:effectLst>
                <a:latin typeface="Arial Rounded MT Bold" panose="020F0704030504030204" pitchFamily="34" charset="0"/>
              </a:rPr>
              <a:t>We Are Powerful!!</a:t>
            </a:r>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4" descr="Brandon Cunningham: And There Was O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2084" y="2615608"/>
            <a:ext cx="7921256" cy="395475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type="title"/>
          </p:nvPr>
        </p:nvSpPr>
        <p:spPr>
          <a:xfrm>
            <a:off x="248285" y="287655"/>
            <a:ext cx="11696065" cy="1072515"/>
          </a:xfrm>
          <a:solidFill>
            <a:schemeClr val="bg1"/>
          </a:solidFill>
        </p:spPr>
        <p:txBody>
          <a:bodyPr>
            <a:noAutofit/>
          </a:bodyPr>
          <a:lstStyle/>
          <a:p>
            <a:pPr marL="0" indent="0" algn="ctr">
              <a:buNone/>
            </a:pPr>
            <a:r>
              <a:rPr lang="en-US" sz="3600" dirty="0">
                <a:effectLst>
                  <a:outerShdw blurRad="38100" dist="38100" dir="2700000" algn="tl">
                    <a:srgbClr val="000000">
                      <a:alpha val="43137"/>
                    </a:srgbClr>
                  </a:outerShdw>
                </a:effectLst>
                <a:latin typeface="07AkazukinPop Heavy" panose="00000900000000000000" charset="-128"/>
                <a:ea typeface="07AkazukinPop Heavy" panose="00000900000000000000" charset="-128"/>
                <a:cs typeface="ADLaM Display" panose="020F0502020204030204" pitchFamily="2" charset="0"/>
              </a:rPr>
              <a:t>T</a:t>
            </a:r>
            <a:r>
              <a:rPr lang="en-US" sz="3600" dirty="0">
                <a:effectLst>
                  <a:outerShdw blurRad="38100" dist="38100" dir="2700000" algn="tl">
                    <a:srgbClr val="000000">
                      <a:alpha val="43137"/>
                    </a:srgbClr>
                  </a:outerShdw>
                </a:effectLst>
                <a:latin typeface="07AkazukinPop Heavy" panose="00000900000000000000" charset="-128"/>
                <a:ea typeface="07AkazukinPop Heavy" panose="00000900000000000000" charset="-128"/>
                <a:cs typeface="ADLaM Display" panose="020F0502020204030204" pitchFamily="2" charset="0"/>
              </a:rPr>
              <a:t>his Weeks Assignment</a:t>
            </a:r>
            <a:endParaRPr lang="en-US" sz="3600" dirty="0">
              <a:effectLst>
                <a:outerShdw blurRad="38100" dist="38100" dir="2700000" algn="tl">
                  <a:srgbClr val="000000">
                    <a:alpha val="43137"/>
                  </a:srgbClr>
                </a:outerShdw>
              </a:effectLst>
              <a:latin typeface="07AkazukinPop Heavy" panose="00000900000000000000" charset="-128"/>
              <a:ea typeface="07AkazukinPop Heavy" panose="00000900000000000000" charset="-128"/>
              <a:cs typeface="ADLaM Display" panose="020F0502020204030204" pitchFamily="2" charset="0"/>
            </a:endParaRPr>
          </a:p>
          <a:p>
            <a:pPr algn="ctr"/>
            <a:r>
              <a:rPr lang="en-US" sz="2800" dirty="0">
                <a:effectLst>
                  <a:outerShdw blurRad="38100" dist="38100" dir="2700000" algn="tl">
                    <a:srgbClr val="000000">
                      <a:alpha val="43137"/>
                    </a:srgbClr>
                  </a:outerShdw>
                </a:effectLst>
                <a:latin typeface="07AkazukinPop Heavy" panose="00000900000000000000" charset="-128"/>
                <a:ea typeface="07AkazukinPop Heavy" panose="00000900000000000000" charset="-128"/>
                <a:cs typeface="ADLaM Display" panose="020F0502020204030204" pitchFamily="2" charset="0"/>
              </a:rPr>
              <a:t>In Any Situation- Try a Thankful Attitude and Actions First</a:t>
            </a:r>
            <a:endParaRPr lang="en-US" sz="2800" dirty="0">
              <a:effectLst>
                <a:outerShdw blurRad="38100" dist="38100" dir="2700000" algn="tl">
                  <a:srgbClr val="000000">
                    <a:alpha val="43137"/>
                  </a:srgbClr>
                </a:outerShdw>
              </a:effectLst>
              <a:latin typeface="07AkazukinPop Heavy" panose="00000900000000000000" charset="-128"/>
              <a:ea typeface="07AkazukinPop Heavy" panose="00000900000000000000" charset="-128"/>
              <a:cs typeface="ADLaM Display" panose="020F05020202040302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ppt_x"/>
                                          </p:val>
                                        </p:tav>
                                        <p:tav tm="100000">
                                          <p:val>
                                            <p:strVal val="#ppt_x"/>
                                          </p:val>
                                        </p:tav>
                                      </p:tavLst>
                                    </p:anim>
                                    <p:anim calcmode="lin" valueType="num">
                                      <p:cBhvr additive="base">
                                        <p:cTn id="13"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latin typeface="07AkazukinPop Heavy" panose="00000900000000000000" charset="-128"/>
                <a:ea typeface="07AkazukinPop Heavy" panose="00000900000000000000" charset="-128"/>
                <a:sym typeface="+mn-ea"/>
              </a:rPr>
              <a:t>When I have a thankful attitude</a:t>
            </a:r>
            <a:br>
              <a:rPr lang="en-US">
                <a:latin typeface="07AkazukinPop Heavy" panose="00000900000000000000" charset="-128"/>
                <a:ea typeface="07AkazukinPop Heavy" panose="00000900000000000000" charset="-128"/>
              </a:rPr>
            </a:br>
            <a:r>
              <a:rPr lang="en-US">
                <a:latin typeface="07AkazukinPop Heavy" panose="00000900000000000000" charset="-128"/>
                <a:ea typeface="07AkazukinPop Heavy" panose="00000900000000000000" charset="-128"/>
                <a:sym typeface="+mn-ea"/>
              </a:rPr>
              <a:t>When I have thankful actions</a:t>
            </a:r>
            <a:endParaRPr lang="en-US">
              <a:latin typeface="07AkazukinPop Heavy" panose="00000900000000000000" charset="-128"/>
              <a:ea typeface="07AkazukinPop Heavy" panose="00000900000000000000" charset="-128"/>
            </a:endParaRPr>
          </a:p>
        </p:txBody>
      </p:sp>
      <p:sp>
        <p:nvSpPr>
          <p:cNvPr id="3" name="Content Placeholder 2"/>
          <p:cNvSpPr>
            <a:spLocks noGrp="1"/>
          </p:cNvSpPr>
          <p:nvPr>
            <p:ph idx="1"/>
          </p:nvPr>
        </p:nvSpPr>
        <p:spPr/>
        <p:txBody>
          <a:bodyPr/>
          <a:p>
            <a:pPr algn="r"/>
            <a:r>
              <a:rPr lang="en-US" sz="3300">
                <a:latin typeface="Comic Sans MS" panose="030F0702030302020204" charset="0"/>
                <a:cs typeface="Comic Sans MS" panose="030F0702030302020204" charset="0"/>
              </a:rPr>
              <a:t>It changes the way I enter my trials  </a:t>
            </a:r>
            <a:endParaRPr lang="en-US" sz="3300">
              <a:latin typeface="Comic Sans MS" panose="030F0702030302020204" charset="0"/>
              <a:cs typeface="Comic Sans MS" panose="030F0702030302020204" charset="0"/>
            </a:endParaRPr>
          </a:p>
          <a:p>
            <a:pPr algn="r"/>
            <a:r>
              <a:rPr lang="en-US" sz="3300">
                <a:latin typeface="Comic Sans MS" panose="030F0702030302020204" charset="0"/>
                <a:cs typeface="Comic Sans MS" panose="030F0702030302020204" charset="0"/>
              </a:rPr>
              <a:t>It changes the way I endure my trials</a:t>
            </a:r>
            <a:endParaRPr lang="en-US" sz="3300">
              <a:latin typeface="Comic Sans MS" panose="030F0702030302020204" charset="0"/>
              <a:cs typeface="Comic Sans MS" panose="030F0702030302020204" charset="0"/>
            </a:endParaRPr>
          </a:p>
          <a:p>
            <a:pPr algn="r"/>
            <a:r>
              <a:rPr lang="en-US" sz="3300">
                <a:latin typeface="Comic Sans MS" panose="030F0702030302020204" charset="0"/>
                <a:cs typeface="Comic Sans MS" panose="030F0702030302020204" charset="0"/>
              </a:rPr>
              <a:t>It changes the way I accept my trials  </a:t>
            </a:r>
            <a:endParaRPr lang="en-US" sz="3300">
              <a:latin typeface="Comic Sans MS" panose="030F0702030302020204" charset="0"/>
              <a:cs typeface="Comic Sans MS" panose="030F0702030302020204" charset="0"/>
            </a:endParaRPr>
          </a:p>
          <a:p>
            <a:endParaRPr lang="en-US" sz="3300">
              <a:latin typeface="Comic Sans MS" panose="030F0702030302020204" charset="0"/>
              <a:cs typeface="Comic Sans MS" panose="030F0702030302020204" charset="0"/>
            </a:endParaRPr>
          </a:p>
          <a:p>
            <a:pPr marL="0" indent="0">
              <a:buNone/>
            </a:pPr>
            <a:r>
              <a:rPr lang="en-US">
                <a:latin typeface="07AkazukinPop Heavy" panose="00000900000000000000" charset="-128"/>
                <a:ea typeface="07AkazukinPop Heavy" panose="00000900000000000000" charset="-128"/>
              </a:rPr>
              <a:t>Just be thankful</a:t>
            </a:r>
            <a:endParaRPr lang="en-US">
              <a:latin typeface="07AkazukinPop Heavy" panose="00000900000000000000" charset="-128"/>
              <a:ea typeface="07AkazukinPop Heavy" panose="00000900000000000000"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514600" y="457200"/>
            <a:ext cx="7315200" cy="5257800"/>
          </a:xfrm>
        </p:spPr>
        <p:txBody>
          <a:bodyPr>
            <a:normAutofit/>
          </a:bodyPr>
          <a:lstStyle/>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2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2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CUFI Prayer Update: March 2017"/>
          <p:cNvPicPr>
            <a:picLocks noGrp="1" noChangeAspect="1" noChangeArrowheads="1"/>
          </p:cNvPicPr>
          <p:nvPr>
            <p:ph idx="1"/>
          </p:nvPr>
        </p:nvPicPr>
        <p:blipFill>
          <a:blip r:embed="rId2"/>
          <a:srcRect/>
          <a:stretch>
            <a:fillRect/>
          </a:stretch>
        </p:blipFill>
        <p:spPr>
          <a:xfrm>
            <a:off x="509286" y="2737977"/>
            <a:ext cx="4194649" cy="3616521"/>
          </a:xfrm>
          <a:effectLst>
            <a:softEdge rad="88900"/>
          </a:effectLst>
        </p:spPr>
      </p:pic>
      <p:sp>
        <p:nvSpPr>
          <p:cNvPr id="2" name="TextBox 1"/>
          <p:cNvSpPr txBox="1"/>
          <p:nvPr/>
        </p:nvSpPr>
        <p:spPr>
          <a:xfrm>
            <a:off x="6582965" y="5384326"/>
            <a:ext cx="4194649" cy="738664"/>
          </a:xfrm>
          <a:prstGeom prst="rect">
            <a:avLst/>
          </a:prstGeom>
          <a:solidFill>
            <a:schemeClr val="bg1"/>
          </a:solidFill>
        </p:spPr>
        <p:txBody>
          <a:bodyPr wrap="square" rtlCol="0">
            <a:spAutoFit/>
          </a:bodyPr>
          <a:lstStyle/>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 All of the Innocent Victims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on Both Sides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extLst>
              <a:ext uri="{96DAC541-7B7A-43D3-8B79-37D633B846F1}">
                <asvg:svgBlip xmlns:asvg="http://schemas.microsoft.com/office/drawing/2016/SVG/main" r:embed="rId2"/>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Content Placeholder 2"/>
          <p:cNvSpPr txBox="1"/>
          <p:nvPr/>
        </p:nvSpPr>
        <p:spPr>
          <a:xfrm>
            <a:off x="-635" y="0"/>
            <a:ext cx="12193270" cy="6858000"/>
          </a:xfrm>
          <a:prstGeom prst="rect">
            <a:avLst/>
          </a:prstGeom>
          <a:solidFill>
            <a:schemeClr val="bg1">
              <a:alpha val="9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225"/>
              </a:spcBef>
              <a:buFont typeface="Arial" panose="020B0604020202020204" pitchFamily="34" charset="0"/>
              <a:buNone/>
              <a:defRPr/>
            </a:pPr>
            <a:r>
              <a:rPr lang="en-US" sz="3100" b="1">
                <a:solidFill>
                  <a:srgbClr val="000000"/>
                </a:solidFill>
                <a:effectLst>
                  <a:outerShdw blurRad="38100" dist="38100" dir="2700000" algn="tl">
                    <a:srgbClr val="000000">
                      <a:alpha val="43137"/>
                    </a:srgbClr>
                  </a:outerShdw>
                </a:effectLst>
                <a:latin typeface="system-ui"/>
              </a:rPr>
              <a:t>May the </a:t>
            </a:r>
            <a:r>
              <a:rPr lang="en-US" sz="3100" b="1" cap="small">
                <a:solidFill>
                  <a:srgbClr val="000000"/>
                </a:solidFill>
                <a:effectLst>
                  <a:outerShdw blurRad="38100" dist="38100" dir="2700000" algn="tl">
                    <a:srgbClr val="000000">
                      <a:alpha val="43137"/>
                    </a:srgbClr>
                  </a:outerShdw>
                </a:effectLst>
                <a:latin typeface="system-ui"/>
              </a:rPr>
              <a:t>Lord</a:t>
            </a:r>
            <a:r>
              <a:rPr lang="en-US" sz="3100" b="1">
                <a:solidFill>
                  <a:srgbClr val="000000"/>
                </a:solidFill>
                <a:effectLst>
                  <a:outerShdw blurRad="38100" dist="38100" dir="2700000" algn="tl">
                    <a:srgbClr val="000000">
                      <a:alpha val="43137"/>
                    </a:srgbClr>
                  </a:outerShdw>
                </a:effectLst>
                <a:latin typeface="system-ui"/>
              </a:rPr>
              <a:t> answer you in the day of trouble! May the name of the God of Jacob protect you! </a:t>
            </a:r>
            <a:r>
              <a:rPr lang="en-US" sz="3100" b="1" baseline="30000">
                <a:solidFill>
                  <a:srgbClr val="000000"/>
                </a:solidFill>
                <a:effectLst>
                  <a:outerShdw blurRad="38100" dist="38100" dir="2700000" algn="tl">
                    <a:srgbClr val="000000">
                      <a:alpha val="43137"/>
                    </a:srgbClr>
                  </a:outerShdw>
                </a:effectLst>
                <a:latin typeface="system-ui"/>
              </a:rPr>
              <a:t>2 </a:t>
            </a:r>
            <a:r>
              <a:rPr lang="en-US" sz="3100" b="1">
                <a:solidFill>
                  <a:srgbClr val="000000"/>
                </a:solidFill>
                <a:effectLst>
                  <a:outerShdw blurRad="38100" dist="38100" dir="2700000" algn="tl">
                    <a:srgbClr val="000000">
                      <a:alpha val="43137"/>
                    </a:srgbClr>
                  </a:outerShdw>
                </a:effectLst>
                <a:latin typeface="system-ui"/>
              </a:rPr>
              <a:t>May he send you help from the sanctuary and give you support from Zion! </a:t>
            </a:r>
            <a:r>
              <a:rPr lang="en-US" sz="3100" b="1" baseline="30000">
                <a:solidFill>
                  <a:srgbClr val="000000"/>
                </a:solidFill>
                <a:effectLst>
                  <a:outerShdw blurRad="38100" dist="38100" dir="2700000" algn="tl">
                    <a:srgbClr val="000000">
                      <a:alpha val="43137"/>
                    </a:srgbClr>
                  </a:outerShdw>
                </a:effectLst>
                <a:latin typeface="system-ui"/>
              </a:rPr>
              <a:t>3 </a:t>
            </a:r>
            <a:r>
              <a:rPr lang="en-US" sz="3100" b="1">
                <a:solidFill>
                  <a:srgbClr val="000000"/>
                </a:solidFill>
                <a:effectLst>
                  <a:outerShdw blurRad="38100" dist="38100" dir="2700000" algn="tl">
                    <a:srgbClr val="000000">
                      <a:alpha val="43137"/>
                    </a:srgbClr>
                  </a:outerShdw>
                </a:effectLst>
                <a:latin typeface="system-ui"/>
              </a:rPr>
              <a:t>May he remember all your offerings and regard with favor your burnt sacrifices! </a:t>
            </a:r>
            <a:r>
              <a:rPr lang="en-US" sz="3100" b="1" i="1">
                <a:solidFill>
                  <a:srgbClr val="000000"/>
                </a:solidFill>
                <a:effectLst>
                  <a:outerShdw blurRad="38100" dist="38100" dir="2700000" algn="tl">
                    <a:srgbClr val="000000">
                      <a:alpha val="43137"/>
                    </a:srgbClr>
                  </a:outerShdw>
                </a:effectLst>
                <a:latin typeface="system-ui"/>
              </a:rPr>
              <a:t>Selah </a:t>
            </a:r>
            <a:r>
              <a:rPr lang="en-US" sz="3100" b="1" baseline="30000">
                <a:solidFill>
                  <a:srgbClr val="000000"/>
                </a:solidFill>
                <a:effectLst>
                  <a:outerShdw blurRad="38100" dist="38100" dir="2700000" algn="tl">
                    <a:srgbClr val="000000">
                      <a:alpha val="43137"/>
                    </a:srgbClr>
                  </a:outerShdw>
                </a:effectLst>
                <a:latin typeface="system-ui"/>
              </a:rPr>
              <a:t>4 </a:t>
            </a:r>
            <a:r>
              <a:rPr lang="en-US" sz="3100" b="1">
                <a:solidFill>
                  <a:srgbClr val="000000"/>
                </a:solidFill>
                <a:effectLst>
                  <a:outerShdw blurRad="38100" dist="38100" dir="2700000" algn="tl">
                    <a:srgbClr val="000000">
                      <a:alpha val="43137"/>
                    </a:srgbClr>
                  </a:outerShdw>
                </a:effectLst>
                <a:latin typeface="system-ui"/>
              </a:rPr>
              <a:t>May he grant you your heart's desire and fulfill all your plans! </a:t>
            </a:r>
            <a:r>
              <a:rPr lang="en-US" sz="3100" b="1" baseline="30000">
                <a:solidFill>
                  <a:srgbClr val="000000"/>
                </a:solidFill>
                <a:effectLst>
                  <a:outerShdw blurRad="38100" dist="38100" dir="2700000" algn="tl">
                    <a:srgbClr val="000000">
                      <a:alpha val="43137"/>
                    </a:srgbClr>
                  </a:outerShdw>
                </a:effectLst>
                <a:latin typeface="system-ui"/>
              </a:rPr>
              <a:t>5 </a:t>
            </a:r>
            <a:r>
              <a:rPr lang="en-US" sz="3100" b="1">
                <a:solidFill>
                  <a:srgbClr val="000000"/>
                </a:solidFill>
                <a:effectLst>
                  <a:outerShdw blurRad="38100" dist="38100" dir="2700000" algn="tl">
                    <a:srgbClr val="000000">
                      <a:alpha val="43137"/>
                    </a:srgbClr>
                  </a:outerShdw>
                </a:effectLst>
                <a:latin typeface="system-ui"/>
              </a:rPr>
              <a:t>May we shout for joy over your salvation, and in the name of our God set up our banners! May the </a:t>
            </a:r>
            <a:r>
              <a:rPr lang="en-US" sz="3100" b="1" cap="small">
                <a:solidFill>
                  <a:srgbClr val="000000"/>
                </a:solidFill>
                <a:effectLst>
                  <a:outerShdw blurRad="38100" dist="38100" dir="2700000" algn="tl">
                    <a:srgbClr val="000000">
                      <a:alpha val="43137"/>
                    </a:srgbClr>
                  </a:outerShdw>
                </a:effectLst>
                <a:latin typeface="system-ui"/>
              </a:rPr>
              <a:t>Lord</a:t>
            </a:r>
            <a:r>
              <a:rPr lang="en-US" sz="3100" b="1">
                <a:solidFill>
                  <a:srgbClr val="000000"/>
                </a:solidFill>
                <a:effectLst>
                  <a:outerShdw blurRad="38100" dist="38100" dir="2700000" algn="tl">
                    <a:srgbClr val="000000">
                      <a:alpha val="43137"/>
                    </a:srgbClr>
                  </a:outerShdw>
                </a:effectLst>
                <a:latin typeface="system-ui"/>
              </a:rPr>
              <a:t> fulfill all your petitions! </a:t>
            </a:r>
            <a:r>
              <a:rPr lang="en-US" sz="3100" b="1" baseline="30000">
                <a:solidFill>
                  <a:srgbClr val="000000"/>
                </a:solidFill>
                <a:effectLst>
                  <a:outerShdw blurRad="38100" dist="38100" dir="2700000" algn="tl">
                    <a:srgbClr val="000000">
                      <a:alpha val="43137"/>
                    </a:srgbClr>
                  </a:outerShdw>
                </a:effectLst>
                <a:latin typeface="system-ui"/>
              </a:rPr>
              <a:t>6 </a:t>
            </a:r>
            <a:r>
              <a:rPr lang="en-US" sz="3100" b="1">
                <a:solidFill>
                  <a:srgbClr val="000000"/>
                </a:solidFill>
                <a:effectLst>
                  <a:outerShdw blurRad="38100" dist="38100" dir="2700000" algn="tl">
                    <a:srgbClr val="000000">
                      <a:alpha val="43137"/>
                    </a:srgbClr>
                  </a:outerShdw>
                </a:effectLst>
                <a:latin typeface="system-ui"/>
              </a:rPr>
              <a:t>Now I know that the </a:t>
            </a:r>
            <a:r>
              <a:rPr lang="en-US" sz="3100" b="1" cap="small">
                <a:solidFill>
                  <a:srgbClr val="000000"/>
                </a:solidFill>
                <a:effectLst>
                  <a:outerShdw blurRad="38100" dist="38100" dir="2700000" algn="tl">
                    <a:srgbClr val="000000">
                      <a:alpha val="43137"/>
                    </a:srgbClr>
                  </a:outerShdw>
                </a:effectLst>
                <a:latin typeface="system-ui"/>
              </a:rPr>
              <a:t>Lord</a:t>
            </a:r>
            <a:r>
              <a:rPr lang="en-US" sz="3100" b="1">
                <a:solidFill>
                  <a:srgbClr val="000000"/>
                </a:solidFill>
                <a:effectLst>
                  <a:outerShdw blurRad="38100" dist="38100" dir="2700000" algn="tl">
                    <a:srgbClr val="000000">
                      <a:alpha val="43137"/>
                    </a:srgbClr>
                  </a:outerShdw>
                </a:effectLst>
                <a:latin typeface="system-ui"/>
              </a:rPr>
              <a:t> saves his anointed; he will answer him from his holy heaven with the saving might of his right hand. </a:t>
            </a:r>
            <a:r>
              <a:rPr lang="en-US" sz="3100" b="1" baseline="30000">
                <a:solidFill>
                  <a:srgbClr val="000000"/>
                </a:solidFill>
                <a:effectLst>
                  <a:outerShdw blurRad="38100" dist="38100" dir="2700000" algn="tl">
                    <a:srgbClr val="000000">
                      <a:alpha val="43137"/>
                    </a:srgbClr>
                  </a:outerShdw>
                </a:effectLst>
                <a:latin typeface="system-ui"/>
              </a:rPr>
              <a:t>7 </a:t>
            </a:r>
            <a:r>
              <a:rPr lang="en-US" sz="3100" b="1">
                <a:solidFill>
                  <a:srgbClr val="000000"/>
                </a:solidFill>
                <a:effectLst>
                  <a:outerShdw blurRad="38100" dist="38100" dir="2700000" algn="tl">
                    <a:srgbClr val="000000">
                      <a:alpha val="43137"/>
                    </a:srgbClr>
                  </a:outerShdw>
                </a:effectLst>
                <a:latin typeface="system-ui"/>
              </a:rPr>
              <a:t>Some trust in chariots and some in horses, but we trust in the name of the </a:t>
            </a:r>
            <a:r>
              <a:rPr lang="en-US" sz="3100" b="1" cap="small">
                <a:solidFill>
                  <a:srgbClr val="000000"/>
                </a:solidFill>
                <a:effectLst>
                  <a:outerShdw blurRad="38100" dist="38100" dir="2700000" algn="tl">
                    <a:srgbClr val="000000">
                      <a:alpha val="43137"/>
                    </a:srgbClr>
                  </a:outerShdw>
                </a:effectLst>
                <a:latin typeface="system-ui"/>
              </a:rPr>
              <a:t>Lord</a:t>
            </a:r>
            <a:r>
              <a:rPr lang="en-US" sz="3100" b="1">
                <a:solidFill>
                  <a:srgbClr val="000000"/>
                </a:solidFill>
                <a:effectLst>
                  <a:outerShdw blurRad="38100" dist="38100" dir="2700000" algn="tl">
                    <a:srgbClr val="000000">
                      <a:alpha val="43137"/>
                    </a:srgbClr>
                  </a:outerShdw>
                </a:effectLst>
                <a:latin typeface="system-ui"/>
              </a:rPr>
              <a:t> our God. </a:t>
            </a:r>
            <a:r>
              <a:rPr lang="en-US" sz="3100" b="1" baseline="30000">
                <a:solidFill>
                  <a:srgbClr val="000000"/>
                </a:solidFill>
                <a:effectLst>
                  <a:outerShdw blurRad="38100" dist="38100" dir="2700000" algn="tl">
                    <a:srgbClr val="000000">
                      <a:alpha val="43137"/>
                    </a:srgbClr>
                  </a:outerShdw>
                </a:effectLst>
                <a:latin typeface="system-ui"/>
              </a:rPr>
              <a:t>8 </a:t>
            </a:r>
            <a:r>
              <a:rPr lang="en-US" sz="3100" b="1">
                <a:solidFill>
                  <a:srgbClr val="000000"/>
                </a:solidFill>
                <a:effectLst>
                  <a:outerShdw blurRad="38100" dist="38100" dir="2700000" algn="tl">
                    <a:srgbClr val="000000">
                      <a:alpha val="43137"/>
                    </a:srgbClr>
                  </a:outerShdw>
                </a:effectLst>
                <a:latin typeface="system-ui"/>
              </a:rPr>
              <a:t>They collapse and fall, but we rise and stand upright. </a:t>
            </a:r>
            <a:r>
              <a:rPr lang="en-US" sz="3100" b="1" baseline="30000">
                <a:solidFill>
                  <a:srgbClr val="000000"/>
                </a:solidFill>
                <a:effectLst>
                  <a:outerShdw blurRad="38100" dist="38100" dir="2700000" algn="tl">
                    <a:srgbClr val="000000">
                      <a:alpha val="43137"/>
                    </a:srgbClr>
                  </a:outerShdw>
                </a:effectLst>
                <a:latin typeface="system-ui"/>
              </a:rPr>
              <a:t>9 </a:t>
            </a:r>
            <a:r>
              <a:rPr lang="en-US" sz="3100" b="1">
                <a:solidFill>
                  <a:srgbClr val="000000"/>
                </a:solidFill>
                <a:effectLst>
                  <a:outerShdw blurRad="38100" dist="38100" dir="2700000" algn="tl">
                    <a:srgbClr val="000000">
                      <a:alpha val="43137"/>
                    </a:srgbClr>
                  </a:outerShdw>
                </a:effectLst>
                <a:latin typeface="system-ui"/>
              </a:rPr>
              <a:t>O </a:t>
            </a:r>
            <a:r>
              <a:rPr lang="en-US" sz="3100" b="1" cap="small">
                <a:solidFill>
                  <a:srgbClr val="000000"/>
                </a:solidFill>
                <a:effectLst>
                  <a:outerShdw blurRad="38100" dist="38100" dir="2700000" algn="tl">
                    <a:srgbClr val="000000">
                      <a:alpha val="43137"/>
                    </a:srgbClr>
                  </a:outerShdw>
                </a:effectLst>
                <a:latin typeface="system-ui"/>
              </a:rPr>
              <a:t>Lord</a:t>
            </a:r>
            <a:r>
              <a:rPr lang="en-US" sz="3100" b="1">
                <a:solidFill>
                  <a:srgbClr val="000000"/>
                </a:solidFill>
                <a:effectLst>
                  <a:outerShdw blurRad="38100" dist="38100" dir="2700000" algn="tl">
                    <a:srgbClr val="000000">
                      <a:alpha val="43137"/>
                    </a:srgbClr>
                  </a:outerShdw>
                </a:effectLst>
                <a:latin typeface="system-ui"/>
              </a:rPr>
              <a:t>, save the king! May he answer us when we call.</a:t>
            </a:r>
            <a:endParaRPr lang="en-US" sz="31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circle(out)">
                                      <p:cBhvr>
                                        <p:cTn id="7" dur="2000"/>
                                        <p:tgtEl>
                                          <p:spTgt spid="5">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plus(out)">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umpkins And Lit Candles"/>
          <p:cNvPicPr>
            <a:picLocks noChangeAspect="1"/>
          </p:cNvPicPr>
          <p:nvPr>
            <a:videoFile r:link="rId1"/>
            <p:extLst>
              <p:ext uri="{DAA4B4D4-6D71-4841-9C94-3DE7FCFB9230}">
                <p14:media xmlns:p14="http://schemas.microsoft.com/office/powerpoint/2010/main" r:embed="rId2"/>
              </p:ext>
            </p:extLst>
          </p:nvPr>
        </p:nvPicPr>
        <p:blipFill rotWithShape="1">
          <a:blip r:embed="rId3"/>
          <a:srcRect t="284" r="1" b="1"/>
          <a:stretch>
            <a:fillRect/>
          </a:stretch>
        </p:blipFill>
        <p:spPr>
          <a:xfrm>
            <a:off x="-3047" y="10"/>
            <a:ext cx="12191999"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a:solidFill>
                  <a:srgbClr val="FFFFFF"/>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Simple Steps To Thanksgiving</a:t>
            </a:r>
            <a:br>
              <a:rPr lang="en-US" sz="5200" b="1">
                <a:solidFill>
                  <a:srgbClr val="FFFFFF"/>
                </a:solidFill>
                <a:effectLst>
                  <a:outerShdw blurRad="38100" dist="38100" dir="2700000" algn="tl">
                    <a:srgbClr val="000000">
                      <a:alpha val="43137"/>
                    </a:srgbClr>
                  </a:outerShdw>
                </a:effectLst>
              </a:rPr>
            </a:br>
            <a:r>
              <a:rPr lang="en-US" sz="5200" b="1">
                <a:solidFill>
                  <a:srgbClr val="FFFFFF"/>
                </a:solidFill>
                <a:effectLst>
                  <a:outerShdw blurRad="38100" dist="38100" dir="2700000" algn="tl">
                    <a:srgbClr val="000000">
                      <a:alpha val="43137"/>
                    </a:srgbClr>
                  </a:outerShdw>
                </a:effectLst>
              </a:rPr>
              <a:t> </a:t>
            </a:r>
            <a:endParaRPr lang="en-US" sz="5200" b="1">
              <a:solidFill>
                <a:srgbClr val="FFFFFF"/>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b="1">
                <a:solidFill>
                  <a:srgbClr val="FFFFFF"/>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Luke 17:11-19</a:t>
            </a:r>
            <a:endParaRPr lang="en-US" b="1">
              <a:solidFill>
                <a:srgbClr val="FFFFFF"/>
              </a:solidFill>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16" y="261257"/>
            <a:ext cx="12191999" cy="5878286"/>
          </a:xfrm>
        </p:spPr>
        <p:txBody>
          <a:bodyPr/>
          <a:lstStyle/>
          <a:p>
            <a:pPr marL="0" indent="0" algn="ctr">
              <a:lnSpc>
                <a:spcPct val="100000"/>
              </a:lnSpc>
              <a:buNone/>
            </a:pPr>
            <a:r>
              <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Thanksgiving Day List (Housewives) </a:t>
            </a:r>
            <a:endParaRPr lang="en-US"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pPr>
            <a:r>
              <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"For automatic dishwashers because they make it possible for us to get out of the kitchen before the family comes back in for their after-dinner snacks. </a:t>
            </a:r>
            <a:endPar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spcBef>
                <a:spcPts val="1800"/>
              </a:spcBef>
            </a:pPr>
            <a:r>
              <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"For husbands who attack small repair jobs around the house because they usually make them big enough to call in the professionals. </a:t>
            </a:r>
            <a:endPar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spcBef>
                <a:spcPts val="1800"/>
              </a:spcBef>
            </a:pPr>
            <a:r>
              <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"For children who put away their things &amp; clean up after themselves. They’re such a joy you hate to see them go home to their own parents </a:t>
            </a:r>
            <a:endPar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spcBef>
                <a:spcPts val="1800"/>
              </a:spcBef>
            </a:pPr>
            <a:r>
              <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"For teenagers because they give parents an opportunity to learn a second language. </a:t>
            </a:r>
            <a:endPar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algn="ctr">
              <a:lnSpc>
                <a:spcPct val="100000"/>
              </a:lnSpc>
              <a:spcBef>
                <a:spcPts val="1800"/>
              </a:spcBef>
            </a:pPr>
            <a:r>
              <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For Smoke alarms because they let you know when the turkey’s done</a:t>
            </a:r>
            <a:endParaRPr lang="en-US" sz="2700"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225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286" y="777063"/>
            <a:ext cx="11865428" cy="5303874"/>
          </a:xfrm>
          <a:solidFill>
            <a:schemeClr val="bg1">
              <a:alpha val="80000"/>
            </a:schemeClr>
          </a:solidFill>
        </p:spPr>
        <p:txBody>
          <a:bodyPr>
            <a:normAutofit fontScale="30000" lnSpcReduction="20000"/>
          </a:bodyPr>
          <a:lstStyle/>
          <a:p>
            <a:pPr marL="0" indent="0" algn="ctr">
              <a:lnSpc>
                <a:spcPct val="120000"/>
              </a:lnSpc>
              <a:buNone/>
            </a:pPr>
            <a:r>
              <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Notice That the Way Things Were When We Were Kids</a:t>
            </a:r>
            <a:endPar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20000"/>
              </a:lnSpc>
              <a:buNone/>
            </a:pPr>
            <a:r>
              <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…Is Not The Same Today?</a:t>
            </a:r>
            <a:endPar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20000"/>
              </a:lnSpc>
              <a:spcBef>
                <a:spcPts val="1800"/>
              </a:spcBef>
              <a:buNone/>
            </a:pPr>
            <a:r>
              <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Not Only Is This Generation Not Learning…</a:t>
            </a:r>
            <a:endPar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gn="ctr">
              <a:lnSpc>
                <a:spcPct val="120000"/>
              </a:lnSpc>
            </a:pPr>
            <a:r>
              <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History</a:t>
            </a:r>
            <a:endPar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2" algn="ctr">
              <a:lnSpc>
                <a:spcPct val="120000"/>
              </a:lnSpc>
              <a:buFont typeface="Courier New" panose="02070309020205020404" pitchFamily="49" charset="0"/>
              <a:buChar char="o"/>
            </a:pPr>
            <a:r>
              <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Spiritual And National</a:t>
            </a:r>
            <a:endPar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lgn="ctr">
              <a:lnSpc>
                <a:spcPct val="120000"/>
              </a:lnSpc>
              <a:spcBef>
                <a:spcPts val="1800"/>
              </a:spcBef>
              <a:buNone/>
            </a:pPr>
            <a:r>
              <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Not Learning Simple Things Like</a:t>
            </a:r>
            <a:endPar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gn="ctr">
              <a:lnSpc>
                <a:spcPct val="120000"/>
              </a:lnSpc>
            </a:pPr>
            <a:r>
              <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Value of Hard Work </a:t>
            </a:r>
            <a:endPar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lvl="1" algn="ctr">
              <a:lnSpc>
                <a:spcPct val="120000"/>
              </a:lnSpc>
            </a:pPr>
            <a:r>
              <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Power of a Thankful Spirit</a:t>
            </a:r>
            <a:endParaRPr lang="en-US" sz="8600" b="1"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3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out)">
                                      <p:cBhvr>
                                        <p:cTn id="7" dur="2000"/>
                                        <p:tgtEl>
                                          <p:spTgt spid="3">
                                            <p:bg/>
                                          </p:spTgt>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out)">
                                      <p:cBhvr>
                                        <p:cTn id="10" dur="2000"/>
                                        <p:tgtEl>
                                          <p:spTgt spid="3">
                                            <p:txEl>
                                              <p:pRg st="0" end="0"/>
                                            </p:txEl>
                                          </p:spTgt>
                                        </p:tgtEl>
                                      </p:cBhvr>
                                    </p:animEffect>
                                  </p:childTnLst>
                                </p:cTn>
                              </p:par>
                            </p:childTnLst>
                          </p:cTn>
                        </p:par>
                        <p:par>
                          <p:cTn id="11" fill="hold">
                            <p:stCondLst>
                              <p:cond delay="2000"/>
                            </p:stCondLst>
                            <p:childTnLst>
                              <p:par>
                                <p:cTn id="12" presetID="6" presetClass="entr" presetSubtype="32"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out)">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out)">
                                      <p:cBhvr>
                                        <p:cTn id="19" dur="2000"/>
                                        <p:tgtEl>
                                          <p:spTgt spid="3">
                                            <p:txEl>
                                              <p:pRg st="2" end="2"/>
                                            </p:txEl>
                                          </p:spTgt>
                                        </p:tgtEl>
                                      </p:cBhvr>
                                    </p:animEffect>
                                  </p:childTnLst>
                                </p:cTn>
                              </p:par>
                            </p:childTnLst>
                          </p:cTn>
                        </p:par>
                        <p:par>
                          <p:cTn id="20" fill="hold">
                            <p:stCondLst>
                              <p:cond delay="2000"/>
                            </p:stCondLst>
                            <p:childTnLst>
                              <p:par>
                                <p:cTn id="21" presetID="6" presetClass="entr" presetSubtype="32"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out)">
                                      <p:cBhvr>
                                        <p:cTn id="23" dur="2000"/>
                                        <p:tgtEl>
                                          <p:spTgt spid="3">
                                            <p:txEl>
                                              <p:pRg st="3" end="3"/>
                                            </p:txEl>
                                          </p:spTgt>
                                        </p:tgtEl>
                                      </p:cBhvr>
                                    </p:animEffect>
                                  </p:childTnLst>
                                </p:cTn>
                              </p:par>
                            </p:childTnLst>
                          </p:cTn>
                        </p:par>
                        <p:par>
                          <p:cTn id="24" fill="hold">
                            <p:stCondLst>
                              <p:cond delay="4000"/>
                            </p:stCondLst>
                            <p:childTnLst>
                              <p:par>
                                <p:cTn id="25" presetID="6" presetClass="entr" presetSubtype="32"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out)">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out)">
                                      <p:cBhvr>
                                        <p:cTn id="32" dur="2000"/>
                                        <p:tgtEl>
                                          <p:spTgt spid="3">
                                            <p:txEl>
                                              <p:pRg st="5" end="5"/>
                                            </p:txEl>
                                          </p:spTgt>
                                        </p:tgtEl>
                                      </p:cBhvr>
                                    </p:animEffect>
                                  </p:childTnLst>
                                </p:cTn>
                              </p:par>
                            </p:childTnLst>
                          </p:cTn>
                        </p:par>
                        <p:par>
                          <p:cTn id="33" fill="hold">
                            <p:stCondLst>
                              <p:cond delay="2000"/>
                            </p:stCondLst>
                            <p:childTnLst>
                              <p:par>
                                <p:cTn id="34" presetID="6" presetClass="entr" presetSubtype="32"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out)">
                                      <p:cBhvr>
                                        <p:cTn id="36" dur="2000"/>
                                        <p:tgtEl>
                                          <p:spTgt spid="3">
                                            <p:txEl>
                                              <p:pRg st="6" end="6"/>
                                            </p:txEl>
                                          </p:spTgt>
                                        </p:tgtEl>
                                      </p:cBhvr>
                                    </p:animEffect>
                                  </p:childTnLst>
                                </p:cTn>
                              </p:par>
                            </p:childTnLst>
                          </p:cTn>
                        </p:par>
                        <p:par>
                          <p:cTn id="37" fill="hold">
                            <p:stCondLst>
                              <p:cond delay="4000"/>
                            </p:stCondLst>
                            <p:childTnLst>
                              <p:par>
                                <p:cTn id="38" presetID="6" presetClass="entr" presetSubtype="32"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ircle(out)">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7454" y="356839"/>
            <a:ext cx="9077092" cy="6345044"/>
          </a:xfrm>
        </p:spPr>
        <p:txBody>
          <a:bodyPr>
            <a:normAutofit fontScale="85000" lnSpcReduction="20000"/>
          </a:bodyPr>
          <a:lstStyle/>
          <a:p>
            <a:pPr marL="0" marR="0" lvl="0" indent="0" algn="ctr">
              <a:lnSpc>
                <a:spcPct val="120000"/>
              </a:lnSpc>
              <a:spcBef>
                <a:spcPts val="0"/>
              </a:spcBef>
              <a:spcAft>
                <a:spcPts val="600"/>
              </a:spcAft>
              <a:buNone/>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Gratitude Power…</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has lasting positive effects on the brain </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boosts the immune system</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reduces stress, anxiety, and depression</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promotes optimism and positivity</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helps create and strengthen relationships </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reduces chronic pain</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improves overall sleep</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keeps us grounded in reality </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promotes exercise and healthy habits </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R="0" lvl="0">
              <a:lnSpc>
                <a:spcPct val="120000"/>
              </a:lnSpc>
              <a:spcBef>
                <a:spcPts val="0"/>
              </a:spcBef>
              <a:spcAft>
                <a:spcPts val="600"/>
              </a:spcAft>
              <a:buFont typeface="Wingdings" panose="05000000000000000000" pitchFamily="2" charset="2"/>
              <a:buChar char="§"/>
            </a:pPr>
            <a:r>
              <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rPr>
              <a:t>improves our overall self-esteem</a:t>
            </a:r>
            <a:endParaRPr lang="en-US" sz="3800" u="none" strike="noStrike" dirty="0">
              <a:effectLst>
                <a:outerShdw blurRad="38100" dist="38100" dir="2700000" algn="tl">
                  <a:srgbClr val="000000">
                    <a:alpha val="43137"/>
                  </a:srgbClr>
                </a:outerShdw>
              </a:effectLst>
              <a:latin typeface="Comic Sans MS" panose="030F0702030302020204" charset="0"/>
              <a:ea typeface="ADLaM Display" panose="020F0502020204030204" pitchFamily="2" charset="0"/>
              <a:cs typeface="Comic Sans MS" panose="030F0702030302020204" charset="0"/>
            </a:endParaRPr>
          </a:p>
          <a:p>
            <a:pPr marL="0" indent="0">
              <a:buNone/>
            </a:pPr>
            <a:endParaRPr lang="en-US" dirty="0">
              <a:latin typeface="Comic Sans MS" panose="030F0702030302020204"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2250">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500"/>
                            </p:stCondLst>
                            <p:childTnLst>
                              <p:par>
                                <p:cTn id="9" presetID="21" presetClass="entr" presetSubtype="1"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1)">
                                      <p:cBhvr>
                                        <p:cTn id="11" dur="2000"/>
                                        <p:tgtEl>
                                          <p:spTgt spid="3">
                                            <p:txEl>
                                              <p:pRg st="1" end="1"/>
                                            </p:txEl>
                                          </p:spTgt>
                                        </p:tgtEl>
                                      </p:cBhvr>
                                    </p:animEffect>
                                  </p:childTnLst>
                                </p:cTn>
                              </p:par>
                            </p:childTnLst>
                          </p:cTn>
                        </p:par>
                        <p:par>
                          <p:cTn id="12" fill="hold">
                            <p:stCondLst>
                              <p:cond delay="5000"/>
                            </p:stCondLst>
                            <p:childTnLst>
                              <p:par>
                                <p:cTn id="13" presetID="21" presetClass="entr" presetSubtype="1"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2000"/>
                                        <p:tgtEl>
                                          <p:spTgt spid="3">
                                            <p:txEl>
                                              <p:pRg st="2" end="2"/>
                                            </p:txEl>
                                          </p:spTgt>
                                        </p:tgtEl>
                                      </p:cBhvr>
                                    </p:animEffect>
                                  </p:childTnLst>
                                </p:cTn>
                              </p:par>
                            </p:childTnLst>
                          </p:cTn>
                        </p:par>
                        <p:par>
                          <p:cTn id="16" fill="hold">
                            <p:stCondLst>
                              <p:cond delay="7500"/>
                            </p:stCondLst>
                            <p:childTnLst>
                              <p:par>
                                <p:cTn id="17" presetID="21" presetClass="entr" presetSubtype="1"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childTnLst>
                          </p:cTn>
                        </p:par>
                        <p:par>
                          <p:cTn id="20" fill="hold">
                            <p:stCondLst>
                              <p:cond delay="10000"/>
                            </p:stCondLst>
                            <p:childTnLst>
                              <p:par>
                                <p:cTn id="21" presetID="21" presetClass="entr" presetSubtype="1"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childTnLst>
                          </p:cTn>
                        </p:par>
                        <p:par>
                          <p:cTn id="24" fill="hold">
                            <p:stCondLst>
                              <p:cond delay="12500"/>
                            </p:stCondLst>
                            <p:childTnLst>
                              <p:par>
                                <p:cTn id="25" presetID="21" presetClass="entr" presetSubtype="1"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1)">
                                      <p:cBhvr>
                                        <p:cTn id="27" dur="2000"/>
                                        <p:tgtEl>
                                          <p:spTgt spid="3">
                                            <p:txEl>
                                              <p:pRg st="5" end="5"/>
                                            </p:txEl>
                                          </p:spTgt>
                                        </p:tgtEl>
                                      </p:cBhvr>
                                    </p:animEffect>
                                  </p:childTnLst>
                                </p:cTn>
                              </p:par>
                            </p:childTnLst>
                          </p:cTn>
                        </p:par>
                        <p:par>
                          <p:cTn id="28" fill="hold">
                            <p:stCondLst>
                              <p:cond delay="15000"/>
                            </p:stCondLst>
                            <p:childTnLst>
                              <p:par>
                                <p:cTn id="29" presetID="21" presetClass="entr" presetSubtype="1" fill="hold" grpId="0"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heel(1)">
                                      <p:cBhvr>
                                        <p:cTn id="31" dur="2000"/>
                                        <p:tgtEl>
                                          <p:spTgt spid="3">
                                            <p:txEl>
                                              <p:pRg st="6" end="6"/>
                                            </p:txEl>
                                          </p:spTgt>
                                        </p:tgtEl>
                                      </p:cBhvr>
                                    </p:animEffect>
                                  </p:childTnLst>
                                </p:cTn>
                              </p:par>
                            </p:childTnLst>
                          </p:cTn>
                        </p:par>
                        <p:par>
                          <p:cTn id="32" fill="hold">
                            <p:stCondLst>
                              <p:cond delay="17500"/>
                            </p:stCondLst>
                            <p:childTnLst>
                              <p:par>
                                <p:cTn id="33" presetID="21" presetClass="entr" presetSubtype="1" fill="hold" grpId="0"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heel(1)">
                                      <p:cBhvr>
                                        <p:cTn id="35" dur="2000"/>
                                        <p:tgtEl>
                                          <p:spTgt spid="3">
                                            <p:txEl>
                                              <p:pRg st="7" end="7"/>
                                            </p:txEl>
                                          </p:spTgt>
                                        </p:tgtEl>
                                      </p:cBhvr>
                                    </p:animEffect>
                                  </p:childTnLst>
                                </p:cTn>
                              </p:par>
                            </p:childTnLst>
                          </p:cTn>
                        </p:par>
                        <p:par>
                          <p:cTn id="36" fill="hold">
                            <p:stCondLst>
                              <p:cond delay="20000"/>
                            </p:stCondLst>
                            <p:childTnLst>
                              <p:par>
                                <p:cTn id="37" presetID="21" presetClass="entr" presetSubtype="1" fill="hold" grpId="0"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heel(1)">
                                      <p:cBhvr>
                                        <p:cTn id="39" dur="2000"/>
                                        <p:tgtEl>
                                          <p:spTgt spid="3">
                                            <p:txEl>
                                              <p:pRg st="8" end="8"/>
                                            </p:txEl>
                                          </p:spTgt>
                                        </p:tgtEl>
                                      </p:cBhvr>
                                    </p:animEffect>
                                  </p:childTnLst>
                                </p:cTn>
                              </p:par>
                            </p:childTnLst>
                          </p:cTn>
                        </p:par>
                        <p:par>
                          <p:cTn id="40" fill="hold">
                            <p:stCondLst>
                              <p:cond delay="22500"/>
                            </p:stCondLst>
                            <p:childTnLst>
                              <p:par>
                                <p:cTn id="41" presetID="21" presetClass="entr" presetSubtype="1" fill="hold" grpId="0" nodeType="afterEffect">
                                  <p:stCondLst>
                                    <p:cond delay="5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heel(1)">
                                      <p:cBhvr>
                                        <p:cTn id="43" dur="2000"/>
                                        <p:tgtEl>
                                          <p:spTgt spid="3">
                                            <p:txEl>
                                              <p:pRg st="9" end="9"/>
                                            </p:txEl>
                                          </p:spTgt>
                                        </p:tgtEl>
                                      </p:cBhvr>
                                    </p:animEffect>
                                  </p:childTnLst>
                                </p:cTn>
                              </p:par>
                            </p:childTnLst>
                          </p:cTn>
                        </p:par>
                        <p:par>
                          <p:cTn id="44" fill="hold">
                            <p:stCondLst>
                              <p:cond delay="25000"/>
                            </p:stCondLst>
                            <p:childTnLst>
                              <p:par>
                                <p:cTn id="45" presetID="21" presetClass="entr" presetSubtype="1" fill="hold" grpId="0" nodeType="afterEffect">
                                  <p:stCondLst>
                                    <p:cond delay="50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wheel(1)">
                                      <p:cBhvr>
                                        <p:cTn id="47"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6561</Words>
  <Application>WPS Presentation</Application>
  <PresentationFormat>Widescreen</PresentationFormat>
  <Paragraphs>145</Paragraphs>
  <Slides>22</Slides>
  <Notes>3</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22</vt:i4>
      </vt:variant>
    </vt:vector>
  </HeadingPairs>
  <TitlesOfParts>
    <vt:vector size="38" baseType="lpstr">
      <vt:lpstr>Arial</vt:lpstr>
      <vt:lpstr>SimSun</vt:lpstr>
      <vt:lpstr>Wingdings</vt:lpstr>
      <vt:lpstr>Arial Rounded MT Bold</vt:lpstr>
      <vt:lpstr>ADLaM Display</vt:lpstr>
      <vt:lpstr>samble</vt:lpstr>
      <vt:lpstr>system-ui</vt:lpstr>
      <vt:lpstr>Ezra SIL</vt:lpstr>
      <vt:lpstr>Comic Sans MS</vt:lpstr>
      <vt:lpstr>Courier New</vt:lpstr>
      <vt:lpstr>Microsoft YaHei</vt:lpstr>
      <vt:lpstr>Arial Unicode MS</vt:lpstr>
      <vt:lpstr>Calibri Light</vt:lpstr>
      <vt:lpstr>Calibri</vt:lpstr>
      <vt:lpstr>07AkazukinPop Heavy</vt:lpstr>
      <vt:lpstr>Office Theme</vt:lpstr>
      <vt:lpstr>PowerPoint 演示文稿</vt:lpstr>
      <vt:lpstr>PowerPoint 演示文稿</vt:lpstr>
      <vt:lpstr>PowerPoint 演示文稿</vt:lpstr>
      <vt:lpstr>PowerPoint 演示文稿</vt:lpstr>
      <vt:lpstr>PowerPoint 演示文稿</vt:lpstr>
      <vt:lpstr>Simple Steps To Thanksgiving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In Any Situation- Try a Thankful Attitude and Actions First</vt:lpstr>
      <vt:lpstr>When I have a thankful attitude When I have thankful actions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 Steps To Thanksgiving— Luke 17:11-19</dc:title>
  <dc:creator>David Linton</dc:creator>
  <cp:lastModifiedBy>edwar</cp:lastModifiedBy>
  <cp:revision>55</cp:revision>
  <dcterms:created xsi:type="dcterms:W3CDTF">2023-11-22T20:11:00Z</dcterms:created>
  <dcterms:modified xsi:type="dcterms:W3CDTF">2023-11-26T22:19:46Z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26035E5763D54132B6269F9513C1738C_13</vt:lpwstr>
  </property>
  <property fmtid="{D5CDD505-2E9C-101B-9397-08002B2CF9AE}" pid="3" name="KSOProductBuildVer">
    <vt:lpwstr>1033-12.2.0.13306</vt:lpwstr>
  </property>
</Properties>
</file>