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679" r:id="rId3"/>
    <p:sldId id="649" r:id="rId4"/>
    <p:sldId id="666" r:id="rId5"/>
    <p:sldId id="708" r:id="rId6"/>
    <p:sldId id="720" r:id="rId7"/>
    <p:sldId id="719" r:id="rId8"/>
    <p:sldId id="716" r:id="rId9"/>
    <p:sldId id="717" r:id="rId10"/>
    <p:sldId id="718" r:id="rId11"/>
    <p:sldId id="256" r:id="rId12"/>
    <p:sldId id="265" r:id="rId13"/>
    <p:sldId id="257" r:id="rId14"/>
    <p:sldId id="258" r:id="rId15"/>
    <p:sldId id="266" r:id="rId16"/>
    <p:sldId id="259" r:id="rId17"/>
    <p:sldId id="268" r:id="rId18"/>
    <p:sldId id="260" r:id="rId19"/>
    <p:sldId id="275" r:id="rId20"/>
    <p:sldId id="276" r:id="rId21"/>
    <p:sldId id="269" r:id="rId22"/>
    <p:sldId id="277" r:id="rId23"/>
    <p:sldId id="7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59" d="100"/>
          <a:sy n="59" d="100"/>
        </p:scale>
        <p:origin x="96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1625747-D68F-42D6-827F-9B0C5FA50F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1625747-D68F-42D6-827F-9B0C5FA50F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1625747-D68F-42D6-827F-9B0C5FA50F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1625747-D68F-42D6-827F-9B0C5FA50F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1625747-D68F-42D6-827F-9B0C5FA50F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1625747-D68F-42D6-827F-9B0C5FA50FB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1625747-D68F-42D6-827F-9B0C5FA50FB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1625747-D68F-42D6-827F-9B0C5FA50FB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25747-D68F-42D6-827F-9B0C5FA50FB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1625747-D68F-42D6-827F-9B0C5FA50FB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1625747-D68F-42D6-827F-9B0C5FA50FB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8B82F-7730-4C91-AAFA-2AFCC72F654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25747-D68F-42D6-827F-9B0C5FA50FB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8B82F-7730-4C91-AAFA-2AFCC72F654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ref.ly/logosres/ws-47b4812163a84e6191cf1c6b8fc94794?ref=GreekStrongs.5479&amp;off=394&amp;ctx=t%3a+59%5d%0afrom+%3CG5463%3E+~(chairo)%3b+cheerfulne" TargetMode="External"/><Relationship Id="rId2" Type="http://schemas.openxmlformats.org/officeDocument/2006/relationships/hyperlink" Target="https://www.biblegateway.com/passage/?search=Luke+2%3A10-11&amp;version=ISV#fen-ISV-24985a" TargetMode="Externa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5000" b="-15000"/>
          </a:stretch>
        </a:blipFill>
        <a:effectLst/>
      </p:bgPr>
    </p:bg>
    <p:spTree>
      <p:nvGrpSpPr>
        <p:cNvPr id="1" name=""/>
        <p:cNvGrpSpPr/>
        <p:nvPr/>
      </p:nvGrpSpPr>
      <p:grpSpPr>
        <a:xfrm>
          <a:off x="0" y="0"/>
          <a:ext cx="0" cy="0"/>
          <a:chOff x="0" y="0"/>
          <a:chExt cx="0" cy="0"/>
        </a:xfrm>
      </p:grpSpPr>
      <p:pic>
        <p:nvPicPr>
          <p:cNvPr id="2" name="Picture 4" descr="Pin on Picture The W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571" y="416240"/>
            <a:ext cx="4213858" cy="33393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0"/>
            <a:ext cx="6248400" cy="2377849"/>
          </a:xfrm>
        </p:spPr>
        <p:txBody>
          <a:bodyPr>
            <a:normAutofit/>
          </a:bodyPr>
          <a:lstStyle/>
          <a:p>
            <a:r>
              <a:rPr lang="en-US" sz="720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Christmas</a:t>
            </a:r>
            <a:br>
              <a:rPr lang="en-US" sz="720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br>
            <a:r>
              <a:rPr lang="en-US" sz="720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2023</a:t>
            </a:r>
            <a:endParaRPr lang="en-US" sz="7200"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Subtitle 2"/>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750">
        <p:push dir="d"/>
      </p:transition>
    </mc:Choice>
    <mc:Fallback>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7770" y="103868"/>
            <a:ext cx="8948057" cy="930275"/>
          </a:xfrm>
        </p:spPr>
        <p:txBody>
          <a:bodyPr/>
          <a:lstStyle/>
          <a:p>
            <a:r>
              <a:rPr lang="en-US"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Christmas is a Time of Great Joy</a:t>
            </a:r>
            <a:endParaRPr lang="en-US"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p:cNvSpPr>
            <a:spLocks noGrp="1"/>
          </p:cNvSpPr>
          <p:nvPr>
            <p:ph idx="1"/>
          </p:nvPr>
        </p:nvSpPr>
        <p:spPr>
          <a:xfrm>
            <a:off x="195943" y="1230086"/>
            <a:ext cx="11778343" cy="5191979"/>
          </a:xfrm>
          <a:solidFill>
            <a:schemeClr val="bg1"/>
          </a:solidFill>
        </p:spPr>
        <p:txBody>
          <a:bodyPr>
            <a:normAutofit lnSpcReduction="10000"/>
          </a:bodyPr>
          <a:lstStyle/>
          <a:p>
            <a:pPr marL="0" indent="0" algn="l">
              <a:buNone/>
            </a:pPr>
            <a:r>
              <a:rPr lang="en-US" b="1" i="0" dirty="0">
                <a:solidFill>
                  <a:srgbClr val="000000"/>
                </a:solidFill>
                <a:effectLst>
                  <a:outerShdw blurRad="38100" dist="38100" dir="2700000" algn="tl">
                    <a:srgbClr val="000000">
                      <a:alpha val="43137"/>
                    </a:srgbClr>
                  </a:outerShdw>
                </a:effectLst>
                <a:latin typeface="system-ui"/>
              </a:rPr>
              <a:t>Luke 2:10-11 KJV</a:t>
            </a:r>
            <a:endParaRPr lang="en-US" b="1" i="0" dirty="0">
              <a:solidFill>
                <a:srgbClr val="000000"/>
              </a:solidFill>
              <a:effectLst>
                <a:outerShdw blurRad="38100" dist="38100" dir="2700000" algn="tl">
                  <a:srgbClr val="000000">
                    <a:alpha val="43137"/>
                  </a:srgbClr>
                </a:outerShdw>
              </a:effectLst>
              <a:latin typeface="system-ui"/>
            </a:endParaRPr>
          </a:p>
          <a:p>
            <a:pPr marL="0" indent="0" algn="l">
              <a:buNone/>
            </a:pPr>
            <a:r>
              <a:rPr lang="en-US" b="1" i="0" baseline="30000" dirty="0">
                <a:solidFill>
                  <a:srgbClr val="000000"/>
                </a:solidFill>
                <a:effectLst>
                  <a:outerShdw blurRad="38100" dist="38100" dir="2700000" algn="tl">
                    <a:srgbClr val="000000">
                      <a:alpha val="43137"/>
                    </a:srgbClr>
                  </a:outerShdw>
                </a:effectLst>
                <a:latin typeface="system-ui"/>
              </a:rPr>
              <a:t>10 </a:t>
            </a:r>
            <a:r>
              <a:rPr lang="en-US" b="0" i="0" dirty="0">
                <a:solidFill>
                  <a:srgbClr val="000000"/>
                </a:solidFill>
                <a:effectLst>
                  <a:outerShdw blurRad="38100" dist="38100" dir="2700000" algn="tl">
                    <a:srgbClr val="000000">
                      <a:alpha val="43137"/>
                    </a:srgbClr>
                  </a:outerShdw>
                </a:effectLst>
                <a:latin typeface="system-ui"/>
              </a:rPr>
              <a:t>And the angel said unto them, Fear not: for, behold, I bring you good tidings of great joy, which shall be to all people. </a:t>
            </a:r>
            <a:r>
              <a:rPr lang="en-US" b="1" i="0" baseline="30000" dirty="0">
                <a:solidFill>
                  <a:srgbClr val="000000"/>
                </a:solidFill>
                <a:effectLst>
                  <a:outerShdw blurRad="38100" dist="38100" dir="2700000" algn="tl">
                    <a:srgbClr val="000000">
                      <a:alpha val="43137"/>
                    </a:srgbClr>
                  </a:outerShdw>
                </a:effectLst>
                <a:latin typeface="system-ui"/>
              </a:rPr>
              <a:t>11 </a:t>
            </a:r>
            <a:r>
              <a:rPr lang="en-US" b="0" i="0" dirty="0">
                <a:solidFill>
                  <a:srgbClr val="000000"/>
                </a:solidFill>
                <a:effectLst>
                  <a:outerShdw blurRad="38100" dist="38100" dir="2700000" algn="tl">
                    <a:srgbClr val="000000">
                      <a:alpha val="43137"/>
                    </a:srgbClr>
                  </a:outerShdw>
                </a:effectLst>
                <a:latin typeface="system-ui"/>
              </a:rPr>
              <a:t>For unto you is born this day in the city of David a </a:t>
            </a:r>
            <a:r>
              <a:rPr lang="en-US" b="0" i="0" dirty="0" err="1">
                <a:solidFill>
                  <a:srgbClr val="000000"/>
                </a:solidFill>
                <a:effectLst>
                  <a:outerShdw blurRad="38100" dist="38100" dir="2700000" algn="tl">
                    <a:srgbClr val="000000">
                      <a:alpha val="43137"/>
                    </a:srgbClr>
                  </a:outerShdw>
                </a:effectLst>
                <a:latin typeface="system-ui"/>
              </a:rPr>
              <a:t>Saviour</a:t>
            </a:r>
            <a:r>
              <a:rPr lang="en-US" b="0" i="0" dirty="0">
                <a:solidFill>
                  <a:srgbClr val="000000"/>
                </a:solidFill>
                <a:effectLst>
                  <a:outerShdw blurRad="38100" dist="38100" dir="2700000" algn="tl">
                    <a:srgbClr val="000000">
                      <a:alpha val="43137"/>
                    </a:srgbClr>
                  </a:outerShdw>
                </a:effectLst>
                <a:latin typeface="system-ui"/>
              </a:rPr>
              <a:t>, which is Christ the Lord.</a:t>
            </a:r>
            <a:endParaRPr lang="en-US" b="0" i="0" dirty="0">
              <a:solidFill>
                <a:srgbClr val="000000"/>
              </a:solidFill>
              <a:effectLst>
                <a:outerShdw blurRad="38100" dist="38100" dir="2700000" algn="tl">
                  <a:srgbClr val="000000">
                    <a:alpha val="43137"/>
                  </a:srgbClr>
                </a:outerShdw>
              </a:effectLst>
              <a:latin typeface="system-ui"/>
            </a:endParaRPr>
          </a:p>
          <a:p>
            <a:pPr marL="0" indent="0" algn="l">
              <a:lnSpc>
                <a:spcPct val="120000"/>
              </a:lnSpc>
              <a:buNone/>
            </a:pPr>
            <a:endParaRPr lang="en-US" b="1" i="0" dirty="0">
              <a:solidFill>
                <a:srgbClr val="000000"/>
              </a:solidFill>
              <a:effectLst>
                <a:outerShdw blurRad="38100" dist="38100" dir="2700000" algn="tl">
                  <a:srgbClr val="000000">
                    <a:alpha val="43137"/>
                  </a:srgbClr>
                </a:outerShdw>
              </a:effectLst>
              <a:latin typeface="system-ui"/>
            </a:endParaRPr>
          </a:p>
          <a:p>
            <a:pPr marL="0" indent="0" algn="l">
              <a:lnSpc>
                <a:spcPct val="100000"/>
              </a:lnSpc>
              <a:buNone/>
            </a:pPr>
            <a:r>
              <a:rPr lang="en-US" b="1" i="0" dirty="0">
                <a:solidFill>
                  <a:srgbClr val="000000"/>
                </a:solidFill>
                <a:effectLst>
                  <a:outerShdw blurRad="38100" dist="38100" dir="2700000" algn="tl">
                    <a:srgbClr val="000000">
                      <a:alpha val="43137"/>
                    </a:srgbClr>
                  </a:outerShdw>
                </a:effectLst>
                <a:latin typeface="system-ui"/>
              </a:rPr>
              <a:t>Luke 2:10-11 ISV</a:t>
            </a:r>
            <a:endParaRPr lang="en-US" b="1" i="0" dirty="0">
              <a:solidFill>
                <a:srgbClr val="000000"/>
              </a:solidFill>
              <a:effectLst>
                <a:outerShdw blurRad="38100" dist="38100" dir="2700000" algn="tl">
                  <a:srgbClr val="000000">
                    <a:alpha val="43137"/>
                  </a:srgbClr>
                </a:outerShdw>
              </a:effectLst>
              <a:latin typeface="system-ui"/>
            </a:endParaRPr>
          </a:p>
          <a:p>
            <a:pPr marL="0" indent="0" algn="l">
              <a:lnSpc>
                <a:spcPct val="100000"/>
              </a:lnSpc>
              <a:spcBef>
                <a:spcPts val="0"/>
              </a:spcBef>
              <a:buNone/>
            </a:pPr>
            <a:r>
              <a:rPr lang="en-US" b="1" i="0" baseline="30000" dirty="0">
                <a:solidFill>
                  <a:srgbClr val="000000"/>
                </a:solidFill>
                <a:effectLst>
                  <a:outerShdw blurRad="38100" dist="38100" dir="2700000" algn="tl">
                    <a:srgbClr val="000000">
                      <a:alpha val="43137"/>
                    </a:srgbClr>
                  </a:outerShdw>
                </a:effectLst>
                <a:latin typeface="system-ui"/>
              </a:rPr>
              <a:t>10 </a:t>
            </a:r>
            <a:r>
              <a:rPr lang="en-US" b="0" i="0" dirty="0">
                <a:solidFill>
                  <a:srgbClr val="000000"/>
                </a:solidFill>
                <a:effectLst>
                  <a:outerShdw blurRad="38100" dist="38100" dir="2700000" algn="tl">
                    <a:srgbClr val="000000">
                      <a:alpha val="43137"/>
                    </a:srgbClr>
                  </a:outerShdw>
                </a:effectLst>
                <a:latin typeface="system-ui"/>
              </a:rPr>
              <a:t>Then the angel told them, </a:t>
            </a:r>
            <a:r>
              <a:rPr lang="en-US" b="1" i="0" dirty="0">
                <a:solidFill>
                  <a:srgbClr val="000000"/>
                </a:solidFill>
                <a:effectLst>
                  <a:outerShdw blurRad="38100" dist="38100" dir="2700000" algn="tl">
                    <a:srgbClr val="000000">
                      <a:alpha val="43137"/>
                    </a:srgbClr>
                  </a:outerShdw>
                </a:effectLst>
                <a:latin typeface="system-ui"/>
              </a:rPr>
              <a:t>“Stop being afraid! Listen! </a:t>
            </a:r>
            <a:r>
              <a:rPr lang="en-US" b="0" i="0" dirty="0">
                <a:solidFill>
                  <a:srgbClr val="000000"/>
                </a:solidFill>
                <a:effectLst>
                  <a:outerShdw blurRad="38100" dist="38100" dir="2700000" algn="tl">
                    <a:srgbClr val="000000">
                      <a:alpha val="43137"/>
                    </a:srgbClr>
                  </a:outerShdw>
                </a:effectLst>
                <a:latin typeface="system-ui"/>
              </a:rPr>
              <a:t>I am bringing you good news of great joy for all the people. </a:t>
            </a:r>
            <a:r>
              <a:rPr lang="en-US" b="1" i="0" baseline="30000" dirty="0">
                <a:solidFill>
                  <a:srgbClr val="000000"/>
                </a:solidFill>
                <a:effectLst>
                  <a:outerShdw blurRad="38100" dist="38100" dir="2700000" algn="tl">
                    <a:srgbClr val="000000">
                      <a:alpha val="43137"/>
                    </a:srgbClr>
                  </a:outerShdw>
                </a:effectLst>
                <a:latin typeface="system-ui"/>
              </a:rPr>
              <a:t>11 </a:t>
            </a:r>
            <a:r>
              <a:rPr lang="en-US" b="0" i="0" dirty="0">
                <a:solidFill>
                  <a:srgbClr val="000000"/>
                </a:solidFill>
                <a:effectLst>
                  <a:outerShdw blurRad="38100" dist="38100" dir="2700000" algn="tl">
                    <a:srgbClr val="000000">
                      <a:alpha val="43137"/>
                    </a:srgbClr>
                  </a:outerShdw>
                </a:effectLst>
                <a:latin typeface="system-ui"/>
              </a:rPr>
              <a:t>Today your Savior, the Lord Messiah,</a:t>
            </a:r>
            <a:r>
              <a:rPr lang="en-US" b="0" i="0" baseline="30000" dirty="0">
                <a:solidFill>
                  <a:srgbClr val="000000"/>
                </a:solidFill>
                <a:effectLst>
                  <a:outerShdw blurRad="38100" dist="38100" dir="2700000" algn="tl">
                    <a:srgbClr val="000000">
                      <a:alpha val="43137"/>
                    </a:srgbClr>
                  </a:outerShdw>
                </a:effectLst>
                <a:latin typeface="system-ui"/>
              </a:rPr>
              <a:t>[</a:t>
            </a:r>
            <a:r>
              <a:rPr lang="en-US" b="0" i="0" baseline="30000" dirty="0">
                <a:solidFill>
                  <a:srgbClr val="4A4A4A"/>
                </a:solidFill>
                <a:effectLst>
                  <a:outerShdw blurRad="38100" dist="38100" dir="2700000" algn="tl">
                    <a:srgbClr val="000000">
                      <a:alpha val="43137"/>
                    </a:srgbClr>
                  </a:outerShdw>
                </a:effectLst>
                <a:latin typeface="system-ui"/>
                <a:hlinkClick r:id="rId2" tooltip="See footnote a"/>
              </a:rPr>
              <a:t>a</a:t>
            </a:r>
            <a:r>
              <a:rPr lang="en-US" b="0" i="0" baseline="30000" dirty="0">
                <a:solidFill>
                  <a:srgbClr val="000000"/>
                </a:solidFill>
                <a:effectLst>
                  <a:outerShdw blurRad="38100" dist="38100" dir="2700000" algn="tl">
                    <a:srgbClr val="000000">
                      <a:alpha val="43137"/>
                    </a:srgbClr>
                  </a:outerShdw>
                </a:effectLst>
                <a:latin typeface="system-ui"/>
              </a:rPr>
              <a:t>]</a:t>
            </a:r>
            <a:r>
              <a:rPr lang="en-US" b="0" i="0" dirty="0">
                <a:solidFill>
                  <a:srgbClr val="000000"/>
                </a:solidFill>
                <a:effectLst>
                  <a:outerShdw blurRad="38100" dist="38100" dir="2700000" algn="tl">
                    <a:srgbClr val="000000">
                      <a:alpha val="43137"/>
                    </a:srgbClr>
                  </a:outerShdw>
                </a:effectLst>
                <a:latin typeface="system-ui"/>
              </a:rPr>
              <a:t> was born in the City of David.</a:t>
            </a:r>
            <a:endParaRPr lang="en-US" b="0" i="0" dirty="0">
              <a:solidFill>
                <a:srgbClr val="000000"/>
              </a:solidFill>
              <a:effectLst>
                <a:outerShdw blurRad="38100" dist="38100" dir="2700000" algn="tl">
                  <a:srgbClr val="000000">
                    <a:alpha val="43137"/>
                  </a:srgbClr>
                </a:outerShdw>
              </a:effectLst>
              <a:latin typeface="system-ui"/>
            </a:endParaRPr>
          </a:p>
          <a:p>
            <a:pPr marL="0" indent="0" algn="ctr">
              <a:lnSpc>
                <a:spcPct val="120000"/>
              </a:lnSpc>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Joy= </a:t>
            </a:r>
            <a:r>
              <a:rPr lang="en-US"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calm delight</a:t>
            </a:r>
            <a:endParaRPr lang="en-US"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lnSpc>
                <a:spcPct val="120000"/>
              </a:lnSpc>
              <a:buNone/>
            </a:pPr>
            <a:r>
              <a:rPr lang="en-US" sz="3000" dirty="0" err="1">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hlinkClick r:id="rId3"/>
              </a:rPr>
              <a:t>C</a:t>
            </a:r>
            <a:r>
              <a:rPr lang="en-US" sz="3000" dirty="0" err="1">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hairo</a:t>
            </a: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-&gt; Charis=Grace -&gt; Charisma=Gift</a:t>
            </a:r>
            <a:endParaRPr lang="en-US" sz="3000" b="0" i="0" u="none" strike="noStrike" baseline="0" dirty="0">
              <a:solidFill>
                <a:srgbClr val="0000FF"/>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hlinkClick r:id="rId3"/>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5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bg/>
                                          </p:spTgt>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2" presetClass="entr" presetSubtype="9"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9"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9"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1"/>
            <a:ext cx="11571514" cy="5867400"/>
          </a:xfrm>
          <a:solidFill>
            <a:schemeClr val="bg1">
              <a:alpha val="90000"/>
            </a:schemeClr>
          </a:solidFill>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We'll begin by Understanding the Gift of Joy from God. </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nSpc>
                <a:spcPct val="100000"/>
              </a:lnSpc>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We'll see how Joy is not just an Emotion…</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…but a Divine Gift</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…Jesus is Our Source</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nSpc>
                <a:spcPct val="100000"/>
              </a:lnSpc>
              <a:spcBef>
                <a:spcPts val="1800"/>
              </a:spcBef>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 Manifestation of the Fruit of the Spirit…</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…God Plants in Our Hearts</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nSpc>
                <a:spcPct val="100000"/>
              </a:lnSpc>
              <a:spcBef>
                <a:spcPts val="1800"/>
              </a:spcBef>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 Moves from our Hearts to…</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lvl="1">
              <a:lnSpc>
                <a:spcPct val="100000"/>
              </a:lnSpc>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Our Feet to Walk it Out (</a:t>
            </a:r>
            <a:r>
              <a:rPr lang="en-US" sz="3200" b="1"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example</a:t>
            </a: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lvl="1">
              <a:lnSpc>
                <a:spcPct val="100000"/>
              </a:lnSpc>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Our </a:t>
            </a:r>
            <a:r>
              <a:rPr lang="en-US" sz="3200" b="1" dirty="0" err="1">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Hands+Mouth</a:t>
            </a: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to Share it Out (</a:t>
            </a:r>
            <a:r>
              <a:rPr lang="en-US" sz="3200" b="1"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witness</a:t>
            </a: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par>
                          <p:cTn id="29" fill="hold">
                            <p:stCondLst>
                              <p:cond delay="2000"/>
                            </p:stCondLst>
                            <p:childTnLst>
                              <p:par>
                                <p:cTn id="30" presetID="21" presetClass="entr" presetSubtype="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par>
                          <p:cTn id="38" fill="hold">
                            <p:stCondLst>
                              <p:cond delay="2000"/>
                            </p:stCondLst>
                            <p:childTnLst>
                              <p:par>
                                <p:cTn id="39" presetID="21" presetClass="entr" presetSubtype="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heel(1)">
                                      <p:cBhvr>
                                        <p:cTn id="41" dur="2000"/>
                                        <p:tgtEl>
                                          <p:spTgt spid="3">
                                            <p:txEl>
                                              <p:pRg st="7" end="7"/>
                                            </p:txEl>
                                          </p:spTgt>
                                        </p:tgtEl>
                                      </p:cBhvr>
                                    </p:animEffect>
                                  </p:childTnLst>
                                </p:cTn>
                              </p:par>
                            </p:childTnLst>
                          </p:cTn>
                        </p:par>
                        <p:par>
                          <p:cTn id="42" fill="hold">
                            <p:stCondLst>
                              <p:cond delay="4000"/>
                            </p:stCondLst>
                            <p:childTnLst>
                              <p:par>
                                <p:cTn id="43" presetID="21" presetClass="entr" presetSubtype="1"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heel(1)">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124554"/>
            <a:ext cx="11615057" cy="4066448"/>
          </a:xfrm>
          <a:solidFill>
            <a:schemeClr val="bg1">
              <a:alpha val="90000"/>
            </a:schemeClr>
          </a:solidFill>
        </p:spPr>
        <p:txBody>
          <a:bodyPr>
            <a:normAutofit/>
          </a:bodyPr>
          <a:lstStyle/>
          <a:p>
            <a:pPr marL="0" marR="0" indent="0">
              <a:lnSpc>
                <a:spcPct val="150000"/>
              </a:lnSpc>
              <a:spcBef>
                <a:spcPts val="0"/>
              </a:spcBef>
              <a:spcAft>
                <a:spcPts val="0"/>
              </a:spcAft>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joy is not just a feeling or just a moment of happiness or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00000"/>
              </a:lnSpc>
              <a:spcBef>
                <a:spcPts val="0"/>
              </a:spcBef>
              <a:spcAft>
                <a:spcPts val="0"/>
              </a:spcAft>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…fleeting sense of pleasure</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50000"/>
              </a:lnSpc>
              <a:spcBef>
                <a:spcPts val="0"/>
              </a:spcBef>
              <a:spcAft>
                <a:spcPts val="0"/>
              </a:spcAft>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a deep-seated, unshakeable certainty no matter what happens,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00000"/>
              </a:lnSpc>
              <a:spcBef>
                <a:spcPts val="0"/>
              </a:spcBef>
              <a:spcAft>
                <a:spcPts val="0"/>
              </a:spcAft>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…we are held secure in the loving arms of our Savior</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0000"/>
              </a:lnSpc>
              <a:spcBef>
                <a:spcPts val="1200"/>
              </a:spcBef>
              <a:spcAft>
                <a:spcPts val="0"/>
              </a:spcAft>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More than an emotion, but a divine gift freely given to us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nSpc>
                <a:spcPct val="100000"/>
              </a:lnSpc>
              <a:spcBef>
                <a:spcPts val="0"/>
              </a:spcBef>
              <a:spcAft>
                <a:spcPts val="0"/>
              </a:spcAft>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…by our Heavenly Father</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50000"/>
              </a:lnSpc>
              <a:spcBef>
                <a:spcPts val="0"/>
              </a:spcBef>
              <a:spcAft>
                <a:spcPts val="0"/>
              </a:spcAft>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 gift that's meant to be cherished, nurtured, and shared</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
            <a:ext cx="11571514" cy="6858000"/>
          </a:xfrm>
          <a:solidFill>
            <a:schemeClr val="bg1">
              <a:alpha val="90000"/>
            </a:schemeClr>
          </a:solidFill>
        </p:spPr>
        <p:txBody>
          <a:bodyPr>
            <a:normAutofit/>
          </a:bodyPr>
          <a:lstStyle/>
          <a:p>
            <a:pPr marL="0" marR="0">
              <a:lnSpc>
                <a:spcPct val="100000"/>
              </a:lnSpc>
              <a:spcBef>
                <a:spcPts val="0"/>
              </a:spcBef>
              <a:spcAft>
                <a:spcPts val="600"/>
              </a:spcAft>
            </a:pP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Proverbs 17:22, </a:t>
            </a:r>
            <a:r>
              <a:rPr lang="en-US" b="1"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 cheerful heart is good medicine, but a crushed spirit dries up the bones." </a:t>
            </a:r>
            <a:endParaRPr lang="en-US" b="1"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457200" lvl="1">
              <a:lnSpc>
                <a:spcPct val="100000"/>
              </a:lnSpc>
              <a:spcBef>
                <a:spcPts val="0"/>
              </a:spcBef>
              <a:spcAft>
                <a:spcPts val="600"/>
              </a:spcAft>
            </a:pPr>
            <a:r>
              <a:rPr lang="en-US" sz="28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 Cheerful Heart, a Heart Filled with Joy</a:t>
            </a:r>
            <a:endParaRPr lang="en-US" sz="28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457200" lvl="1">
              <a:lnSpc>
                <a:spcPct val="100000"/>
              </a:lnSpc>
              <a:spcBef>
                <a:spcPts val="0"/>
              </a:spcBef>
              <a:spcAft>
                <a:spcPts val="600"/>
              </a:spcAft>
            </a:pPr>
            <a:r>
              <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Good for Our Health, Our Well-being, Our Spirit. </a:t>
            </a:r>
            <a:endPar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0000"/>
              </a:lnSpc>
              <a:spcBef>
                <a:spcPts val="1200"/>
              </a:spcBef>
              <a:spcAft>
                <a:spcPts val="600"/>
              </a:spcAft>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But a Crushed Spirit, a Spirit Void Of Joy, Dries Up the Bones</a:t>
            </a: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457200" lvl="1">
              <a:lnSpc>
                <a:spcPct val="100000"/>
              </a:lnSpc>
              <a:spcBef>
                <a:spcPts val="0"/>
              </a:spcBef>
              <a:spcAft>
                <a:spcPts val="600"/>
              </a:spcAft>
            </a:pPr>
            <a:r>
              <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 Saps Our Strength, Our Vitality, Our Life Force. </a:t>
            </a:r>
            <a:endPar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What Does This Tell Us About The Gift Of Joy? </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lvl="1" algn="ctr">
              <a:lnSpc>
                <a:spcPct val="100000"/>
              </a:lnSpc>
              <a:spcBef>
                <a:spcPts val="0"/>
              </a:spcBef>
              <a:spcAft>
                <a:spcPts val="600"/>
              </a:spcAft>
            </a:pPr>
            <a:r>
              <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Joy Is Essential For Our Well-being. </a:t>
            </a:r>
            <a:endPar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lvl="1" algn="ctr">
              <a:lnSpc>
                <a:spcPct val="100000"/>
              </a:lnSpc>
              <a:spcBef>
                <a:spcPts val="0"/>
              </a:spcBef>
              <a:spcAft>
                <a:spcPts val="1200"/>
              </a:spcAft>
            </a:pPr>
            <a:r>
              <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Not a Luxury, Not an Optional Extra, But a Necessity</a:t>
            </a:r>
            <a:endParaRPr lang="en-US" sz="28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nSpc>
                <a:spcPct val="100000"/>
              </a:lnSpc>
              <a:spcBef>
                <a:spcPts val="0"/>
              </a:spcBef>
            </a:pP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Without Joy, our Spirit is Crushed, our Life Force is Drained, </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0"/>
              </a:spcBef>
              <a:spcAft>
                <a:spcPts val="1200"/>
              </a:spcAft>
              <a:buNone/>
            </a:pP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…Our Bones Are Dried Up</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nSpc>
                <a:spcPct val="100000"/>
              </a:lnSpc>
              <a:spcBef>
                <a:spcPts val="0"/>
              </a:spcBef>
            </a:pP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With Joy, Our Spirit Is Uplifted, Our Life Force Is Renewed, </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0"/>
              </a:spcBef>
              <a:spcAft>
                <a:spcPts val="600"/>
              </a:spcAft>
              <a:buNone/>
            </a:pP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…Our Bones Are Strengthened </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250">
        <p:randomBar/>
      </p:transition>
    </mc:Choice>
    <mc:Fallback>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par>
                          <p:cTn id="16" fill="hold">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plus(in)">
                                      <p:cBhvr>
                                        <p:cTn id="24" dur="2000"/>
                                        <p:tgtEl>
                                          <p:spTgt spid="3">
                                            <p:txEl>
                                              <p:pRg st="3" end="3"/>
                                            </p:txEl>
                                          </p:spTgt>
                                        </p:tgtEl>
                                      </p:cBhvr>
                                    </p:animEffect>
                                  </p:childTnLst>
                                </p:cTn>
                              </p:par>
                            </p:childTnLst>
                          </p:cTn>
                        </p:par>
                        <p:par>
                          <p:cTn id="25" fill="hold">
                            <p:stCondLst>
                              <p:cond delay="2000"/>
                            </p:stCondLst>
                            <p:childTnLst>
                              <p:par>
                                <p:cTn id="26" presetID="13" presetClass="entr" presetSubtype="16"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plus(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plus(in)">
                                      <p:cBhvr>
                                        <p:cTn id="33" dur="2000"/>
                                        <p:tgtEl>
                                          <p:spTgt spid="3">
                                            <p:txEl>
                                              <p:pRg st="5" end="5"/>
                                            </p:txEl>
                                          </p:spTgt>
                                        </p:tgtEl>
                                      </p:cBhvr>
                                    </p:animEffect>
                                  </p:childTnLst>
                                </p:cTn>
                              </p:par>
                            </p:childTnLst>
                          </p:cTn>
                        </p:par>
                        <p:par>
                          <p:cTn id="34" fill="hold">
                            <p:stCondLst>
                              <p:cond delay="2000"/>
                            </p:stCondLst>
                            <p:childTnLst>
                              <p:par>
                                <p:cTn id="35" presetID="13" presetClass="entr" presetSubtype="16"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plus(in)">
                                      <p:cBhvr>
                                        <p:cTn id="37" dur="2000"/>
                                        <p:tgtEl>
                                          <p:spTgt spid="3">
                                            <p:txEl>
                                              <p:pRg st="6" end="6"/>
                                            </p:txEl>
                                          </p:spTgt>
                                        </p:tgtEl>
                                      </p:cBhvr>
                                    </p:animEffect>
                                  </p:childTnLst>
                                </p:cTn>
                              </p:par>
                            </p:childTnLst>
                          </p:cTn>
                        </p:par>
                        <p:par>
                          <p:cTn id="38" fill="hold">
                            <p:stCondLst>
                              <p:cond delay="4000"/>
                            </p:stCondLst>
                            <p:childTnLst>
                              <p:par>
                                <p:cTn id="39" presetID="13" presetClass="entr" presetSubtype="16"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plus(in)">
                                      <p:cBhvr>
                                        <p:cTn id="41" dur="20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plus(in)">
                                      <p:cBhvr>
                                        <p:cTn id="46" dur="2000"/>
                                        <p:tgtEl>
                                          <p:spTgt spid="3">
                                            <p:txEl>
                                              <p:pRg st="8" end="8"/>
                                            </p:txEl>
                                          </p:spTgt>
                                        </p:tgtEl>
                                      </p:cBhvr>
                                    </p:animEffect>
                                  </p:childTnLst>
                                </p:cTn>
                              </p:par>
                            </p:childTnLst>
                          </p:cTn>
                        </p:par>
                        <p:par>
                          <p:cTn id="47" fill="hold">
                            <p:stCondLst>
                              <p:cond delay="2000"/>
                            </p:stCondLst>
                            <p:childTnLst>
                              <p:par>
                                <p:cTn id="48" presetID="13" presetClass="entr" presetSubtype="16"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plus(in)">
                                      <p:cBhvr>
                                        <p:cTn id="50" dur="200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wheel(1)">
                                      <p:cBhvr>
                                        <p:cTn id="55" dur="2000"/>
                                        <p:tgtEl>
                                          <p:spTgt spid="3">
                                            <p:txEl>
                                              <p:pRg st="10" end="10"/>
                                            </p:txEl>
                                          </p:spTgt>
                                        </p:tgtEl>
                                      </p:cBhvr>
                                    </p:animEffect>
                                  </p:childTnLst>
                                </p:cTn>
                              </p:par>
                            </p:childTnLst>
                          </p:cTn>
                        </p:par>
                        <p:par>
                          <p:cTn id="56" fill="hold">
                            <p:stCondLst>
                              <p:cond delay="2000"/>
                            </p:stCondLst>
                            <p:childTnLst>
                              <p:par>
                                <p:cTn id="57" presetID="21" presetClass="entr" presetSubtype="1" fill="hold" nodeType="after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wheel(1)">
                                      <p:cBhvr>
                                        <p:cTn id="5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7972"/>
            <a:ext cx="11571514" cy="5649685"/>
          </a:xfrm>
          <a:solidFill>
            <a:schemeClr val="bg1">
              <a:alpha val="90000"/>
            </a:schemeClr>
          </a:solidFill>
        </p:spPr>
        <p:txBody>
          <a:bodyPr>
            <a:normAutofit/>
          </a:bodyPr>
          <a:lstStyle/>
          <a:p>
            <a:pPr marL="0" marR="0" indent="0">
              <a:lnSpc>
                <a:spcPct val="100000"/>
              </a:lnSpc>
              <a:spcBef>
                <a:spcPts val="0"/>
              </a:spcBef>
              <a:spcAft>
                <a:spcPts val="0"/>
              </a:spcAft>
              <a:buNone/>
            </a:pPr>
            <a:r>
              <a:rPr lang="en-US" sz="1800" b="1" dirty="0">
                <a:effectLst>
                  <a:outerShdw blurRad="38100" dist="38100" dir="2700000" algn="tl">
                    <a:srgbClr val="000000">
                      <a:alpha val="43137"/>
                    </a:srgbClr>
                  </a:outerShdw>
                </a:effectLst>
                <a:latin typeface="Helvetica Neue"/>
                <a:ea typeface="Helvetica Neue"/>
                <a:cs typeface="Helvetica Neue"/>
              </a:rPr>
              <a:t> </a:t>
            </a:r>
            <a:r>
              <a:rPr lang="en-US" b="1" dirty="0">
                <a:effectLst>
                  <a:outerShdw blurRad="38100" dist="38100" dir="2700000" algn="tl">
                    <a:srgbClr val="000000">
                      <a:alpha val="43137"/>
                    </a:srgbClr>
                  </a:outerShdw>
                </a:effectLst>
                <a:latin typeface="Helvetica Neue"/>
                <a:ea typeface="Helvetica Neue"/>
                <a:cs typeface="Helvetica Neue"/>
              </a:rPr>
              <a:t>Habakkuk 3:18, </a:t>
            </a:r>
            <a:r>
              <a:rPr lang="en-US" i="1" dirty="0">
                <a:effectLst>
                  <a:outerShdw blurRad="38100" dist="38100" dir="2700000" algn="tl">
                    <a:srgbClr val="000000">
                      <a:alpha val="43137"/>
                    </a:srgbClr>
                  </a:outerShdw>
                </a:effectLst>
                <a:latin typeface="Helvetica Neue"/>
                <a:ea typeface="Helvetica Neue"/>
                <a:cs typeface="Helvetica Neue"/>
              </a:rPr>
              <a:t>"yet I will rejoice in the Lord, I will be joyful in God my Savior." This verse is a declaration of faith, a proclamation of joy. It's saying that no matter what happens, no matter how dire the circumstances, I will rejoice in the Lord. I will be joyful in God my Savior. </a:t>
            </a:r>
            <a:endParaRPr lang="en-US"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endParaRPr>
          </a:p>
          <a:p>
            <a:pPr marL="0" marR="0" indent="0" algn="ctr">
              <a:lnSpc>
                <a:spcPct val="100000"/>
              </a:lnSpc>
              <a:spcBef>
                <a:spcPts val="600"/>
              </a:spcBef>
              <a:spcAft>
                <a:spcPts val="600"/>
              </a:spcAft>
              <a:buNone/>
            </a:pPr>
            <a:r>
              <a:rPr lang="en-US" sz="3200" b="1" dirty="0">
                <a:effectLst>
                  <a:outerShdw blurRad="38100" dist="38100" dir="2700000" algn="tl">
                    <a:srgbClr val="000000">
                      <a:alpha val="43137"/>
                    </a:srgbClr>
                  </a:outerShdw>
                </a:effectLst>
                <a:latin typeface="Helvetica Neue"/>
                <a:ea typeface="Helvetica Neue"/>
                <a:cs typeface="Helvetica Neue"/>
              </a:rPr>
              <a:t>What Does This Tell Us About The Gift Of Joy? </a:t>
            </a:r>
            <a:endParaRPr lang="en-US" sz="3200" b="1" dirty="0">
              <a:effectLst>
                <a:outerShdw blurRad="38100" dist="38100" dir="2700000" algn="tl">
                  <a:srgbClr val="000000">
                    <a:alpha val="43137"/>
                  </a:srgbClr>
                </a:outerShdw>
              </a:effectLst>
              <a:latin typeface="Helvetica Neue"/>
              <a:ea typeface="Helvetica Neue"/>
              <a:cs typeface="Helvetica Neue"/>
            </a:endParaRPr>
          </a:p>
          <a:p>
            <a:pPr marL="0" marR="0" indent="0" algn="ctr">
              <a:lnSpc>
                <a:spcPct val="100000"/>
              </a:lnSpc>
              <a:spcBef>
                <a:spcPts val="600"/>
              </a:spcBef>
              <a:buNone/>
            </a:pPr>
            <a:r>
              <a:rPr lang="en-US" b="1" dirty="0">
                <a:effectLst>
                  <a:outerShdw blurRad="38100" dist="38100" dir="2700000" algn="tl">
                    <a:srgbClr val="000000">
                      <a:alpha val="43137"/>
                    </a:srgbClr>
                  </a:outerShdw>
                </a:effectLst>
                <a:latin typeface="Helvetica Neue"/>
                <a:ea typeface="Helvetica Neue"/>
                <a:cs typeface="Helvetica Neue"/>
              </a:rPr>
              <a:t>It Tells Us That Joy Is Not Dependent On Circumstances</a:t>
            </a:r>
            <a:endParaRPr lang="en-US" b="1" dirty="0">
              <a:effectLst>
                <a:outerShdw blurRad="38100" dist="38100" dir="2700000" algn="tl">
                  <a:srgbClr val="000000">
                    <a:alpha val="43137"/>
                  </a:srgbClr>
                </a:outerShdw>
              </a:effectLst>
              <a:latin typeface="Helvetica Neue"/>
              <a:ea typeface="Helvetica Neue"/>
              <a:cs typeface="Helvetica Neue"/>
            </a:endParaRPr>
          </a:p>
          <a:p>
            <a:pPr lvl="3">
              <a:lnSpc>
                <a:spcPct val="150000"/>
              </a:lnSpc>
              <a:spcBef>
                <a:spcPts val="0"/>
              </a:spcBef>
            </a:pPr>
            <a:r>
              <a:rPr lang="en-US" sz="2800" b="1" dirty="0">
                <a:effectLst>
                  <a:outerShdw blurRad="38100" dist="38100" dir="2700000" algn="tl">
                    <a:srgbClr val="000000">
                      <a:alpha val="43137"/>
                    </a:srgbClr>
                  </a:outerShdw>
                </a:effectLst>
                <a:latin typeface="Helvetica Neue"/>
                <a:ea typeface="Helvetica Neue"/>
                <a:cs typeface="Helvetica Neue"/>
              </a:rPr>
              <a:t>It's Not Contingent On What's Happening Around Us</a:t>
            </a:r>
            <a:endParaRPr lang="en-US" sz="2800" b="1" dirty="0">
              <a:effectLst>
                <a:outerShdw blurRad="38100" dist="38100" dir="2700000" algn="tl">
                  <a:srgbClr val="000000">
                    <a:alpha val="43137"/>
                  </a:srgbClr>
                </a:outerShdw>
              </a:effectLst>
              <a:latin typeface="Helvetica Neue"/>
              <a:ea typeface="Helvetica Neue"/>
              <a:cs typeface="Helvetica Neue"/>
            </a:endParaRPr>
          </a:p>
          <a:p>
            <a:pPr lvl="3">
              <a:lnSpc>
                <a:spcPct val="150000"/>
              </a:lnSpc>
              <a:spcBef>
                <a:spcPts val="0"/>
              </a:spcBef>
            </a:pPr>
            <a:r>
              <a:rPr lang="en-US" sz="2800" b="1" dirty="0">
                <a:effectLst>
                  <a:outerShdw blurRad="38100" dist="38100" dir="2700000" algn="tl">
                    <a:srgbClr val="000000">
                      <a:alpha val="43137"/>
                    </a:srgbClr>
                  </a:outerShdw>
                </a:effectLst>
                <a:latin typeface="Helvetica Neue"/>
                <a:ea typeface="Helvetica Neue"/>
                <a:cs typeface="Helvetica Neue"/>
              </a:rPr>
              <a:t>It's Not Determined By The Ups And Downs Of Life </a:t>
            </a:r>
            <a:endParaRPr lang="en-US" sz="2800" b="1" dirty="0">
              <a:effectLst>
                <a:outerShdw blurRad="38100" dist="38100" dir="2700000" algn="tl">
                  <a:srgbClr val="000000">
                    <a:alpha val="43137"/>
                  </a:srgbClr>
                </a:outerShdw>
              </a:effectLst>
              <a:latin typeface="Helvetica Neue"/>
              <a:ea typeface="Helvetica Neue"/>
              <a:cs typeface="Helvetica Neue"/>
            </a:endParaRPr>
          </a:p>
          <a:p>
            <a:pPr lvl="3">
              <a:lnSpc>
                <a:spcPct val="150000"/>
              </a:lnSpc>
              <a:spcBef>
                <a:spcPts val="0"/>
              </a:spcBef>
            </a:pPr>
            <a:r>
              <a:rPr lang="en-US" sz="2800" b="1" dirty="0">
                <a:effectLst>
                  <a:outerShdw blurRad="38100" dist="38100" dir="2700000" algn="tl">
                    <a:srgbClr val="000000">
                      <a:alpha val="43137"/>
                    </a:srgbClr>
                  </a:outerShdw>
                </a:effectLst>
                <a:latin typeface="Helvetica Neue"/>
                <a:ea typeface="Helvetica Neue"/>
                <a:cs typeface="Helvetica Neue"/>
              </a:rPr>
              <a:t>It's Dependent On Our Relationship With God </a:t>
            </a:r>
            <a:endParaRPr lang="en-US" sz="2800" b="1" dirty="0">
              <a:effectLst>
                <a:outerShdw blurRad="38100" dist="38100" dir="2700000" algn="tl">
                  <a:srgbClr val="000000">
                    <a:alpha val="43137"/>
                  </a:srgbClr>
                </a:outerShdw>
              </a:effectLst>
              <a:latin typeface="Helvetica Neue"/>
              <a:ea typeface="Helvetica Neue"/>
              <a:cs typeface="Helvetica Neue"/>
            </a:endParaRPr>
          </a:p>
          <a:p>
            <a:pPr lvl="3">
              <a:lnSpc>
                <a:spcPct val="150000"/>
              </a:lnSpc>
              <a:spcBef>
                <a:spcPts val="0"/>
              </a:spcBef>
            </a:pPr>
            <a:r>
              <a:rPr lang="en-US" sz="2800" b="1" dirty="0">
                <a:effectLst>
                  <a:outerShdw blurRad="38100" dist="38100" dir="2700000" algn="tl">
                    <a:srgbClr val="000000">
                      <a:alpha val="43137"/>
                    </a:srgbClr>
                  </a:outerShdw>
                </a:effectLst>
                <a:latin typeface="Helvetica Neue"/>
                <a:ea typeface="Helvetica Neue"/>
                <a:cs typeface="Helvetica Neue"/>
              </a:rPr>
              <a:t>It's Determined By Our Trust In His Promises</a:t>
            </a:r>
            <a:endParaRPr lang="en-US" sz="28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endParaRPr>
          </a:p>
          <a:p>
            <a:pPr marL="0" marR="0" indent="0">
              <a:lnSpc>
                <a:spcPct val="150000"/>
              </a:lnSpc>
              <a:spcBef>
                <a:spcPts val="0"/>
              </a:spcBef>
              <a:spcAft>
                <a:spcPts val="0"/>
              </a:spcAft>
              <a:buNone/>
            </a:pPr>
            <a:endParaRPr lang="en-US" sz="1800" dirty="0">
              <a:effectLst>
                <a:outerShdw blurRad="38100" dist="38100" dir="2700000" algn="tl">
                  <a:srgbClr val="000000">
                    <a:alpha val="43137"/>
                  </a:srgbClr>
                </a:outerShdw>
              </a:effectLst>
              <a:latin typeface="Arial" panose="020B0604020202020204" pitchFamily="34" charset="0"/>
              <a:ea typeface="Arial" panose="020B0604020202020204" pitchFamily="34" charset="0"/>
            </a:endParaRPr>
          </a:p>
          <a:p>
            <a:pPr marL="0" indent="0">
              <a:buNone/>
            </a:pPr>
            <a:endParaRPr lang="en-US"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5" y="0"/>
            <a:ext cx="11571514" cy="6857997"/>
          </a:xfrm>
          <a:solidFill>
            <a:schemeClr val="bg1">
              <a:alpha val="90000"/>
            </a:schemeClr>
          </a:solidFill>
        </p:spPr>
        <p:txBody>
          <a:bodyPr>
            <a:normAutofit fontScale="40000" lnSpcReduction="20000"/>
          </a:bodyPr>
          <a:lstStyle/>
          <a:p>
            <a:pPr marL="0" marR="0" indent="0">
              <a:lnSpc>
                <a:spcPct val="120000"/>
              </a:lnSpc>
              <a:spcBef>
                <a:spcPts val="0"/>
              </a:spcBef>
              <a:spcAft>
                <a:spcPts val="0"/>
              </a:spcAft>
              <a:buNone/>
            </a:pPr>
            <a:r>
              <a:rPr lang="en-US" sz="7000"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"These things I have spoken to you, that my joy may be in you, and that your joy may be full." </a:t>
            </a: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John 15:11</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685800" lvl="2" indent="0" algn="ctr">
              <a:lnSpc>
                <a:spcPct val="120000"/>
              </a:lnSpc>
              <a:spcBef>
                <a:spcPts val="1000"/>
              </a:spcBef>
              <a:buNone/>
            </a:pPr>
            <a:r>
              <a:rPr lang="en-US" sz="8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is a Promise From Jesus</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20000"/>
              </a:lnSpc>
              <a:spcBef>
                <a:spcPts val="0"/>
              </a:spcBef>
              <a:spcAft>
                <a:spcPts val="600"/>
              </a:spcAft>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He's Saying That His Joy Is In His Relationship With The Father</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20000"/>
              </a:lnSpc>
              <a:spcBef>
                <a:spcPts val="0"/>
              </a:spcBef>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Not Just a Little Bit Of Joy, But Full Joy... </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685800" lvl="2" indent="0">
              <a:lnSpc>
                <a:spcPct val="120000"/>
              </a:lnSpc>
              <a:spcBef>
                <a:spcPts val="0"/>
              </a:spcBef>
              <a:buNone/>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…Complete Joy, Overflowing Joy</a:t>
            </a:r>
            <a:endParaRPr lang="en-US" sz="4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20000"/>
              </a:lnSpc>
              <a:buNone/>
            </a:pPr>
            <a:r>
              <a:rPr lang="en-US" sz="8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What Does This Tell Us About the Gift Of Joy? </a:t>
            </a:r>
            <a:endParaRPr lang="en-US" sz="8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20000"/>
              </a:lnSpc>
              <a:spcBef>
                <a:spcPts val="0"/>
              </a:spcBef>
              <a:spcAft>
                <a:spcPts val="600"/>
              </a:spcAft>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Joy Is Not Something We Have To Strive For, </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20000"/>
              </a:lnSpc>
              <a:spcBef>
                <a:spcPts val="0"/>
              </a:spcBef>
              <a:spcAft>
                <a:spcPts val="600"/>
              </a:spcAft>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Or to Earn, or Work for</a:t>
            </a:r>
            <a:endParaRPr lang="en-US" sz="7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20000"/>
              </a:lnSpc>
              <a:spcBef>
                <a:spcPts val="0"/>
              </a:spcBef>
              <a:spcAft>
                <a:spcPts val="600"/>
              </a:spcAft>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a Gift </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20000"/>
              </a:lnSpc>
              <a:spcBef>
                <a:spcPts val="0"/>
              </a:spcBef>
              <a:spcAft>
                <a:spcPts val="600"/>
              </a:spcAft>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He Doesn't Just Give Us A Little Bit Of Joy, But Full Joy. </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20000"/>
              </a:lnSpc>
              <a:spcBef>
                <a:spcPts val="0"/>
              </a:spcBef>
              <a:spcAft>
                <a:spcPts val="600"/>
              </a:spcAft>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Complete Joy</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lnSpc>
                <a:spcPct val="120000"/>
              </a:lnSpc>
              <a:spcBef>
                <a:spcPts val="0"/>
              </a:spcBef>
              <a:spcAft>
                <a:spcPts val="600"/>
              </a:spcAft>
            </a:pPr>
            <a:r>
              <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Overflowing Joy</a:t>
            </a:r>
            <a:endParaRPr lang="en-US" sz="7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dir="vert"/>
      </p:transition>
    </mc:Choice>
    <mc:Fallback>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down)">
                                      <p:cBhvr>
                                        <p:cTn id="38" dur="500"/>
                                        <p:tgtEl>
                                          <p:spTgt spid="3">
                                            <p:txEl>
                                              <p:pRg st="6" end="6"/>
                                            </p:txEl>
                                          </p:spTgt>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wipe(down)">
                                      <p:cBhvr>
                                        <p:cTn id="51" dur="500"/>
                                        <p:tgtEl>
                                          <p:spTgt spid="3">
                                            <p:txEl>
                                              <p:pRg st="9" end="9"/>
                                            </p:txEl>
                                          </p:spTgt>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wipe(down)">
                                      <p:cBhvr>
                                        <p:cTn id="55" dur="500"/>
                                        <p:tgtEl>
                                          <p:spTgt spid="3">
                                            <p:txEl>
                                              <p:pRg st="10" end="10"/>
                                            </p:txEl>
                                          </p:spTgt>
                                        </p:tgtEl>
                                      </p:cBhvr>
                                    </p:animEffect>
                                  </p:childTnLst>
                                </p:cTn>
                              </p:par>
                            </p:childTnLst>
                          </p:cTn>
                        </p:par>
                        <p:par>
                          <p:cTn id="56" fill="hold">
                            <p:stCondLst>
                              <p:cond delay="1500"/>
                            </p:stCondLst>
                            <p:childTnLst>
                              <p:par>
                                <p:cTn id="57" presetID="22" presetClass="entr" presetSubtype="4" fill="hold" grpId="0" nodeType="after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wipe(down)">
                                      <p:cBhvr>
                                        <p:cTn id="5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7085" y="141515"/>
            <a:ext cx="11996058" cy="5333999"/>
          </a:xfrm>
          <a:solidFill>
            <a:schemeClr val="bg1">
              <a:alpha val="90000"/>
            </a:schemeClr>
          </a:solidFill>
        </p:spPr>
        <p:txBody>
          <a:bodyPr>
            <a:noAutofit/>
          </a:bodyPr>
          <a:lstStyle/>
          <a:p>
            <a:pPr marL="0" marR="0" indent="0">
              <a:lnSpc>
                <a:spcPct val="100000"/>
              </a:lnSpc>
              <a:spcBef>
                <a:spcPts val="0"/>
              </a:spcBef>
              <a:spcAft>
                <a:spcPts val="0"/>
              </a:spcAft>
              <a:buNone/>
            </a:pPr>
            <a:r>
              <a:rPr lang="en-US" sz="30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Phi 4:4, </a:t>
            </a:r>
            <a:r>
              <a:rPr lang="en-US" sz="3000" b="1"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t>
            </a:r>
            <a:r>
              <a:rPr lang="en-US" sz="3000"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Rejoice in the Lord always. I will say it again: Rejoice!“</a:t>
            </a:r>
            <a:endParaRPr lang="en-US" sz="3000"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00000"/>
              </a:lnSpc>
              <a:spcBef>
                <a:spcPts val="1200"/>
              </a:spcBef>
              <a:buNone/>
            </a:pPr>
            <a:r>
              <a:rPr lang="en-US" sz="3200" b="1"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is a Command, Not a Suggestion</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00000"/>
              </a:lnSpc>
              <a:spcBef>
                <a:spcPts val="0"/>
              </a:spcBef>
            </a:pP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a call to action, not a passive observation </a:t>
            </a:r>
            <a:endPar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00000"/>
              </a:lnSpc>
              <a:spcBef>
                <a:spcPts val="0"/>
              </a:spcBef>
            </a:pP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Paul is telling us to rejoice, to celebrate, to be joyful (</a:t>
            </a:r>
            <a:r>
              <a:rPr lang="en-US" sz="3000" dirty="0" err="1">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x2</a:t>
            </a: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t>
            </a:r>
            <a:endPar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00000"/>
              </a:lnSpc>
              <a:spcBef>
                <a:spcPts val="1200"/>
              </a:spcBef>
              <a:spcAft>
                <a:spcPts val="0"/>
              </a:spcAft>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The Command to Rejoice is Not Conditional</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00000"/>
              </a:lnSpc>
              <a:spcBef>
                <a:spcPts val="300"/>
              </a:spcBef>
            </a:pP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Not, "Rejoice if you feel like it, or things are going well" </a:t>
            </a:r>
            <a:endPar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00000"/>
              </a:lnSpc>
              <a:spcBef>
                <a:spcPts val="300"/>
              </a:spcBef>
            </a:pP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He simply says, "Rejoice in the Lord always“</a:t>
            </a:r>
            <a:endPar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00000"/>
              </a:lnSpc>
              <a:spcBef>
                <a:spcPts val="300"/>
              </a:spcBef>
            </a:pP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is a call to constant, unceasing, unwavering joy</a:t>
            </a:r>
            <a:endPar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00000"/>
              </a:lnSpc>
              <a:spcBef>
                <a:spcPts val="300"/>
              </a:spcBef>
            </a:pP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a call to celebrate, regardless of circumstances, feelings</a:t>
            </a:r>
            <a:endPar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914400" lvl="2">
              <a:lnSpc>
                <a:spcPct val="100000"/>
              </a:lnSpc>
              <a:spcBef>
                <a:spcPts val="0"/>
              </a:spcBef>
            </a:pPr>
            <a:r>
              <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Its a profound challenge, but also a profound opportunity</a:t>
            </a:r>
            <a:endParaRPr lang="en-US" sz="3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marR="0" indent="0" algn="ctr">
              <a:lnSpc>
                <a:spcPct val="120000"/>
              </a:lnSpc>
              <a:spcBef>
                <a:spcPts val="600"/>
              </a:spcBef>
              <a:spcAft>
                <a:spcPts val="0"/>
              </a:spcAft>
              <a:buNone/>
            </a:pPr>
            <a:endParaRPr lang="en-US" dirty="0">
              <a:effectLst>
                <a:outerShdw blurRad="38100" dist="38100" dir="2700000" algn="tl">
                  <a:srgbClr val="000000">
                    <a:alpha val="43137"/>
                  </a:srgbClr>
                </a:outerShdw>
              </a:effectLst>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7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2)">
                                      <p:cBhvr>
                                        <p:cTn id="7" dur="2000"/>
                                        <p:tgtEl>
                                          <p:spTgt spid="3">
                                            <p:bg/>
                                          </p:spTgt>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2)">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2)">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2)">
                                      <p:cBhvr>
                                        <p:cTn id="20" dur="2000"/>
                                        <p:tgtEl>
                                          <p:spTgt spid="3">
                                            <p:txEl>
                                              <p:pRg st="2" end="2"/>
                                            </p:txEl>
                                          </p:spTgt>
                                        </p:tgtEl>
                                      </p:cBhvr>
                                    </p:animEffect>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2)">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2"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2)">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2"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heel(2)">
                                      <p:cBhvr>
                                        <p:cTn id="34" dur="2000"/>
                                        <p:tgtEl>
                                          <p:spTgt spid="3">
                                            <p:txEl>
                                              <p:pRg st="5" end="5"/>
                                            </p:txEl>
                                          </p:spTgt>
                                        </p:tgtEl>
                                      </p:cBhvr>
                                    </p:animEffect>
                                  </p:childTnLst>
                                </p:cTn>
                              </p:par>
                            </p:childTnLst>
                          </p:cTn>
                        </p:par>
                        <p:par>
                          <p:cTn id="35" fill="hold">
                            <p:stCondLst>
                              <p:cond delay="2000"/>
                            </p:stCondLst>
                            <p:childTnLst>
                              <p:par>
                                <p:cTn id="36" presetID="21" presetClass="entr" presetSubtype="2"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2)">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2"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heel(2)">
                                      <p:cBhvr>
                                        <p:cTn id="43" dur="2000"/>
                                        <p:tgtEl>
                                          <p:spTgt spid="3">
                                            <p:txEl>
                                              <p:pRg st="7" end="7"/>
                                            </p:txEl>
                                          </p:spTgt>
                                        </p:tgtEl>
                                      </p:cBhvr>
                                    </p:animEffect>
                                  </p:childTnLst>
                                </p:cTn>
                              </p:par>
                            </p:childTnLst>
                          </p:cTn>
                        </p:par>
                        <p:par>
                          <p:cTn id="44" fill="hold">
                            <p:stCondLst>
                              <p:cond delay="2000"/>
                            </p:stCondLst>
                            <p:childTnLst>
                              <p:par>
                                <p:cTn id="45" presetID="21" presetClass="entr" presetSubtype="2"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heel(2)">
                                      <p:cBhvr>
                                        <p:cTn id="47" dur="2000"/>
                                        <p:tgtEl>
                                          <p:spTgt spid="3">
                                            <p:txEl>
                                              <p:pRg st="8" end="8"/>
                                            </p:txEl>
                                          </p:spTgt>
                                        </p:tgtEl>
                                      </p:cBhvr>
                                    </p:animEffect>
                                  </p:childTnLst>
                                </p:cTn>
                              </p:par>
                            </p:childTnLst>
                          </p:cTn>
                        </p:par>
                        <p:par>
                          <p:cTn id="48" fill="hold">
                            <p:stCondLst>
                              <p:cond delay="4000"/>
                            </p:stCondLst>
                            <p:childTnLst>
                              <p:par>
                                <p:cTn id="49" presetID="21" presetClass="entr" presetSubtype="2"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wheel(2)">
                                      <p:cBhvr>
                                        <p:cTn id="5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Lighthous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rot="20700000">
            <a:off x="103100" y="1175658"/>
            <a:ext cx="11146971" cy="2264230"/>
          </a:xfrm>
        </p:spPr>
        <p:txBody>
          <a:bodyPr>
            <a:normAutofit/>
          </a:bodyPr>
          <a:lstStyle/>
          <a:p>
            <a:pPr marL="0" indent="0">
              <a:buNone/>
            </a:pPr>
            <a:r>
              <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Rejoice in the Lord Always</a:t>
            </a:r>
            <a:endPar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buNone/>
            </a:pPr>
            <a:r>
              <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 Again, I Say Rejoice</a:t>
            </a:r>
            <a:endPar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buNone/>
            </a:pPr>
            <a:r>
              <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Be His Beacon in the Night !</a:t>
            </a:r>
            <a:endParaRPr lang="en-US" sz="4000" b="1" dirty="0">
              <a:solidFill>
                <a:schemeClr val="bg1"/>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2" name="Content Placeholder 2"/>
          <p:cNvSpPr txBox="1"/>
          <p:nvPr/>
        </p:nvSpPr>
        <p:spPr>
          <a:xfrm>
            <a:off x="1176164" y="2393085"/>
            <a:ext cx="10774831" cy="4241631"/>
          </a:xfrm>
          <a:prstGeom prst="rect">
            <a:avLst/>
          </a:prstGeom>
          <a:solidFill>
            <a:schemeClr val="bg1">
              <a:alpha val="9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Arial" panose="020B0604020202020204" pitchFamily="34" charset="0"/>
              <a:buNone/>
            </a:pPr>
            <a:r>
              <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This Call to Rejoice a Benefit to Ourselves and Others</a:t>
            </a:r>
            <a:endParaRPr lang="en-US" sz="32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1200"/>
              </a:spcBef>
              <a:buFont typeface="Arial" panose="020B0604020202020204" pitchFamily="34" charset="0"/>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When We Rejoice, Celebrate, Express Our Joy,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0"/>
              </a:spcBef>
              <a:buFont typeface="Arial" panose="020B0604020202020204" pitchFamily="34" charset="0"/>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…We Become A Source Of Joy For Others.</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1200"/>
              </a:spcBef>
              <a:buFont typeface="Arial" panose="020B0604020202020204" pitchFamily="34" charset="0"/>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We Become A Beacon Of Hope, A Light In The Darkness,</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0"/>
              </a:spcBef>
              <a:buFont typeface="Arial" panose="020B0604020202020204" pitchFamily="34" charset="0"/>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 Source Of Encouragement</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1200"/>
              </a:spcBef>
              <a:spcAft>
                <a:spcPts val="600"/>
              </a:spcAft>
              <a:buFont typeface="Arial" panose="020B0604020202020204" pitchFamily="34" charset="0"/>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We Become A Living Testimony To The Power Of God's Love… </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0"/>
              </a:spcBef>
              <a:spcAft>
                <a:spcPts val="600"/>
              </a:spcAft>
              <a:buFont typeface="Arial" panose="020B0604020202020204" pitchFamily="34" charset="0"/>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...To The Reality Of His Presence</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nSpc>
                <a:spcPct val="100000"/>
              </a:lnSpc>
              <a:spcBef>
                <a:spcPts val="0"/>
              </a:spcBef>
              <a:spcAft>
                <a:spcPts val="600"/>
              </a:spcAft>
              <a:buFont typeface="Arial" panose="020B0604020202020204" pitchFamily="34" charset="0"/>
              <a:buNone/>
            </a:pPr>
            <a:r>
              <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…To The Truth Of His Promises</a:t>
            </a:r>
            <a:endParaRPr lang="en-US" b="1" dirty="0">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0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 calcmode="lin" valueType="num">
                                      <p:cBhvr>
                                        <p:cTn id="3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 calcmode="lin" valueType="num">
                                      <p:cBhvr>
                                        <p:cTn id="45"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2">
                                            <p:txEl>
                                              <p:pRg st="5" end="5"/>
                                            </p:txEl>
                                          </p:spTgt>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 calcmode="lin" valueType="num">
                                      <p:cBhvr>
                                        <p:cTn id="51"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2">
                                            <p:txEl>
                                              <p:pRg st="6" end="6"/>
                                            </p:txEl>
                                          </p:spTgt>
                                        </p:tgtEl>
                                      </p:cBhvr>
                                    </p:animEffect>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 calcmode="lin" valueType="num">
                                      <p:cBhvr>
                                        <p:cTn id="57"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p:nvPr/>
        </p:nvSpPr>
        <p:spPr>
          <a:xfrm>
            <a:off x="0" y="172658"/>
            <a:ext cx="12192000" cy="6489396"/>
          </a:xfrm>
          <a:prstGeom prst="rect">
            <a:avLst/>
          </a:prstGeom>
          <a:solidFill>
            <a:schemeClr val="bg1">
              <a:alpha val="9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Apostle Paul knew what it meant to rejoice in the Lord. </a:t>
            </a:r>
            <a:endPar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Despite facing numerous trials and tribulations,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imprisonment, beatings, shipwrecks,/ various forms of persecution,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…Paul remained Joyful.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nSpc>
                <a:spcPct val="100000"/>
              </a:lnSpc>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2 Cor 6:10, he describes himself as </a:t>
            </a:r>
            <a:r>
              <a:rPr lang="en-US" i="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"sorrowful, yet always rejoicing.“</a:t>
            </a:r>
            <a:endParaRPr lang="en-US" i="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nSpc>
                <a:spcPct val="100000"/>
              </a:lnSpc>
              <a:spcBef>
                <a:spcPts val="1800"/>
              </a:spcBef>
              <a:buNone/>
            </a:pPr>
            <a:r>
              <a:rPr lang="en-US" i="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a:t>
            </a: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This is a testament to Paul's unwavering faith, his unshakeable trust in God, his unyielding commitment to the gospel.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It's a Testament to His Understanding of the True Nature Of Joy,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Not As A Fleeting Emotion,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But As A Deep-seated…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…Unshakeable Certainty In The </a:t>
            </a:r>
            <a:endPar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…Goodness And Faithfulness Of God.</a:t>
            </a:r>
            <a:endParaRPr lang="en-US"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nSpc>
                <a:spcPct val="150000"/>
              </a:lnSpc>
              <a:spcBef>
                <a:spcPts val="0"/>
              </a:spcBef>
              <a:buNone/>
            </a:pPr>
            <a:endParaRPr lang="en-US" sz="1800" dirty="0">
              <a:latin typeface="Arial" panose="020B0604020202020204" pitchFamily="34" charset="0"/>
              <a:ea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par>
                                <p:cTn id="8" presetID="21" presetClass="entr" presetSubtype="3"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heel(3)">
                                      <p:cBhvr>
                                        <p:cTn id="10" dur="2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heel(3)">
                                      <p:cBhvr>
                                        <p:cTn id="15" dur="2000"/>
                                        <p:tgtEl>
                                          <p:spTgt spid="4">
                                            <p:txEl>
                                              <p:pRg st="1" end="1"/>
                                            </p:txEl>
                                          </p:spTgt>
                                        </p:tgtEl>
                                      </p:cBhvr>
                                    </p:animEffect>
                                  </p:childTnLst>
                                </p:cTn>
                              </p:par>
                            </p:childTnLst>
                          </p:cTn>
                        </p:par>
                        <p:par>
                          <p:cTn id="16" fill="hold">
                            <p:stCondLst>
                              <p:cond delay="2000"/>
                            </p:stCondLst>
                            <p:childTnLst>
                              <p:par>
                                <p:cTn id="17" presetID="21" presetClass="entr" presetSubtype="3"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heel(3)">
                                      <p:cBhvr>
                                        <p:cTn id="19" dur="2000"/>
                                        <p:tgtEl>
                                          <p:spTgt spid="4">
                                            <p:txEl>
                                              <p:pRg st="2" end="2"/>
                                            </p:txEl>
                                          </p:spTgt>
                                        </p:tgtEl>
                                      </p:cBhvr>
                                    </p:animEffect>
                                  </p:childTnLst>
                                </p:cTn>
                              </p:par>
                            </p:childTnLst>
                          </p:cTn>
                        </p:par>
                        <p:par>
                          <p:cTn id="20" fill="hold">
                            <p:stCondLst>
                              <p:cond delay="4000"/>
                            </p:stCondLst>
                            <p:childTnLst>
                              <p:par>
                                <p:cTn id="21" presetID="21" presetClass="entr" presetSubtype="3"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heel(3)">
                                      <p:cBhvr>
                                        <p:cTn id="23" dur="2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3"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heel(3)">
                                      <p:cBhvr>
                                        <p:cTn id="28" dur="20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3"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wheel(3)">
                                      <p:cBhvr>
                                        <p:cTn id="33" dur="2000"/>
                                        <p:tgtEl>
                                          <p:spTgt spid="4">
                                            <p:txEl>
                                              <p:pRg st="5" end="5"/>
                                            </p:txEl>
                                          </p:spTgt>
                                        </p:tgtEl>
                                      </p:cBhvr>
                                    </p:animEffect>
                                  </p:childTnLst>
                                </p:cTn>
                              </p:par>
                            </p:childTnLst>
                          </p:cTn>
                        </p:par>
                        <p:par>
                          <p:cTn id="34" fill="hold">
                            <p:stCondLst>
                              <p:cond delay="2000"/>
                            </p:stCondLst>
                            <p:childTnLst>
                              <p:par>
                                <p:cTn id="35" presetID="21" presetClass="entr" presetSubtype="3" fill="hold"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heel(3)">
                                      <p:cBhvr>
                                        <p:cTn id="37" dur="2000"/>
                                        <p:tgtEl>
                                          <p:spTgt spid="4">
                                            <p:txEl>
                                              <p:pRg st="6" end="6"/>
                                            </p:txEl>
                                          </p:spTgt>
                                        </p:tgtEl>
                                      </p:cBhvr>
                                    </p:animEffect>
                                  </p:childTnLst>
                                </p:cTn>
                              </p:par>
                            </p:childTnLst>
                          </p:cTn>
                        </p:par>
                        <p:par>
                          <p:cTn id="38" fill="hold">
                            <p:stCondLst>
                              <p:cond delay="4000"/>
                            </p:stCondLst>
                            <p:childTnLst>
                              <p:par>
                                <p:cTn id="39" presetID="21" presetClass="entr" presetSubtype="3" fill="hold" nodeType="after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wheel(3)">
                                      <p:cBhvr>
                                        <p:cTn id="41" dur="2000"/>
                                        <p:tgtEl>
                                          <p:spTgt spid="4">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3"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Effect transition="in" filter="wheel(3)">
                                      <p:cBhvr>
                                        <p:cTn id="46" dur="2000"/>
                                        <p:tgtEl>
                                          <p:spTgt spid="4">
                                            <p:txEl>
                                              <p:pRg st="8" end="8"/>
                                            </p:txEl>
                                          </p:spTgt>
                                        </p:tgtEl>
                                      </p:cBhvr>
                                    </p:animEffect>
                                  </p:childTnLst>
                                </p:cTn>
                              </p:par>
                            </p:childTnLst>
                          </p:cTn>
                        </p:par>
                        <p:par>
                          <p:cTn id="47" fill="hold">
                            <p:stCondLst>
                              <p:cond delay="2000"/>
                            </p:stCondLst>
                            <p:childTnLst>
                              <p:par>
                                <p:cTn id="48" presetID="21" presetClass="entr" presetSubtype="3" fill="hold" nodeType="after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heel(3)">
                                      <p:cBhvr>
                                        <p:cTn id="50" dur="2000"/>
                                        <p:tgtEl>
                                          <p:spTgt spid="4">
                                            <p:txEl>
                                              <p:pRg st="9" end="9"/>
                                            </p:txEl>
                                          </p:spTgt>
                                        </p:tgtEl>
                                      </p:cBhvr>
                                    </p:animEffect>
                                  </p:childTnLst>
                                </p:cTn>
                              </p:par>
                            </p:childTnLst>
                          </p:cTn>
                        </p:par>
                        <p:par>
                          <p:cTn id="51" fill="hold">
                            <p:stCondLst>
                              <p:cond delay="4000"/>
                            </p:stCondLst>
                            <p:childTnLst>
                              <p:par>
                                <p:cTn id="52" presetID="21" presetClass="entr" presetSubtype="3" fill="hold" nodeType="afterEffect">
                                  <p:stCondLst>
                                    <p:cond delay="0"/>
                                  </p:stCondLst>
                                  <p:childTnLst>
                                    <p:set>
                                      <p:cBhvr>
                                        <p:cTn id="53" dur="1" fill="hold">
                                          <p:stCondLst>
                                            <p:cond delay="0"/>
                                          </p:stCondLst>
                                        </p:cTn>
                                        <p:tgtEl>
                                          <p:spTgt spid="4">
                                            <p:txEl>
                                              <p:pRg st="10" end="10"/>
                                            </p:txEl>
                                          </p:spTgt>
                                        </p:tgtEl>
                                        <p:attrNameLst>
                                          <p:attrName>style.visibility</p:attrName>
                                        </p:attrNameLst>
                                      </p:cBhvr>
                                      <p:to>
                                        <p:strVal val="visible"/>
                                      </p:to>
                                    </p:set>
                                    <p:animEffect transition="in" filter="wheel(3)">
                                      <p:cBhvr>
                                        <p:cTn id="54"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905" y="139996"/>
            <a:ext cx="8145552" cy="4606175"/>
          </a:xfrm>
          <a:solidFill>
            <a:schemeClr val="bg1">
              <a:alpha val="75000"/>
            </a:schemeClr>
          </a:solidFill>
        </p:spPr>
        <p:txBody>
          <a:bodyPr>
            <a:normAutofit/>
          </a:bodyPr>
          <a:lstStyle/>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Remember… With God We Are Not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Helpless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Hopeless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We Are Powerful!!</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in)">
                                      <p:cBhvr>
                                        <p:cTn id="14" dur="2000"/>
                                        <p:tgtEl>
                                          <p:spTgt spid="3">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plus(in)">
                                      <p:cBhvr>
                                        <p:cTn id="18" dur="2000"/>
                                        <p:tgtEl>
                                          <p:spTgt spid="3">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plus(in)">
                                      <p:cBhvr>
                                        <p:cTn id="22" dur="2000"/>
                                        <p:tgtEl>
                                          <p:spTgt spid="3">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plus(in)">
                                      <p:cBhvr>
                                        <p:cTn id="26" dur="2000"/>
                                        <p:tgtEl>
                                          <p:spTgt spid="3">
                                            <p:txEl>
                                              <p:pRg st="4" end="4"/>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plus(in)">
                                      <p:cBhvr>
                                        <p:cTn id="30" dur="2000"/>
                                        <p:tgtEl>
                                          <p:spTgt spid="3">
                                            <p:txEl>
                                              <p:pRg st="5" end="5"/>
                                            </p:txEl>
                                          </p:spTgt>
                                        </p:tgtEl>
                                      </p:cBhvr>
                                    </p:animEffect>
                                  </p:childTnLst>
                                </p:cTn>
                              </p:par>
                            </p:childTnLst>
                          </p:cTn>
                        </p:par>
                        <p:par>
                          <p:cTn id="31" fill="hold">
                            <p:stCondLst>
                              <p:cond delay="12000"/>
                            </p:stCondLst>
                            <p:childTnLst>
                              <p:par>
                                <p:cTn id="32" presetID="13" presetClass="entr" presetSubtype="16"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plus(in)">
                                      <p:cBhvr>
                                        <p:cTn id="3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abakkuk 3:17-19 - Google Search | Inspirational scripture, Quotes to ..."/>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43467" y="1033778"/>
            <a:ext cx="3278292" cy="18440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lippians 4:4 Rejoice in the Lord Always- Digital Download - Ridg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43493" y="1343461"/>
            <a:ext cx="3743538" cy="4171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ly Bible Verses: Proverbs 17:22"/>
          <p:cNvPicPr>
            <a:picLocks noChangeAspect="1" noChangeArrowheads="1"/>
          </p:cNvPicPr>
          <p:nvPr/>
        </p:nvPicPr>
        <p:blipFill rotWithShape="1">
          <a:blip r:embed="rId3">
            <a:extLst>
              <a:ext uri="{28A0092B-C50C-407E-A947-70E740481C1C}">
                <a14:useLocalDpi xmlns:a14="http://schemas.microsoft.com/office/drawing/2010/main" val="0"/>
              </a:ext>
            </a:extLst>
          </a:blip>
          <a:srcRect b="3492"/>
          <a:stretch>
            <a:fillRect/>
          </a:stretch>
        </p:blipFill>
        <p:spPr bwMode="auto">
          <a:xfrm>
            <a:off x="8308764" y="978723"/>
            <a:ext cx="3239769" cy="19541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john 15: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7" y="3996567"/>
            <a:ext cx="3278292" cy="18112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hn 15:11 | Scriptures for You! | Pinterest"/>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08763" y="3696946"/>
            <a:ext cx="3239769" cy="242982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p:cNvSpPr txBox="1"/>
          <p:nvPr/>
        </p:nvSpPr>
        <p:spPr>
          <a:xfrm>
            <a:off x="0" y="168172"/>
            <a:ext cx="12192000" cy="6689827"/>
          </a:xfrm>
          <a:prstGeom prst="rect">
            <a:avLst/>
          </a:prstGeom>
          <a:solidFill>
            <a:schemeClr val="bg1">
              <a:alpha val="9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6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This Weeks Challenge</a:t>
            </a:r>
            <a:endParaRPr lang="en-US" sz="36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endParaRPr>
          </a:p>
          <a:p>
            <a:pPr marL="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Let’s Take the “Paul Attitude Challenge”</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2 Cor </a:t>
            </a:r>
            <a:r>
              <a:rPr lang="en-US" sz="3200" b="1" dirty="0" err="1">
                <a:effectLst>
                  <a:outerShdw blurRad="38100" dist="38100" dir="2700000" algn="tl">
                    <a:srgbClr val="000000">
                      <a:alpha val="43137"/>
                    </a:srgbClr>
                  </a:outerShdw>
                </a:effectLst>
                <a:latin typeface="Arial Rounded MT Bold" panose="020F0704030504030204" pitchFamily="34" charset="0"/>
                <a:ea typeface="Helvetica Neue"/>
                <a:cs typeface="Helvetica Neue"/>
              </a:rPr>
              <a:t>6:10,</a:t>
            </a:r>
            <a:r>
              <a:rPr lang="en-US" sz="3200" i="1" dirty="0" err="1">
                <a:effectLst>
                  <a:outerShdw blurRad="38100" dist="38100" dir="2700000" algn="tl">
                    <a:srgbClr val="000000">
                      <a:alpha val="43137"/>
                    </a:srgbClr>
                  </a:outerShdw>
                </a:effectLst>
                <a:latin typeface="Arial Rounded MT Bold" panose="020F0704030504030204" pitchFamily="34" charset="0"/>
                <a:ea typeface="Helvetica Neue"/>
                <a:cs typeface="Helvetica Neue"/>
              </a:rPr>
              <a:t>"sorrowful</a:t>
            </a:r>
            <a:r>
              <a:rPr lang="en-US" sz="3200" i="1" dirty="0">
                <a:effectLst>
                  <a:outerShdw blurRad="38100" dist="38100" dir="2700000" algn="tl">
                    <a:srgbClr val="000000">
                      <a:alpha val="43137"/>
                    </a:srgbClr>
                  </a:outerShdw>
                </a:effectLst>
                <a:latin typeface="Arial Rounded MT Bold" panose="020F0704030504030204" pitchFamily="34" charset="0"/>
                <a:ea typeface="Helvetica Neue"/>
                <a:cs typeface="Helvetica Neue"/>
              </a:rPr>
              <a:t>, yet always rejoicing”</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120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No Matter What Challenges or Obstacles </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We Face This Week…</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60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Learn to Face It …</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algn="ctr">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Head On </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0"/>
              </a:spcBef>
              <a:spcAft>
                <a:spcPts val="600"/>
              </a:spcAft>
              <a:buNone/>
            </a:pPr>
            <a:r>
              <a:rPr lang="en-US"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With Your…  </a:t>
            </a:r>
            <a:endParaRPr lang="en-US"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algn="ctr">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Praise On</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Watch How Your Life Will Bloom with Opportunity!</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With God-   For God-  Through God</a:t>
            </a:r>
            <a:endParaRPr lang="en-US" sz="3200"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gn="ctr">
              <a:lnSpc>
                <a:spcPct val="100000"/>
              </a:lnSpc>
              <a:spcBef>
                <a:spcPts val="0"/>
              </a:spcBef>
              <a:spcAft>
                <a:spcPts val="600"/>
              </a:spcAft>
              <a:buNone/>
            </a:pPr>
            <a:endParaRPr lang="en-US" b="1" dirty="0">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nSpc>
                <a:spcPct val="150000"/>
              </a:lnSpc>
              <a:spcBef>
                <a:spcPts val="0"/>
              </a:spcBef>
              <a:buNone/>
            </a:pPr>
            <a:endParaRPr lang="en-US" sz="1800" dirty="0">
              <a:latin typeface="Arial" panose="020B0604020202020204" pitchFamily="34" charset="0"/>
              <a:ea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
                                            <p:txEl>
                                              <p:pRg st="3" end="3"/>
                                            </p:txEl>
                                          </p:spTgt>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 calcmode="lin" valueType="num">
                                      <p:cBhvr>
                                        <p:cTn id="3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
                                            <p:txEl>
                                              <p:pRg st="4" end="4"/>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 calcmode="lin" valueType="num">
                                      <p:cBhvr>
                                        <p:cTn id="4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2">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 calcmode="lin" valueType="num">
                                      <p:cBhvr>
                                        <p:cTn id="51"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2">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 calcmode="lin" valueType="num">
                                      <p:cBhvr>
                                        <p:cTn id="58"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9"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60" dur="500"/>
                                        <p:tgtEl>
                                          <p:spTgt spid="2">
                                            <p:txEl>
                                              <p:pRg st="7" end="7"/>
                                            </p:txEl>
                                          </p:spTgt>
                                        </p:tgtEl>
                                      </p:cBhvr>
                                    </p:animEffect>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2">
                                            <p:txEl>
                                              <p:pRg st="8" end="8"/>
                                            </p:txEl>
                                          </p:spTgt>
                                        </p:tgtEl>
                                        <p:attrNameLst>
                                          <p:attrName>style.visibility</p:attrName>
                                        </p:attrNameLst>
                                      </p:cBhvr>
                                      <p:to>
                                        <p:strVal val="visible"/>
                                      </p:to>
                                    </p:set>
                                    <p:anim calcmode="lin" valueType="num">
                                      <p:cBhvr>
                                        <p:cTn id="64"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5"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6" dur="500"/>
                                        <p:tgtEl>
                                          <p:spTgt spid="2">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
                                            <p:txEl>
                                              <p:pRg st="9" end="9"/>
                                            </p:txEl>
                                          </p:spTgt>
                                        </p:tgtEl>
                                        <p:attrNameLst>
                                          <p:attrName>style.visibility</p:attrName>
                                        </p:attrNameLst>
                                      </p:cBhvr>
                                      <p:to>
                                        <p:strVal val="visible"/>
                                      </p:to>
                                    </p:set>
                                    <p:anim calcmode="lin" valueType="num">
                                      <p:cBhvr>
                                        <p:cTn id="71"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72"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73" dur="500"/>
                                        <p:tgtEl>
                                          <p:spTgt spid="2">
                                            <p:txEl>
                                              <p:pRg st="9" end="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
                                            <p:txEl>
                                              <p:pRg st="10" end="10"/>
                                            </p:txEl>
                                          </p:spTgt>
                                        </p:tgtEl>
                                        <p:attrNameLst>
                                          <p:attrName>style.visibility</p:attrName>
                                        </p:attrNameLst>
                                      </p:cBhvr>
                                      <p:to>
                                        <p:strVal val="visible"/>
                                      </p:to>
                                    </p:set>
                                    <p:anim calcmode="lin" valueType="num">
                                      <p:cBhvr>
                                        <p:cTn id="78"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79"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80"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57" y="185058"/>
            <a:ext cx="11865429" cy="6379028"/>
          </a:xfrm>
        </p:spPr>
        <p:txBody>
          <a:bodyPr>
            <a:normAutofit/>
          </a:bodyPr>
          <a:lstStyle/>
          <a:p>
            <a:pPr marL="0" marR="0" indent="0" algn="ctr">
              <a:lnSpc>
                <a:spcPct val="115000"/>
              </a:lnSpc>
              <a:spcBef>
                <a:spcPts val="0"/>
              </a:spcBef>
              <a:spcAft>
                <a:spcPts val="600"/>
              </a:spcAft>
              <a:buNone/>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t>Wise women</a:t>
            </a:r>
            <a:endParaRPr lang="en-US" sz="3200"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endParaRPr>
          </a:p>
          <a:p>
            <a:pPr marL="0" marR="0">
              <a:lnSpc>
                <a:spcPct val="115000"/>
              </a:lnSpc>
              <a:spcBef>
                <a:spcPts val="0"/>
              </a:spcBef>
              <a:spcAft>
                <a:spcPts val="600"/>
              </a:spcAft>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t>Someone speculated what the first Christmas might have been like if Wise Women had come from the east instead of Wise Men. </a:t>
            </a:r>
            <a:b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br>
            <a:b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b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t>First of all, they would have asked for directions and made it to Bethlehem on time. Second, they would have helped with the delivery, cleaned up the stable, and brought some practical gifts like a casserole so the family would have something to eat. </a:t>
            </a:r>
            <a:endParaRPr lang="en-US" sz="3200" dirty="0">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endParaRPr>
          </a:p>
          <a:p>
            <a:pPr marL="0" marR="0"/>
            <a:r>
              <a:rPr lang="en-US" sz="3200" b="1" dirty="0">
                <a:solidFill>
                  <a:srgbClr val="000000"/>
                </a:solidFill>
                <a:effectLst>
                  <a:outerShdw blurRad="38100" dist="38100" dir="2700000" algn="tl">
                    <a:srgbClr val="000000">
                      <a:alpha val="43137"/>
                    </a:srgbClr>
                  </a:outerShdw>
                </a:effectLst>
                <a:latin typeface="Georgia" panose="02040502050405020303" pitchFamily="18" charset="0"/>
                <a:ea typeface="Calibri" panose="020F0502020204030204" charset="0"/>
                <a:cs typeface="Times New Roman" panose="02020603050405020304" pitchFamily="18" charset="0"/>
              </a:rPr>
              <a:t>"Christmas is just like any day at the office - you do all the work and one guy in a suit gets all the credit."</a:t>
            </a:r>
            <a:endParaRPr lang="en-US" sz="3200" dirty="0">
              <a:solidFill>
                <a:srgbClr val="000000"/>
              </a:solidFill>
              <a:effectLst>
                <a:outerShdw blurRad="38100" dist="38100" dir="2700000" algn="tl">
                  <a:srgbClr val="000000">
                    <a:alpha val="43137"/>
                  </a:srgbClr>
                </a:outerShdw>
              </a:effectLst>
              <a:latin typeface="Georgia" panose="02040502050405020303" pitchFamily="18" charset="0"/>
              <a:ea typeface="Calibri" panose="020F050202020403020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FI Prayer Update: March 2017"/>
          <p:cNvPicPr>
            <a:picLocks noGrp="1" noChangeAspect="1" noChangeArrowheads="1"/>
          </p:cNvPicPr>
          <p:nvPr>
            <p:ph idx="1"/>
          </p:nvPr>
        </p:nvPicPr>
        <p:blipFill>
          <a:blip r:embed="rId2"/>
          <a:srcRect/>
          <a:stretch>
            <a:fillRect/>
          </a:stretch>
        </p:blipFill>
        <p:spPr>
          <a:xfrm>
            <a:off x="509286" y="2737977"/>
            <a:ext cx="4194649" cy="3616521"/>
          </a:xfrm>
          <a:effectLst>
            <a:softEdge rad="88900"/>
          </a:effectLst>
        </p:spPr>
      </p:pic>
      <p:sp>
        <p:nvSpPr>
          <p:cNvPr id="2" name="TextBox 1"/>
          <p:cNvSpPr txBox="1"/>
          <p:nvPr/>
        </p:nvSpPr>
        <p:spPr>
          <a:xfrm>
            <a:off x="6582965" y="5384326"/>
            <a:ext cx="4194649" cy="738664"/>
          </a:xfrm>
          <a:prstGeom prst="rect">
            <a:avLst/>
          </a:prstGeom>
          <a:solidFill>
            <a:schemeClr val="bg1"/>
          </a:solidFill>
        </p:spPr>
        <p:txBody>
          <a:bodyPr wrap="square" rtlCol="0">
            <a:spAutoFit/>
          </a:bodyPr>
          <a:lstStyle/>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 All of the Innocent Victims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on Both Sides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5243" y="1978025"/>
            <a:ext cx="7761514" cy="4351338"/>
          </a:xfrm>
        </p:spPr>
        <p:txBody>
          <a:bodyPr>
            <a:normAutofit/>
          </a:bodyPr>
          <a:lstStyle/>
          <a:p>
            <a:pPr marL="0" indent="0" algn="ctr">
              <a:buNone/>
            </a:pPr>
            <a:r>
              <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Prayer </a:t>
            </a:r>
            <a:endPar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buNone/>
            </a:pPr>
            <a:r>
              <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for Israel</a:t>
            </a:r>
            <a:endPar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marL="0" indent="0" algn="ctr">
              <a:buNone/>
            </a:pPr>
            <a:r>
              <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Psalm 20</a:t>
            </a:r>
            <a:endParaRPr lang="en-US" sz="54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
        <p:nvSpPr>
          <p:cNvPr id="4" name="Content Placeholder 2"/>
          <p:cNvSpPr txBox="1"/>
          <p:nvPr/>
        </p:nvSpPr>
        <p:spPr>
          <a:xfrm>
            <a:off x="262359" y="130629"/>
            <a:ext cx="11667281" cy="6536871"/>
          </a:xfrm>
          <a:prstGeom prst="rect">
            <a:avLst/>
          </a:prstGeom>
          <a:solidFill>
            <a:schemeClr val="bg1">
              <a:alpha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225"/>
              </a:spcBef>
              <a:buFont typeface="Arial" panose="020B0604020202020204" pitchFamily="34" charset="0"/>
              <a:buNone/>
              <a:defRPr/>
            </a:pPr>
            <a:r>
              <a:rPr lang="en-US" sz="3000" b="1" dirty="0">
                <a:solidFill>
                  <a:srgbClr val="000000"/>
                </a:solidFill>
                <a:effectLst>
                  <a:outerShdw blurRad="38100" dist="38100" dir="2700000" algn="tl">
                    <a:srgbClr val="000000">
                      <a:alpha val="43137"/>
                    </a:srgbClr>
                  </a:outerShdw>
                </a:effectLst>
                <a:latin typeface="system-ui"/>
              </a:rPr>
              <a:t>May the </a:t>
            </a:r>
            <a:r>
              <a:rPr lang="en-US" sz="3000" b="1" cap="small" dirty="0">
                <a:solidFill>
                  <a:srgbClr val="000000"/>
                </a:solidFill>
                <a:effectLst>
                  <a:outerShdw blurRad="38100" dist="38100" dir="2700000" algn="tl">
                    <a:srgbClr val="000000">
                      <a:alpha val="43137"/>
                    </a:srgbClr>
                  </a:outerShdw>
                </a:effectLst>
                <a:latin typeface="system-ui"/>
              </a:rPr>
              <a:t>Lord</a:t>
            </a:r>
            <a:r>
              <a:rPr lang="en-US" sz="3000" b="1" dirty="0">
                <a:solidFill>
                  <a:srgbClr val="000000"/>
                </a:solidFill>
                <a:effectLst>
                  <a:outerShdw blurRad="38100" dist="38100" dir="2700000" algn="tl">
                    <a:srgbClr val="000000">
                      <a:alpha val="43137"/>
                    </a:srgbClr>
                  </a:outerShdw>
                </a:effectLst>
                <a:latin typeface="system-ui"/>
              </a:rPr>
              <a:t> answer you in the day of trouble! May the name of the God of Jacob protect you! </a:t>
            </a:r>
            <a:r>
              <a:rPr lang="en-US" sz="3000" b="1" baseline="30000" dirty="0">
                <a:solidFill>
                  <a:srgbClr val="000000"/>
                </a:solidFill>
                <a:effectLst>
                  <a:outerShdw blurRad="38100" dist="38100" dir="2700000" algn="tl">
                    <a:srgbClr val="000000">
                      <a:alpha val="43137"/>
                    </a:srgbClr>
                  </a:outerShdw>
                </a:effectLst>
                <a:latin typeface="system-ui"/>
              </a:rPr>
              <a:t>2 </a:t>
            </a:r>
            <a:r>
              <a:rPr lang="en-US" sz="3000" b="1" dirty="0">
                <a:solidFill>
                  <a:srgbClr val="000000"/>
                </a:solidFill>
                <a:effectLst>
                  <a:outerShdw blurRad="38100" dist="38100" dir="2700000" algn="tl">
                    <a:srgbClr val="000000">
                      <a:alpha val="43137"/>
                    </a:srgbClr>
                  </a:outerShdw>
                </a:effectLst>
                <a:latin typeface="system-ui"/>
              </a:rPr>
              <a:t>May he send you help from the sanctuary and give you support from Zion! </a:t>
            </a:r>
            <a:r>
              <a:rPr lang="en-US" sz="3000" b="1" baseline="30000" dirty="0">
                <a:solidFill>
                  <a:srgbClr val="000000"/>
                </a:solidFill>
                <a:effectLst>
                  <a:outerShdw blurRad="38100" dist="38100" dir="2700000" algn="tl">
                    <a:srgbClr val="000000">
                      <a:alpha val="43137"/>
                    </a:srgbClr>
                  </a:outerShdw>
                </a:effectLst>
                <a:latin typeface="system-ui"/>
              </a:rPr>
              <a:t>3 </a:t>
            </a:r>
            <a:r>
              <a:rPr lang="en-US" sz="3000" b="1" dirty="0">
                <a:solidFill>
                  <a:srgbClr val="000000"/>
                </a:solidFill>
                <a:effectLst>
                  <a:outerShdw blurRad="38100" dist="38100" dir="2700000" algn="tl">
                    <a:srgbClr val="000000">
                      <a:alpha val="43137"/>
                    </a:srgbClr>
                  </a:outerShdw>
                </a:effectLst>
                <a:latin typeface="system-ui"/>
              </a:rPr>
              <a:t>May he remember all your offerings and regard with favor your burnt sacrifices! </a:t>
            </a:r>
            <a:r>
              <a:rPr lang="en-US" sz="3000" b="1" i="1" dirty="0">
                <a:solidFill>
                  <a:srgbClr val="000000"/>
                </a:solidFill>
                <a:effectLst>
                  <a:outerShdw blurRad="38100" dist="38100" dir="2700000" algn="tl">
                    <a:srgbClr val="000000">
                      <a:alpha val="43137"/>
                    </a:srgbClr>
                  </a:outerShdw>
                </a:effectLst>
                <a:latin typeface="system-ui"/>
              </a:rPr>
              <a:t>Selah </a:t>
            </a:r>
            <a:r>
              <a:rPr lang="en-US" sz="3000" b="1" baseline="30000" dirty="0">
                <a:solidFill>
                  <a:srgbClr val="000000"/>
                </a:solidFill>
                <a:effectLst>
                  <a:outerShdw blurRad="38100" dist="38100" dir="2700000" algn="tl">
                    <a:srgbClr val="000000">
                      <a:alpha val="43137"/>
                    </a:srgbClr>
                  </a:outerShdw>
                </a:effectLst>
                <a:latin typeface="system-ui"/>
              </a:rPr>
              <a:t>4 </a:t>
            </a:r>
            <a:r>
              <a:rPr lang="en-US" sz="3000" b="1" dirty="0">
                <a:solidFill>
                  <a:srgbClr val="000000"/>
                </a:solidFill>
                <a:effectLst>
                  <a:outerShdw blurRad="38100" dist="38100" dir="2700000" algn="tl">
                    <a:srgbClr val="000000">
                      <a:alpha val="43137"/>
                    </a:srgbClr>
                  </a:outerShdw>
                </a:effectLst>
                <a:latin typeface="system-ui"/>
              </a:rPr>
              <a:t>May he grant you your heart's desire and fulfill all your plans! </a:t>
            </a:r>
            <a:r>
              <a:rPr lang="en-US" sz="3000" b="1" baseline="30000" dirty="0">
                <a:solidFill>
                  <a:srgbClr val="000000"/>
                </a:solidFill>
                <a:effectLst>
                  <a:outerShdw blurRad="38100" dist="38100" dir="2700000" algn="tl">
                    <a:srgbClr val="000000">
                      <a:alpha val="43137"/>
                    </a:srgbClr>
                  </a:outerShdw>
                </a:effectLst>
                <a:latin typeface="system-ui"/>
              </a:rPr>
              <a:t>5 </a:t>
            </a:r>
            <a:r>
              <a:rPr lang="en-US" sz="3000" b="1" dirty="0">
                <a:solidFill>
                  <a:srgbClr val="000000"/>
                </a:solidFill>
                <a:effectLst>
                  <a:outerShdw blurRad="38100" dist="38100" dir="2700000" algn="tl">
                    <a:srgbClr val="000000">
                      <a:alpha val="43137"/>
                    </a:srgbClr>
                  </a:outerShdw>
                </a:effectLst>
                <a:latin typeface="system-ui"/>
              </a:rPr>
              <a:t>May we shout for joy over your salvation, and in the name of our God set up our banners! May the </a:t>
            </a:r>
            <a:r>
              <a:rPr lang="en-US" sz="3000" b="1" cap="small" dirty="0">
                <a:solidFill>
                  <a:srgbClr val="000000"/>
                </a:solidFill>
                <a:effectLst>
                  <a:outerShdw blurRad="38100" dist="38100" dir="2700000" algn="tl">
                    <a:srgbClr val="000000">
                      <a:alpha val="43137"/>
                    </a:srgbClr>
                  </a:outerShdw>
                </a:effectLst>
                <a:latin typeface="system-ui"/>
              </a:rPr>
              <a:t>Lord</a:t>
            </a:r>
            <a:r>
              <a:rPr lang="en-US" sz="3000" b="1" dirty="0">
                <a:solidFill>
                  <a:srgbClr val="000000"/>
                </a:solidFill>
                <a:effectLst>
                  <a:outerShdw blurRad="38100" dist="38100" dir="2700000" algn="tl">
                    <a:srgbClr val="000000">
                      <a:alpha val="43137"/>
                    </a:srgbClr>
                  </a:outerShdw>
                </a:effectLst>
                <a:latin typeface="system-ui"/>
              </a:rPr>
              <a:t> fulfill all your petitions! </a:t>
            </a:r>
            <a:r>
              <a:rPr lang="en-US" sz="3000" b="1" baseline="30000" dirty="0">
                <a:solidFill>
                  <a:srgbClr val="000000"/>
                </a:solidFill>
                <a:effectLst>
                  <a:outerShdw blurRad="38100" dist="38100" dir="2700000" algn="tl">
                    <a:srgbClr val="000000">
                      <a:alpha val="43137"/>
                    </a:srgbClr>
                  </a:outerShdw>
                </a:effectLst>
                <a:latin typeface="system-ui"/>
              </a:rPr>
              <a:t>6 </a:t>
            </a:r>
            <a:r>
              <a:rPr lang="en-US" sz="3000" b="1" dirty="0">
                <a:solidFill>
                  <a:srgbClr val="000000"/>
                </a:solidFill>
                <a:effectLst>
                  <a:outerShdw blurRad="38100" dist="38100" dir="2700000" algn="tl">
                    <a:srgbClr val="000000">
                      <a:alpha val="43137"/>
                    </a:srgbClr>
                  </a:outerShdw>
                </a:effectLst>
                <a:latin typeface="system-ui"/>
              </a:rPr>
              <a:t>Now I know that the </a:t>
            </a:r>
            <a:r>
              <a:rPr lang="en-US" sz="3000" b="1" cap="small" dirty="0">
                <a:solidFill>
                  <a:srgbClr val="000000"/>
                </a:solidFill>
                <a:effectLst>
                  <a:outerShdw blurRad="38100" dist="38100" dir="2700000" algn="tl">
                    <a:srgbClr val="000000">
                      <a:alpha val="43137"/>
                    </a:srgbClr>
                  </a:outerShdw>
                </a:effectLst>
                <a:latin typeface="system-ui"/>
              </a:rPr>
              <a:t>Lord</a:t>
            </a:r>
            <a:r>
              <a:rPr lang="en-US" sz="3000" b="1" dirty="0">
                <a:solidFill>
                  <a:srgbClr val="000000"/>
                </a:solidFill>
                <a:effectLst>
                  <a:outerShdw blurRad="38100" dist="38100" dir="2700000" algn="tl">
                    <a:srgbClr val="000000">
                      <a:alpha val="43137"/>
                    </a:srgbClr>
                  </a:outerShdw>
                </a:effectLst>
                <a:latin typeface="system-ui"/>
              </a:rPr>
              <a:t> saves his anointed; he will answer him from his holy heaven with the saving might of his right hand. </a:t>
            </a:r>
            <a:r>
              <a:rPr lang="en-US" sz="3000" b="1" baseline="30000" dirty="0">
                <a:solidFill>
                  <a:srgbClr val="000000"/>
                </a:solidFill>
                <a:effectLst>
                  <a:outerShdw blurRad="38100" dist="38100" dir="2700000" algn="tl">
                    <a:srgbClr val="000000">
                      <a:alpha val="43137"/>
                    </a:srgbClr>
                  </a:outerShdw>
                </a:effectLst>
                <a:latin typeface="system-ui"/>
              </a:rPr>
              <a:t>7 </a:t>
            </a:r>
            <a:r>
              <a:rPr lang="en-US" sz="3000" b="1" dirty="0">
                <a:solidFill>
                  <a:srgbClr val="000000"/>
                </a:solidFill>
                <a:effectLst>
                  <a:outerShdw blurRad="38100" dist="38100" dir="2700000" algn="tl">
                    <a:srgbClr val="000000">
                      <a:alpha val="43137"/>
                    </a:srgbClr>
                  </a:outerShdw>
                </a:effectLst>
                <a:latin typeface="system-ui"/>
              </a:rPr>
              <a:t>Some trust in chariots and some in horses, but we trust in the name of the </a:t>
            </a:r>
            <a:r>
              <a:rPr lang="en-US" sz="3000" b="1" cap="small" dirty="0">
                <a:solidFill>
                  <a:srgbClr val="000000"/>
                </a:solidFill>
                <a:effectLst>
                  <a:outerShdw blurRad="38100" dist="38100" dir="2700000" algn="tl">
                    <a:srgbClr val="000000">
                      <a:alpha val="43137"/>
                    </a:srgbClr>
                  </a:outerShdw>
                </a:effectLst>
                <a:latin typeface="system-ui"/>
              </a:rPr>
              <a:t>Lord</a:t>
            </a:r>
            <a:r>
              <a:rPr lang="en-US" sz="3000" b="1" dirty="0">
                <a:solidFill>
                  <a:srgbClr val="000000"/>
                </a:solidFill>
                <a:effectLst>
                  <a:outerShdw blurRad="38100" dist="38100" dir="2700000" algn="tl">
                    <a:srgbClr val="000000">
                      <a:alpha val="43137"/>
                    </a:srgbClr>
                  </a:outerShdw>
                </a:effectLst>
                <a:latin typeface="system-ui"/>
              </a:rPr>
              <a:t> our God. </a:t>
            </a:r>
            <a:r>
              <a:rPr lang="en-US" sz="3000" b="1" baseline="30000" dirty="0">
                <a:solidFill>
                  <a:srgbClr val="000000"/>
                </a:solidFill>
                <a:effectLst>
                  <a:outerShdw blurRad="38100" dist="38100" dir="2700000" algn="tl">
                    <a:srgbClr val="000000">
                      <a:alpha val="43137"/>
                    </a:srgbClr>
                  </a:outerShdw>
                </a:effectLst>
                <a:latin typeface="system-ui"/>
              </a:rPr>
              <a:t>8 </a:t>
            </a:r>
            <a:r>
              <a:rPr lang="en-US" sz="3000" b="1" dirty="0">
                <a:solidFill>
                  <a:srgbClr val="000000"/>
                </a:solidFill>
                <a:effectLst>
                  <a:outerShdw blurRad="38100" dist="38100" dir="2700000" algn="tl">
                    <a:srgbClr val="000000">
                      <a:alpha val="43137"/>
                    </a:srgbClr>
                  </a:outerShdw>
                </a:effectLst>
                <a:latin typeface="system-ui"/>
              </a:rPr>
              <a:t>They collapse and fall, but we rise and stand upright. </a:t>
            </a:r>
            <a:r>
              <a:rPr lang="en-US" sz="3000" b="1" baseline="30000" dirty="0">
                <a:solidFill>
                  <a:srgbClr val="000000"/>
                </a:solidFill>
                <a:effectLst>
                  <a:outerShdw blurRad="38100" dist="38100" dir="2700000" algn="tl">
                    <a:srgbClr val="000000">
                      <a:alpha val="43137"/>
                    </a:srgbClr>
                  </a:outerShdw>
                </a:effectLst>
                <a:latin typeface="system-ui"/>
              </a:rPr>
              <a:t>9 </a:t>
            </a:r>
            <a:r>
              <a:rPr lang="en-US" sz="3000" b="1" dirty="0">
                <a:solidFill>
                  <a:srgbClr val="000000"/>
                </a:solidFill>
                <a:effectLst>
                  <a:outerShdw blurRad="38100" dist="38100" dir="2700000" algn="tl">
                    <a:srgbClr val="000000">
                      <a:alpha val="43137"/>
                    </a:srgbClr>
                  </a:outerShdw>
                </a:effectLst>
                <a:latin typeface="system-ui"/>
              </a:rPr>
              <a:t>O </a:t>
            </a:r>
            <a:r>
              <a:rPr lang="en-US" sz="3000" b="1" cap="small" dirty="0">
                <a:solidFill>
                  <a:srgbClr val="000000"/>
                </a:solidFill>
                <a:effectLst>
                  <a:outerShdw blurRad="38100" dist="38100" dir="2700000" algn="tl">
                    <a:srgbClr val="000000">
                      <a:alpha val="43137"/>
                    </a:srgbClr>
                  </a:outerShdw>
                </a:effectLst>
                <a:latin typeface="system-ui"/>
              </a:rPr>
              <a:t>Lord</a:t>
            </a:r>
            <a:r>
              <a:rPr lang="en-US" sz="3000" b="1" dirty="0">
                <a:solidFill>
                  <a:srgbClr val="000000"/>
                </a:solidFill>
                <a:effectLst>
                  <a:outerShdw blurRad="38100" dist="38100" dir="2700000" algn="tl">
                    <a:srgbClr val="000000">
                      <a:alpha val="43137"/>
                    </a:srgbClr>
                  </a:outerShdw>
                </a:effectLst>
                <a:latin typeface="system-ui"/>
              </a:rPr>
              <a:t>, save the king! May he answer us when we call.</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ircle(out)">
                                      <p:cBhvr>
                                        <p:cTn id="7" dur="2000"/>
                                        <p:tgtEl>
                                          <p:spTgt spid="4">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plus(out)">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272142"/>
            <a:ext cx="11593285" cy="6368143"/>
          </a:xfrm>
        </p:spPr>
        <p:txBody>
          <a:bodyPr>
            <a:normAutofit/>
          </a:bodyPr>
          <a:lstStyle/>
          <a:p>
            <a:pPr marL="0" indent="0">
              <a:buNone/>
            </a:pPr>
            <a:endParaRPr lang="en-US" sz="4400"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us Introduction (Steve Harvey) (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39486" y="228600"/>
            <a:ext cx="11800114" cy="62642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vent Week 3  Joy">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729343" y="643467"/>
            <a:ext cx="10678886" cy="5571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6581</Words>
  <Application>WPS Presentation</Application>
  <PresentationFormat>Widescreen</PresentationFormat>
  <Paragraphs>141</Paragraphs>
  <Slides>22</Slides>
  <Notes>0</Notes>
  <HiddenSlides>2</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22</vt:i4>
      </vt:variant>
    </vt:vector>
  </HeadingPairs>
  <TitlesOfParts>
    <vt:vector size="38" baseType="lpstr">
      <vt:lpstr>Arial</vt:lpstr>
      <vt:lpstr>SimSun</vt:lpstr>
      <vt:lpstr>Wingdings</vt:lpstr>
      <vt:lpstr>Arial Rounded MT Bold</vt:lpstr>
      <vt:lpstr>ADLaM Display</vt:lpstr>
      <vt:lpstr>samble</vt:lpstr>
      <vt:lpstr>system-ui</vt:lpstr>
      <vt:lpstr>Microsoft YaHei</vt:lpstr>
      <vt:lpstr>Arial Unicode MS</vt:lpstr>
      <vt:lpstr>Calibri Light</vt:lpstr>
      <vt:lpstr>Calibri</vt:lpstr>
      <vt:lpstr>Times New Roman</vt:lpstr>
      <vt:lpstr>Georgia</vt:lpstr>
      <vt:lpstr>Helvetica Neue</vt:lpstr>
      <vt:lpstr>Ezra SIL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Christmas  2023</vt:lpstr>
      <vt:lpstr>Christmas is a Time of Great Joy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Gift of Joy</dc:title>
  <dc:creator>David Linton</dc:creator>
  <cp:lastModifiedBy>edwar</cp:lastModifiedBy>
  <cp:revision>69</cp:revision>
  <dcterms:created xsi:type="dcterms:W3CDTF">2023-12-12T20:53:00Z</dcterms:created>
  <dcterms:modified xsi:type="dcterms:W3CDTF">2023-12-17T22:35:48Z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BD9BF70B140740E2A2EFC6628EF65481_12</vt:lpwstr>
  </property>
  <property fmtid="{D5CDD505-2E9C-101B-9397-08002B2CF9AE}" pid="3" name="KSOProductBuildVer">
    <vt:lpwstr>1033-12.2.0.13359</vt:lpwstr>
  </property>
</Properties>
</file>