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782" r:id="rId3"/>
    <p:sldId id="256" r:id="rId4"/>
    <p:sldId id="278" r:id="rId5"/>
    <p:sldId id="268" r:id="rId6"/>
    <p:sldId id="297" r:id="rId7"/>
    <p:sldId id="291" r:id="rId8"/>
    <p:sldId id="719" r:id="rId9"/>
    <p:sldId id="720" r:id="rId10"/>
    <p:sldId id="721" r:id="rId11"/>
    <p:sldId id="722" r:id="rId12"/>
    <p:sldId id="723" r:id="rId13"/>
    <p:sldId id="724" r:id="rId14"/>
    <p:sldId id="316" r:id="rId15"/>
    <p:sldId id="315" r:id="rId16"/>
    <p:sldId id="749" r:id="rId17"/>
    <p:sldId id="313" r:id="rId18"/>
    <p:sldId id="773" r:id="rId19"/>
    <p:sldId id="774" r:id="rId20"/>
    <p:sldId id="775" r:id="rId21"/>
    <p:sldId id="776" r:id="rId22"/>
    <p:sldId id="777" r:id="rId23"/>
    <p:sldId id="780" r:id="rId24"/>
    <p:sldId id="778" r:id="rId25"/>
    <p:sldId id="779" r:id="rId26"/>
    <p:sldId id="781" r:id="rId27"/>
    <p:sldId id="783" r:id="rId28"/>
  </p:sldIdLst>
  <p:sldSz cx="9144000" cy="6858000" type="screen4x3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160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5D622DFF-8660-4BDB-9EA8-5AFD76E034C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4406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8914406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F9709865-B5DE-499F-B7E5-5ECA4A2B3D1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07248-2CAA-444C-9F8F-8CFFADF3B6B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2750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6438"/>
            <a:ext cx="5680075" cy="3695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540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891540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057C8-B651-42A6-80DA-EEDD5519840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2447F-5FD1-440A-8AB7-AB477F9414D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875DC-07B6-4779-A3A7-99D9AFEC562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533400"/>
            <a:ext cx="8763000" cy="48768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There is No Oil Without Squeezing…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Wine Without Pressing the Grapes…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Fragrance W-out Crushing the Flowers…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And No Real Joy Without Sorrow.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If You’re Going Through a Storm and…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…The Bottom Seems to be Dropping Out,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Consider that the Storm May be in…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     …God’s Will For You.</a:t>
            </a:r>
            <a:endParaRPr lang="en-US" sz="3000" dirty="0"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Five Assurances in Our Storms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3810000"/>
          </a:xfrm>
          <a:solidFill>
            <a:schemeClr val="bg1">
              <a:alpha val="88000"/>
            </a:schemeClr>
          </a:solidFill>
          <a:effectLst>
            <a:softEdge rad="50800"/>
          </a:effectLst>
        </p:spPr>
        <p:txBody>
          <a:bodyPr>
            <a:normAutofit fontScale="85000" lnSpcReduction="10000"/>
          </a:bodyPr>
          <a:lstStyle/>
          <a:p>
            <a:pPr lvl="0">
              <a:buNone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#4- Jesus Taught Them There…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Jesus Helps Us Grow Through Trials” 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sz="3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“Come,” he said. Then Peter got down out of the</a:t>
            </a:r>
            <a:endParaRPr lang="en-US" sz="33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sz="3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boat, walked on the water and came toward Jesus.</a:t>
            </a:r>
            <a:endParaRPr lang="en-US" sz="33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sz="3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But when he saw the wind, he was afraid and,</a:t>
            </a:r>
            <a:endParaRPr lang="en-US" sz="33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sz="3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beginning to sink, cried out, “Lord, save me!”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(29-30)</a:t>
            </a:r>
            <a:b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Picture of Divine Power Meeting Human Need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Five Assurances in Our Storms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419600"/>
          </a:xfrm>
          <a:solidFill>
            <a:schemeClr val="bg1">
              <a:alpha val="88000"/>
            </a:schemeClr>
          </a:solidFill>
          <a:effectLst>
            <a:softEdge rad="50800"/>
          </a:effectLst>
        </p:spPr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  <a:buNone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#5- Jesus Halted The Storm There…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“Jesus Will Eventually Bring Peace”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“Immediately Jesus reached out his hand and caught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him. You of little faith, he said. Why did you doubt?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And when they climbed into the boat, the wind died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down. Then those who were in the boat worshipped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him, saying, Truly you are the Son of God.”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(31-33)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Jesus Halted Two Storms that Day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W-Out –the Weather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W-In –the Disciples</a:t>
            </a:r>
            <a:endParaRPr lang="en-US" sz="1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533400" y="4648200"/>
            <a:ext cx="7848600" cy="205740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50800"/>
          </a:effectLst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We Have No Need to Fear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When the Bottom Drops Out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Jesus Steps Up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 close up of text on a white backgroun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>
            <a:fillRect/>
          </a:stretch>
        </p:blipFill>
        <p:spPr>
          <a:xfrm>
            <a:off x="228600" y="2667000"/>
            <a:ext cx="8686800" cy="4092285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770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Often After Experiencing Other Victories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Peter witnessed the feeding of 5000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Can Occur Even In The Center Of God’s Will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Easy to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assume struggling = Out of God’s will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Sent Them Into the Storm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Strengthens Our Dependence On Jesus.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 Peter began to sink he cried to Jesus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bad thing became a positive experience.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Does Not Hinder Future Effectiveness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Sinking people are not washed up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They are in a powerful position to see God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8355" y="2438400"/>
            <a:ext cx="43986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Pt 2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81400"/>
            <a:ext cx="6109164" cy="3276600"/>
          </a:xfrm>
          <a:solidFill>
            <a:schemeClr val="bg1">
              <a:alpha val="75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With God We Are Not 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629400" y="1905000"/>
            <a:ext cx="2416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Warfare Intensifies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FI Prayer Update: March 20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965" y="2910733"/>
            <a:ext cx="3145987" cy="2712391"/>
          </a:xfrm>
          <a:effectLst>
            <a:softEdge rad="88900"/>
          </a:effectLst>
        </p:spPr>
      </p:pic>
      <p:sp>
        <p:nvSpPr>
          <p:cNvPr id="2" name="TextBox 1"/>
          <p:cNvSpPr txBox="1"/>
          <p:nvPr/>
        </p:nvSpPr>
        <p:spPr>
          <a:xfrm>
            <a:off x="4937224" y="4895495"/>
            <a:ext cx="3145987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And All of the Innocent Victims</a:t>
            </a:r>
            <a:endParaRPr lang="en-US" sz="15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algn="ctr"/>
            <a:r>
              <a:rPr lang="en-US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on Both Sides</a:t>
            </a:r>
            <a:endParaRPr lang="en-US" sz="15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432" y="2340769"/>
            <a:ext cx="5821136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Prayer </a:t>
            </a:r>
            <a:endParaRPr lang="en-US" sz="4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marL="0" indent="0" algn="ctr">
              <a:buNone/>
            </a:pPr>
            <a:r>
              <a:rPr 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for Israel</a:t>
            </a:r>
            <a:endParaRPr lang="en-US" sz="4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marL="0" indent="0" algn="ctr">
              <a:buNone/>
            </a:pPr>
            <a:r>
              <a:rPr 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Psalm 20</a:t>
            </a:r>
            <a:endParaRPr lang="en-US" sz="4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196770" y="955222"/>
            <a:ext cx="8750461" cy="490265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170"/>
              </a:spcBef>
              <a:buNone/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the </a:t>
            </a:r>
            <a:r>
              <a:rPr lang="en-US" sz="2400" b="1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answer you in the day of trouble! May the name of the God of Jacob protect you! </a:t>
            </a:r>
            <a:r>
              <a:rPr lang="en-US" sz="24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2 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he send you help from the sanctuary and give you support from Zion! </a:t>
            </a:r>
            <a:r>
              <a:rPr lang="en-US" sz="24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3 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he remember all your offerings and regard with favor your burnt sacrifices! 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Selah </a:t>
            </a:r>
            <a:r>
              <a:rPr lang="en-US" sz="24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4 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he grant you your heart's desire and fulfill all your plans! </a:t>
            </a:r>
            <a:r>
              <a:rPr lang="en-US" sz="24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5 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we shout for joy over your salvation, and in the name of our God set up our banners! May the </a:t>
            </a:r>
            <a:r>
              <a:rPr lang="en-US" sz="2400" b="1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fulfill all your petitions! </a:t>
            </a:r>
            <a:r>
              <a:rPr lang="en-US" sz="24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6 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Now I know that the </a:t>
            </a:r>
            <a:r>
              <a:rPr lang="en-US" sz="2400" b="1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saves his anointed; he will answer him from his holy heaven with the saving might of his right hand. </a:t>
            </a:r>
            <a:r>
              <a:rPr lang="en-US" sz="24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7 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Some trust in chariots and some in horses, but we trust in the name of the </a:t>
            </a:r>
            <a:r>
              <a:rPr lang="en-US" sz="2400" b="1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our God. </a:t>
            </a:r>
            <a:r>
              <a:rPr lang="en-US" sz="24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8 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They collapse and fall, but we rise and stand upright. </a:t>
            </a:r>
            <a:r>
              <a:rPr lang="en-US" sz="24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9 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O </a:t>
            </a:r>
            <a:r>
              <a:rPr lang="en-US" sz="2400" b="1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, save the king! May he answer us when we call.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153400" cy="762000"/>
          </a:xfrm>
          <a:solidFill>
            <a:schemeClr val="bg1">
              <a:alpha val="80000"/>
            </a:scheme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When the Bottom Drops Out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pt2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876800"/>
            <a:ext cx="6553200" cy="1219200"/>
          </a:xfrm>
          <a:solidFill>
            <a:schemeClr val="bg1">
              <a:alpha val="80000"/>
            </a:schemeClr>
          </a:solidFill>
          <a:effectLst>
            <a:softEdge rad="50800"/>
          </a:effectLst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Matthew 14:22-33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“Assurances We Can Count On”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76200"/>
            <a:ext cx="3352800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Christian Church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57090"/>
            <a:ext cx="1828800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Jan 14, 2024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5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49"/>
                            </p:stCondLst>
                            <p:childTnLst>
                              <p:par>
                                <p:cTn id="2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699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077685" y="1200150"/>
            <a:ext cx="7127422" cy="394335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45"/>
              </a:spcBef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45"/>
              </a:spcBef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45"/>
              </a:spcBef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45"/>
              </a:spcBef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r="-1" b="283"/>
          <a:stretch>
            <a:fillRect/>
          </a:stretch>
        </p:blipFill>
        <p:spPr>
          <a:xfrm>
            <a:off x="15" y="857258"/>
            <a:ext cx="9143985" cy="5143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362" y="5290187"/>
            <a:ext cx="5228239" cy="50072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Victory in Jesus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0" y="857251"/>
            <a:ext cx="8947546" cy="5004197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endParaRPr lang="en-US" sz="33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7126" y="1628776"/>
            <a:ext cx="6448821" cy="337002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0" y="857251"/>
            <a:ext cx="8947546" cy="5004197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endParaRPr lang="en-US" sz="33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8135" y="1075135"/>
            <a:ext cx="4597003" cy="459700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95300" y="496260"/>
            <a:ext cx="8153400" cy="5865479"/>
          </a:xfrm>
        </p:spPr>
        <p:txBody>
          <a:bodyPr>
            <a:normAutofit lnSpcReduction="10000"/>
          </a:bodyPr>
          <a:lstStyle/>
          <a:p>
            <a:pPr marL="0" indent="0" algn="ctr" eaLnBrk="1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 eaLnBrk="1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 eaLnBrk="1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 eaLnBrk="1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 eaLnBrk="1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 eaLnBrk="1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 eaLnBrk="1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0" y="857251"/>
            <a:ext cx="8947546" cy="5004197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endParaRPr lang="en-US" sz="33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8819" y="996553"/>
            <a:ext cx="4736306" cy="47363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91600" cy="6781800"/>
          </a:xfrm>
        </p:spPr>
        <p:txBody>
          <a:bodyPr>
            <a:noAutofit/>
          </a:bodyPr>
          <a:lstStyle/>
          <a:p>
            <a:pPr marL="0" indent="0" algn="ctr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know it's going to be a BAD DAY when...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&gt; You jump out of bed in the morning / miss the floor.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&gt; Your four-year-old greets you with the news that its almost impossible to flush a grapefruit down the toilet.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&gt; The bird singing outside your window is a vulture.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&gt; Your horn gets stuck when you're following a group of Hell's Angels on the freeway.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&gt; You get to work and there's a 60 Minutes news team waiting in your office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&gt; Your twin sister forgets your birthday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&gt; Your doctor tells you that you're allergic to chocolate.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&gt; Your boss tells you not to bother to remove your coat.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rtl="0"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&gt; Your blind date turns out to be your ex.</a:t>
            </a:r>
            <a:endParaRPr lang="en-US" sz="2600" b="1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76200" y="457200"/>
            <a:ext cx="9067800" cy="5410200"/>
          </a:xfrm>
          <a:solidFill>
            <a:schemeClr val="bg1">
              <a:alpha val="80000"/>
            </a:schemeClr>
          </a:solidFill>
          <a:effectLst>
            <a:softEdge rad="50800"/>
          </a:effectLst>
        </p:spPr>
        <p:txBody>
          <a:bodyPr>
            <a:normAutofit fontScale="92500"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Storms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= Violent Disturbance in Atmosphere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Causing Damage to Any Thing/ One in it’s Path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Classified=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Physical, Mental, Emotional, Spiritual </a:t>
            </a:r>
            <a:endParaRPr lang="en-US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Origin…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Satan  ..Purpose to </a:t>
            </a:r>
            <a:r>
              <a:rPr lang="en-US" sz="3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“Destroy”</a:t>
            </a:r>
            <a:endParaRPr lang="en-US" sz="3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1" indent="0" eaLnBrk="1" hangingPunct="1">
              <a:spcBef>
                <a:spcPts val="0"/>
              </a:spcBef>
              <a:buNone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John 10a …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Thief cometh…steal, kill, destroy</a:t>
            </a:r>
            <a:endParaRPr lang="en-US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God  ..Purpose to </a:t>
            </a:r>
            <a:r>
              <a:rPr lang="en-US" sz="3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“Build Up”</a:t>
            </a:r>
            <a:endParaRPr lang="en-US" sz="3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2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John 10b …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 </a:t>
            </a:r>
            <a:r>
              <a:rPr lang="en-US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AM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Come..life..more abound..</a:t>
            </a:r>
            <a:endParaRPr lang="en-US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Always in Control  -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Great God Jehovah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Always a Lesson -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Search the Purpose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868362"/>
          </a:xfrm>
          <a:effectLst>
            <a:softEdge rad="508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Matthew 14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95400"/>
            <a:ext cx="8534400" cy="5410200"/>
          </a:xfrm>
          <a:solidFill>
            <a:schemeClr val="bg1">
              <a:alpha val="88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This Passage Speaks of Unstable Times…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Vision = Obscure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Footing = Unsure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Security = Insecure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  <a:buSzPct val="145000"/>
              <a:buFont typeface="Wingdings" panose="05000000000000000000" pitchFamily="2" charset="2"/>
              <a:buChar char="q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Ship -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“Collective”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Peter -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“Individual”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6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Bottom had Dropped Out 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…2 Storms at Same Time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Circumstances on Outside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Disrupted Peace on Inside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22222E-6 L -0.23403 0.13172 L -0.21892 -2.22222E-6 L -0.20295 0.13172 L -0.18698 -2.22222E-6 L -0.17205 0.13172 L -0.15608 -2.22222E-6 L -0.14097 0.13172 L -0.125 -2.22222E-6 L -0.10903 0.13172 L -0.09392 -2.22222E-6 L -0.07795 0.13172 L -0.06302 -2.22222E-6 L -0.04705 0.13172 L -0.03108 -2.22222E-6 L -0.01597 0.13172 L 2.77778E-7 -2.22222E-6 " pathEditMode="relative" rAng="0" ptsTypes="AAAAAAAAAAAAAAAAA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505200" cy="944562"/>
          </a:xfrm>
          <a:solidFill>
            <a:schemeClr val="bg1"/>
          </a:solidFill>
          <a:effectLst>
            <a:softEdge rad="508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Matthew 14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  <a:solidFill>
            <a:schemeClr val="bg1">
              <a:alpha val="88000"/>
            </a:schemeClr>
          </a:solidFill>
          <a:effectLst>
            <a:softEdge rad="50800"/>
          </a:effectLst>
        </p:spPr>
        <p:txBody>
          <a:bodyPr>
            <a:normAutofit lnSpcReduction="10000"/>
          </a:bodyPr>
          <a:lstStyle/>
          <a:p>
            <a:pPr lvl="0" algn="ctr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 These Times…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is Useless to…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Focus on the Unsure Things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Brings Fear, Frustration, No Hope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is Useful to…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Focus on the Sure Things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Calms Fear, Frustration, Brings Hope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There Were 5 Things…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…Sure Things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Let Us Focus on Them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bg1"/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Five Assurances in Our Storms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029200"/>
          </a:xfrm>
          <a:solidFill>
            <a:schemeClr val="bg1">
              <a:alpha val="88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#1- The Lord Brought Them There (22)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“Immediately Jesus made the disciples get into the boat and go on ahead of him to the other side, while he dismissed the crowd.”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Accident, No Blind Move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Timing of the Storm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Jesus Knew: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Opportunity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was Present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Storm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was About to Strike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Test Time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after the Lesson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buNone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Five Assurances in Our Storms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419600"/>
          </a:xfrm>
          <a:solidFill>
            <a:schemeClr val="bg1">
              <a:alpha val="88000"/>
            </a:schemeClr>
          </a:solidFill>
          <a:effectLst>
            <a:softEdge rad="50800"/>
          </a:effectLst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2- Jesus Sought God for Them there…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buNone/>
            </a:pPr>
            <a:r>
              <a:rPr lang="en-US" sz="3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“There Jesus Prayed For His Followers” 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(23)</a:t>
            </a:r>
            <a:endParaRPr lang="en-US" sz="2400" b="1" dirty="0">
              <a:latin typeface="Arial Rounded MT Bold" panose="020F0704030504030204" pitchFamily="34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Hebrews 4:14-16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buNone/>
            </a:pPr>
            <a:r>
              <a:rPr lang="en-US" sz="3000" baseline="30000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14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Seeing then that we have a great high priest, that is passed into the heavens, Jesus the Son of God, let us hold fast our profession. </a:t>
            </a:r>
            <a:b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30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15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For we have not an high priest which cannot be touched with the feeling of our infirmities; but was in all points tempted like as we are, yet without sin.</a:t>
            </a:r>
            <a:r>
              <a:rPr lang="en-US" sz="30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16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Let us therefore come boldly unto the throne of grace, that we may obtain mercy, and find grace to help in time of need</a:t>
            </a:r>
            <a:endParaRPr lang="en-US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6934200" cy="1143000"/>
          </a:xfrm>
          <a:solidFill>
            <a:schemeClr val="bg1">
              <a:alpha val="70000"/>
            </a:scheme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Luke 22:31-32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“Our Great Example”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8153400" cy="4800600"/>
          </a:xfrm>
          <a:solidFill>
            <a:schemeClr val="bg1">
              <a:alpha val="70000"/>
            </a:schemeClr>
          </a:solidFill>
          <a:effectLst>
            <a:softEdge rad="50800"/>
          </a:effectLst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His Prayer Consists of: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57250" lvl="1" indent="-457200"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1st -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Power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573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Our Faith Won’t Fail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573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 Won’t Give Up/ Turn Back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57250" lvl="1" indent="-457200"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2nd - Prophetic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573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When You are Converted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-Weakness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57250" lvl="1" indent="-457200"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3rd - Protection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-it will be…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573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Temporary ..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When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converted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573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..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strengthen brethren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This is Love on Its Knees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838200"/>
          </a:xfrm>
          <a:solidFill>
            <a:schemeClr val="bg1">
              <a:alpha val="70000"/>
            </a:scheme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Five Assurances in Our Storms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382000" cy="4419600"/>
          </a:xfrm>
          <a:solidFill>
            <a:schemeClr val="bg1">
              <a:alpha val="70000"/>
            </a:schemeClr>
          </a:solidFill>
          <a:effectLst>
            <a:softEdge rad="50800"/>
          </a:effectLst>
        </p:spPr>
        <p:txBody>
          <a:bodyPr>
            <a:normAutofit fontScale="92500" lnSpcReduction="20000"/>
          </a:bodyPr>
          <a:lstStyle/>
          <a:p>
            <a:pPr lvl="0">
              <a:lnSpc>
                <a:spcPct val="110000"/>
              </a:lnSpc>
              <a:buNone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3- Jesus Caught Them There …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“The Lord Came To His Own” 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(25)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Just In Time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Darkest Hour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Victorious Over Greatest Fear!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What They Feared...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buNone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…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Being Swallowed Up By the raging sea!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…He Reveals Himself Victorious Over It!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What is Your Fear Today ?</a:t>
            </a:r>
            <a:endParaRPr lang="en-US" sz="3000" b="1" dirty="0"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6094</Words>
  <Application>WPS Presentation</Application>
  <PresentationFormat>On-screen Show (4:3)</PresentationFormat>
  <Paragraphs>195</Paragraphs>
  <Slides>26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SimSun</vt:lpstr>
      <vt:lpstr>Wingdings</vt:lpstr>
      <vt:lpstr>Arial Rounded MT Bold</vt:lpstr>
      <vt:lpstr>ADLaM Display</vt:lpstr>
      <vt:lpstr>samble</vt:lpstr>
      <vt:lpstr>system-ui</vt:lpstr>
      <vt:lpstr>Lato</vt:lpstr>
      <vt:lpstr>Calibri</vt:lpstr>
      <vt:lpstr>Microsoft YaHei</vt:lpstr>
      <vt:lpstr>Arial Unicode MS</vt:lpstr>
      <vt:lpstr>Programme</vt:lpstr>
      <vt:lpstr>Ezra SIL</vt:lpstr>
      <vt:lpstr>Verdana</vt:lpstr>
      <vt:lpstr>Arial Unicode MS</vt:lpstr>
      <vt:lpstr>Courier New</vt:lpstr>
      <vt:lpstr>Office Theme</vt:lpstr>
      <vt:lpstr>PowerPoint 演示文稿</vt:lpstr>
      <vt:lpstr>When the Bottom Drops Out –pt2</vt:lpstr>
      <vt:lpstr>PowerPoint 演示文稿</vt:lpstr>
      <vt:lpstr>Matthew 14</vt:lpstr>
      <vt:lpstr>Matthew 14</vt:lpstr>
      <vt:lpstr>Five Assurances in Our Storms </vt:lpstr>
      <vt:lpstr>Five Assurances in Our Storms </vt:lpstr>
      <vt:lpstr>Luke 22:31-32 “Our Great Example”</vt:lpstr>
      <vt:lpstr>Five Assurances in Our Storms </vt:lpstr>
      <vt:lpstr>PowerPoint 演示文稿</vt:lpstr>
      <vt:lpstr>Five Assurances in Our Storms </vt:lpstr>
      <vt:lpstr>Five Assurances in Our Storms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Victory in Jesus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God of the Storm -1</dc:title>
  <dc:creator>David Linton</dc:creator>
  <cp:lastModifiedBy>edwar</cp:lastModifiedBy>
  <cp:revision>316</cp:revision>
  <dcterms:created xsi:type="dcterms:W3CDTF">2011-08-27T03:08:00Z</dcterms:created>
  <dcterms:modified xsi:type="dcterms:W3CDTF">2024-01-14T22:02:15Z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833E2AF788EB4748821A0361F84E2012_12</vt:lpwstr>
  </property>
  <property fmtid="{D5CDD505-2E9C-101B-9397-08002B2CF9AE}" pid="3" name="KSOProductBuildVer">
    <vt:lpwstr>1033-12.2.0.13412</vt:lpwstr>
  </property>
</Properties>
</file>