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333" r:id="rId4"/>
    <p:sldId id="287" r:id="rId5"/>
    <p:sldId id="723" r:id="rId6"/>
    <p:sldId id="290" r:id="rId7"/>
    <p:sldId id="724" r:id="rId8"/>
    <p:sldId id="276" r:id="rId9"/>
    <p:sldId id="727" r:id="rId10"/>
    <p:sldId id="272" r:id="rId11"/>
    <p:sldId id="274" r:id="rId12"/>
    <p:sldId id="269" r:id="rId13"/>
    <p:sldId id="731" r:id="rId14"/>
    <p:sldId id="257" r:id="rId15"/>
    <p:sldId id="733" r:id="rId16"/>
    <p:sldId id="734" r:id="rId17"/>
    <p:sldId id="735" r:id="rId18"/>
    <p:sldId id="736" r:id="rId19"/>
    <p:sldId id="737" r:id="rId20"/>
    <p:sldId id="739" r:id="rId21"/>
    <p:sldId id="331" r:id="rId22"/>
    <p:sldId id="743" r:id="rId23"/>
    <p:sldId id="768" r:id="rId24"/>
    <p:sldId id="722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585" autoAdjust="0"/>
    <p:restoredTop sz="94660"/>
  </p:normalViewPr>
  <p:slideViewPr>
    <p:cSldViewPr snapToGrid="0">
      <p:cViewPr varScale="1">
        <p:scale>
          <a:sx n="59" d="100"/>
          <a:sy n="59" d="100"/>
        </p:scale>
        <p:origin x="748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70926-7AE4-487C-8CC2-DDF1B3C960AE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03C30-D91B-4ED9-AE00-4E577E035D9E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70926-7AE4-487C-8CC2-DDF1B3C960AE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03C30-D91B-4ED9-AE00-4E577E035D9E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70926-7AE4-487C-8CC2-DDF1B3C960AE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03C30-D91B-4ED9-AE00-4E577E035D9E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70926-7AE4-487C-8CC2-DDF1B3C960AE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03C30-D91B-4ED9-AE00-4E577E035D9E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70926-7AE4-487C-8CC2-DDF1B3C960AE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03C30-D91B-4ED9-AE00-4E577E035D9E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70926-7AE4-487C-8CC2-DDF1B3C960AE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03C30-D91B-4ED9-AE00-4E577E035D9E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70926-7AE4-487C-8CC2-DDF1B3C960AE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03C30-D91B-4ED9-AE00-4E577E035D9E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70926-7AE4-487C-8CC2-DDF1B3C960AE}" type="datetimeFigureOut">
              <a:rPr lang="en-US" smtClean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03C30-D91B-4ED9-AE00-4E577E035D9E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70926-7AE4-487C-8CC2-DDF1B3C960AE}" type="datetimeFigureOut">
              <a:rPr lang="en-US" smtClean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03C30-D91B-4ED9-AE00-4E577E035D9E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70926-7AE4-487C-8CC2-DDF1B3C960AE}" type="datetimeFigureOut">
              <a:rPr lang="en-US" smtClean="0"/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03C30-D91B-4ED9-AE00-4E577E035D9E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70926-7AE4-487C-8CC2-DDF1B3C960AE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03C30-D91B-4ED9-AE00-4E577E035D9E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70926-7AE4-487C-8CC2-DDF1B3C960AE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03C30-D91B-4ED9-AE00-4E577E035D9E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70926-7AE4-487C-8CC2-DDF1B3C960AE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03C30-D91B-4ED9-AE00-4E577E035D9E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70926-7AE4-487C-8CC2-DDF1B3C960AE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03C30-D91B-4ED9-AE00-4E577E035D9E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70926-7AE4-487C-8CC2-DDF1B3C960AE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03C30-D91B-4ED9-AE00-4E577E035D9E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70926-7AE4-487C-8CC2-DDF1B3C960AE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03C30-D91B-4ED9-AE00-4E577E035D9E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70926-7AE4-487C-8CC2-DDF1B3C960AE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03C30-D91B-4ED9-AE00-4E577E035D9E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70926-7AE4-487C-8CC2-DDF1B3C960AE}" type="datetimeFigureOut">
              <a:rPr lang="en-US" smtClean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03C30-D91B-4ED9-AE00-4E577E035D9E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70926-7AE4-487C-8CC2-DDF1B3C960AE}" type="datetimeFigureOut">
              <a:rPr lang="en-US" smtClean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03C30-D91B-4ED9-AE00-4E577E035D9E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70926-7AE4-487C-8CC2-DDF1B3C960AE}" type="datetimeFigureOut">
              <a:rPr lang="en-US" smtClean="0"/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03C30-D91B-4ED9-AE00-4E577E035D9E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70926-7AE4-487C-8CC2-DDF1B3C960AE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03C30-D91B-4ED9-AE00-4E577E035D9E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70926-7AE4-487C-8CC2-DDF1B3C960AE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03C30-D91B-4ED9-AE00-4E577E035D9E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70926-7AE4-487C-8CC2-DDF1B3C960AE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303C30-D91B-4ED9-AE00-4E577E035D9E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70926-7AE4-487C-8CC2-DDF1B3C960AE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303C30-D91B-4ED9-AE00-4E577E035D9E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25.jpeg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28.jpeg"/><Relationship Id="rId1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5.jpeg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5.jpeg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8800" y="97971"/>
            <a:ext cx="3113314" cy="118654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66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2024</a:t>
            </a:r>
            <a:endParaRPr lang="en-US" sz="6600" dirty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4" name="AutoShape 2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8773886" cy="2898775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Discovering What…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Drives Your Mindset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Determines the Power of Your Mindset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2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 = self strong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2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SM = God Strong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>
        <p:comb/>
      </p:transition>
    </mc:Choice>
    <mc:Fallback>
      <p:transition spd="slow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2748" y="1409791"/>
            <a:ext cx="6529252" cy="4351338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Positive Mindset (PM)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Good But Weak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Depends on Me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Positive Spiritual Mindset (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PSM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)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Great and Strong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Depends on God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God’s Word is the Fuel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Our Mindset is the Throttle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pic>
        <p:nvPicPr>
          <p:cNvPr id="2" name="Picture 4" descr="1Pc Mindset Is Everything - Inspirational Wall Art Poster For Home, Office, Gift For Entrepreneurs, Men, Raise Self Perfection Positive Quotes,Tem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2" b="6054"/>
          <a:stretch>
            <a:fillRect/>
          </a:stretch>
        </p:blipFill>
        <p:spPr bwMode="auto">
          <a:xfrm>
            <a:off x="331470" y="1405890"/>
            <a:ext cx="490347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25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753600" cy="636361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Perfect Model for a Perfect Mindset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185" y="1208405"/>
            <a:ext cx="11826240" cy="5137785"/>
          </a:xfrm>
          <a:solidFill>
            <a:schemeClr val="bg1"/>
          </a:solidFill>
        </p:spPr>
        <p:txBody>
          <a:bodyPr>
            <a:normAutofit fontScale="82500"/>
          </a:bodyPr>
          <a:lstStyle/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"</a:t>
            </a:r>
            <a:r>
              <a:rPr lang="en-US" sz="3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This book of the law shall not depart out of thy mouth; but thou shalt meditate therein day and night, that thou mayest observe to do according to all that is written therein: for then thou shalt make thy way prosperous, and then thou shalt have good success." -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Josh 1:8 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              </a:t>
            </a:r>
            <a:r>
              <a:rPr 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A Positive Mindset (</a:t>
            </a:r>
            <a:r>
              <a:rPr lang="en-US" sz="35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State of Mind</a:t>
            </a:r>
            <a:r>
              <a:rPr 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)…</a:t>
            </a:r>
            <a:endParaRPr lang="en-US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                   …Leads to Positive Perspective (</a:t>
            </a:r>
            <a:r>
              <a:rPr lang="en-US" sz="35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Point of View</a:t>
            </a:r>
            <a:r>
              <a:rPr 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)</a:t>
            </a:r>
            <a:endParaRPr lang="en-US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marR="0" indent="0" algn="ctr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Three Parts of Joshua 1:8 Stand Out: </a:t>
            </a:r>
            <a:endParaRPr lang="en-US" sz="3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130627"/>
            <a:ext cx="10178144" cy="979714"/>
          </a:xfrm>
          <a:solidFill>
            <a:schemeClr val="bg1">
              <a:alpha val="9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Positive Thinking </a:t>
            </a:r>
            <a:b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</a:b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"But thou shalt </a:t>
            </a:r>
            <a:r>
              <a:rPr lang="en-US" sz="32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meditate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therein day and night..."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99" y="1208314"/>
            <a:ext cx="11560629" cy="5649686"/>
          </a:xfrm>
          <a:solidFill>
            <a:schemeClr val="bg1">
              <a:alpha val="90000"/>
            </a:schemeClr>
          </a:solidFill>
        </p:spPr>
        <p:txBody>
          <a:bodyPr>
            <a:normAutofit fontScale="92500" lnSpcReduction="10000"/>
          </a:bodyPr>
          <a:lstStyle/>
          <a:p>
            <a:pPr marL="0" marR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What You Think Matters </a:t>
            </a:r>
            <a:endParaRPr lang="en-US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Never Read Where God Says, </a:t>
            </a:r>
            <a:r>
              <a:rPr lang="en-US" sz="3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“Whatever! It is what it is!”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marR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God Knows </a:t>
            </a:r>
            <a:endParaRPr lang="en-US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Who He IS.  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What He Wants 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How to Express It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God Wants Us to Do the Same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marR="0" indent="0"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Proverbs 23:7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n-US" sz="3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that as a man thinks in his heart, so is he.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marR="0" indent="0" algn="ctr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If You Want to Stay Positive You Have to Think Positive. 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marR="0" indent="0" algn="ctr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You Need to Think on the Word! 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The Bible is the Most Positive, Absolute Thing Out There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0971" y="0"/>
            <a:ext cx="10101943" cy="979714"/>
          </a:xfrm>
          <a:solidFill>
            <a:schemeClr val="bg1">
              <a:alpha val="9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Positive Thinking </a:t>
            </a:r>
            <a:b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</a:b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"But thou shalt </a:t>
            </a:r>
            <a:r>
              <a:rPr lang="en-US" sz="32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meditate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therein day and night..."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857" y="1665519"/>
            <a:ext cx="11974286" cy="4550224"/>
          </a:xfrm>
          <a:solidFill>
            <a:schemeClr val="bg1">
              <a:alpha val="90000"/>
            </a:schemeClr>
          </a:solidFill>
        </p:spPr>
        <p:txBody>
          <a:bodyPr>
            <a:normAutofit fontScale="77500" lnSpcReduction="20000"/>
          </a:bodyPr>
          <a:lstStyle/>
          <a:p>
            <a:pPr marL="0" marR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What You Think Does Matter</a:t>
            </a:r>
            <a:endParaRPr lang="en-US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marR="0" indent="0" algn="ctr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"</a:t>
            </a:r>
            <a:r>
              <a:rPr lang="en-US" sz="33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Finally, brethren, whatsoever things are true, whatsoever things are honest, whatsoever things are just, whatsoever things are pure, whatsoever things are lovely, whatsoever things are of good report; if there be any virtue, and if there be any praise, </a:t>
            </a:r>
            <a:r>
              <a:rPr lang="en-US" sz="33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think</a:t>
            </a:r>
            <a:r>
              <a:rPr lang="en-US" sz="33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on these things."</a:t>
            </a:r>
            <a:r>
              <a:rPr lang="en-US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n-US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Philippians 4:8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marR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Continually Dwell on </a:t>
            </a:r>
            <a:r>
              <a:rPr 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Goodness of God vs Dwell on Negative Thoughts</a:t>
            </a:r>
            <a:endParaRPr lang="en-US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What You Think About Yourself Is Also Significant</a:t>
            </a:r>
            <a:endParaRPr lang="en-US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You are Who God Says You Are, Have / Do What He says…</a:t>
            </a:r>
            <a:endParaRPr lang="en-US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When You are in Christ = No Limit to Good Things Available</a:t>
            </a:r>
            <a:endParaRPr lang="en-US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marR="0" indent="0" algn="ctr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Ps 77:12</a:t>
            </a:r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, </a:t>
            </a:r>
            <a:r>
              <a:rPr lang="en-US" sz="35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"I will meditate also of all thy work, and talk of thy doings."</a:t>
            </a:r>
            <a:endParaRPr lang="en-US" sz="35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171" y="152401"/>
            <a:ext cx="11560629" cy="849086"/>
          </a:xfrm>
          <a:solidFill>
            <a:schemeClr val="bg1">
              <a:alpha val="9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Positive Speaking </a:t>
            </a:r>
            <a:b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</a:b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"This book of the law shall not depart </a:t>
            </a:r>
            <a:r>
              <a:rPr lang="en-US" sz="32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out of thy mouth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..."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790" y="1208405"/>
            <a:ext cx="12018010" cy="5306060"/>
          </a:xfrm>
          <a:solidFill>
            <a:schemeClr val="bg1">
              <a:alpha val="90000"/>
            </a:schemeClr>
          </a:solidFill>
        </p:spPr>
        <p:txBody>
          <a:bodyPr>
            <a:normAutofit fontScale="92500"/>
          </a:bodyPr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What Comes Out of Our Mouth is So Important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Prov 12:14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,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"A man shall be satisfied w- good by the fruit of his mouth." 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We Need to Keep the Word Continually In Our Mouths to Remind Us of Who We Are In Christ And What We Have In Christ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.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Find the Scriptures in the Bible that have the Phrase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                         "</a:t>
            </a:r>
            <a:r>
              <a:rPr lang="en-US" sz="3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In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Him“ - "</a:t>
            </a:r>
            <a:r>
              <a:rPr lang="en-US" sz="3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In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Whom“ - and "</a:t>
            </a:r>
            <a:r>
              <a:rPr lang="en-US" sz="3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In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Christ"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When You Find these Scriptures, 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Mark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them, </a:t>
            </a:r>
            <a:r>
              <a:rPr lang="en-US" sz="3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Meditate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on Them, Start </a:t>
            </a:r>
            <a:r>
              <a:rPr lang="en-US" sz="3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Confessing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them Over Your Life 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You’ll Be Amazed at the Positive Changes that Happen In Your Life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12018010" cy="1351280"/>
          </a:xfrm>
          <a:solidFill>
            <a:schemeClr val="bg1">
              <a:alpha val="9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charset="0"/>
                <a:ea typeface="ADLaM Display" panose="02010000000000000000" pitchFamily="2" charset="0"/>
                <a:cs typeface="Comic Sans MS" panose="030F0702030302020204" charset="0"/>
              </a:rPr>
              <a:t>Positive Action </a:t>
            </a:r>
            <a:b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charset="0"/>
                <a:ea typeface="ADLaM Display" panose="02010000000000000000" pitchFamily="2" charset="0"/>
                <a:cs typeface="Comic Sans MS" panose="030F0702030302020204" charset="0"/>
              </a:rPr>
            </a:b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charset="0"/>
                <a:ea typeface="ADLaM Display" panose="02010000000000000000" pitchFamily="2" charset="0"/>
                <a:cs typeface="Comic Sans MS" panose="030F0702030302020204" charset="0"/>
              </a:rPr>
              <a:t>"That thou mayest observe </a:t>
            </a:r>
            <a:r>
              <a:rPr lang="en-US" sz="32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charset="0"/>
                <a:ea typeface="ADLaM Display" panose="02010000000000000000" pitchFamily="2" charset="0"/>
                <a:cs typeface="Comic Sans MS" panose="030F0702030302020204" charset="0"/>
              </a:rPr>
              <a:t>to do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charset="0"/>
                <a:ea typeface="ADLaM Display" panose="02010000000000000000" pitchFamily="2" charset="0"/>
                <a:cs typeface="Comic Sans MS" panose="030F0702030302020204" charset="0"/>
              </a:rPr>
              <a:t> according to all. </a:t>
            </a:r>
            <a:b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charset="0"/>
                <a:ea typeface="ADLaM Display" panose="02010000000000000000" pitchFamily="2" charset="0"/>
                <a:cs typeface="Comic Sans MS" panose="030F0702030302020204" charset="0"/>
              </a:rPr>
            </a:b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charset="0"/>
                <a:ea typeface="ADLaM Display" panose="02010000000000000000" pitchFamily="2" charset="0"/>
                <a:cs typeface="Comic Sans MS" panose="030F0702030302020204" charset="0"/>
              </a:rPr>
              <a:t>Is written therein..: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charset="0"/>
              <a:ea typeface="ADLaM Display" panose="02010000000000000000" pitchFamily="2" charset="0"/>
              <a:cs typeface="Comic Sans MS" panose="030F070203030202020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483360"/>
            <a:ext cx="12018010" cy="5128895"/>
          </a:xfrm>
          <a:solidFill>
            <a:schemeClr val="bg1">
              <a:alpha val="90000"/>
            </a:schemeClr>
          </a:solidFill>
        </p:spPr>
        <p:txBody>
          <a:bodyPr>
            <a:noAutofit/>
          </a:bodyPr>
          <a:lstStyle/>
          <a:p>
            <a:pPr marL="0" marR="0" indent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charset="0"/>
                <a:ea typeface="ADLaM Display" panose="02010000000000000000" pitchFamily="2" charset="0"/>
                <a:cs typeface="Comic Sans MS" panose="030F0702030302020204" charset="0"/>
              </a:rPr>
              <a:t>James 1:22 (Amplified)</a:t>
            </a:r>
            <a:r>
              <a:rPr lang="en-US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charset="0"/>
                <a:ea typeface="ADLaM Display" panose="02010000000000000000" pitchFamily="2" charset="0"/>
                <a:cs typeface="Comic Sans MS" panose="030F0702030302020204" charset="0"/>
              </a:rPr>
              <a:t> </a:t>
            </a:r>
            <a:endParaRPr lang="en-US" sz="2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charset="0"/>
              <a:ea typeface="ADLaM Display" panose="02010000000000000000" pitchFamily="2" charset="0"/>
              <a:cs typeface="Comic Sans MS" panose="030F0702030302020204" charset="0"/>
            </a:endParaRPr>
          </a:p>
          <a:p>
            <a:pPr marL="0" marR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charset="0"/>
                <a:ea typeface="ADLaM Display" panose="02010000000000000000" pitchFamily="2" charset="0"/>
                <a:cs typeface="Comic Sans MS" panose="030F0702030302020204" charset="0"/>
              </a:rPr>
              <a:t>"But obey the message; be doers of the Word/ not merely listeners to it, </a:t>
            </a:r>
            <a:endParaRPr lang="en-US" sz="2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charset="0"/>
              <a:ea typeface="ADLaM Display" panose="02010000000000000000" pitchFamily="2" charset="0"/>
              <a:cs typeface="Comic Sans MS" panose="030F0702030302020204" charset="0"/>
            </a:endParaRPr>
          </a:p>
          <a:p>
            <a:pPr marL="0" marR="0" indent="0" algn="ctr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charset="0"/>
                <a:ea typeface="ADLaM Display" panose="02010000000000000000" pitchFamily="2" charset="0"/>
                <a:cs typeface="Comic Sans MS" panose="030F0702030302020204" charset="0"/>
              </a:rPr>
              <a:t>betraying yourselves [into deception by reasoning contrary to the truth]." </a:t>
            </a:r>
            <a:endParaRPr lang="en-US" sz="2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charset="0"/>
              <a:ea typeface="ADLaM Display" panose="02010000000000000000" pitchFamily="2" charset="0"/>
              <a:cs typeface="Comic Sans MS" panose="030F0702030302020204" charset="0"/>
            </a:endParaRPr>
          </a:p>
          <a:p>
            <a:pPr marL="0" marR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charset="0"/>
                <a:ea typeface="ADLaM Display" panose="02010000000000000000" pitchFamily="2" charset="0"/>
                <a:cs typeface="Comic Sans MS" panose="030F0702030302020204" charset="0"/>
              </a:rPr>
              <a:t>          God’s Word is Full of Positive Confession…</a:t>
            </a:r>
            <a:endParaRPr lang="en-US" sz="2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charset="0"/>
              <a:ea typeface="ADLaM Display" panose="02010000000000000000" pitchFamily="2" charset="0"/>
              <a:cs typeface="Comic Sans MS" panose="030F0702030302020204" charset="0"/>
            </a:endParaRP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charset="0"/>
                <a:ea typeface="ADLaM Display" panose="02010000000000000000" pitchFamily="2" charset="0"/>
                <a:cs typeface="Comic Sans MS" panose="030F0702030302020204" charset="0"/>
              </a:rPr>
              <a:t>                                        …We Need to Act Upon that Positive Confession. </a:t>
            </a:r>
            <a:endParaRPr lang="en-US" sz="2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charset="0"/>
              <a:ea typeface="ADLaM Display" panose="02010000000000000000" pitchFamily="2" charset="0"/>
              <a:cs typeface="Comic Sans MS" panose="030F0702030302020204" charset="0"/>
            </a:endParaRPr>
          </a:p>
          <a:p>
            <a:pPr marL="0" marR="0" indent="0" algn="ctr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charset="0"/>
                <a:ea typeface="ADLaM Display" panose="02010000000000000000" pitchFamily="2" charset="0"/>
                <a:cs typeface="Comic Sans MS" panose="030F0702030302020204" charset="0"/>
              </a:rPr>
              <a:t>Just as Faith Without Works Is Dead, so is Positive Mindset Without Action. </a:t>
            </a:r>
            <a:endParaRPr lang="en-US" sz="2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charset="0"/>
              <a:ea typeface="ADLaM Display" panose="02010000000000000000" pitchFamily="2" charset="0"/>
              <a:cs typeface="Comic Sans MS" panose="030F0702030302020204" charset="0"/>
            </a:endParaRPr>
          </a:p>
          <a:p>
            <a:pPr marL="0" marR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charset="0"/>
                <a:ea typeface="ADLaM Display" panose="02010000000000000000" pitchFamily="2" charset="0"/>
                <a:cs typeface="Comic Sans MS" panose="030F0702030302020204" charset="0"/>
              </a:rPr>
              <a:t>If the Word Says…</a:t>
            </a:r>
            <a:endParaRPr lang="en-US" sz="2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charset="0"/>
              <a:ea typeface="ADLaM Display" panose="02010000000000000000" pitchFamily="2" charset="0"/>
              <a:cs typeface="Comic Sans MS" panose="030F0702030302020204" charset="0"/>
            </a:endParaRPr>
          </a:p>
          <a:p>
            <a:pPr marL="457200" lvl="1">
              <a:lnSpc>
                <a:spcPct val="120000"/>
              </a:lnSpc>
              <a:spcBef>
                <a:spcPts val="0"/>
              </a:spcBef>
            </a:pPr>
            <a:r>
              <a:rPr lang="en-US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charset="0"/>
                <a:ea typeface="ADLaM Display" panose="02010000000000000000" pitchFamily="2" charset="0"/>
                <a:cs typeface="Comic Sans MS" panose="030F0702030302020204" charset="0"/>
              </a:rPr>
              <a:t>You are the light of the world, </a:t>
            </a:r>
            <a:r>
              <a:rPr lang="en-US" sz="23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charset="0"/>
                <a:ea typeface="ADLaM Display" panose="02010000000000000000" pitchFamily="2" charset="0"/>
                <a:cs typeface="Comic Sans MS" panose="030F0702030302020204" charset="0"/>
              </a:rPr>
              <a:t>how are you going to act? </a:t>
            </a:r>
            <a:endParaRPr lang="en-US" sz="23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charset="0"/>
              <a:ea typeface="ADLaM Display" panose="02010000000000000000" pitchFamily="2" charset="0"/>
              <a:cs typeface="Comic Sans MS" panose="030F0702030302020204" charset="0"/>
            </a:endParaRPr>
          </a:p>
          <a:p>
            <a:pPr marL="457200" lvl="1">
              <a:lnSpc>
                <a:spcPct val="120000"/>
              </a:lnSpc>
              <a:spcBef>
                <a:spcPts val="0"/>
              </a:spcBef>
            </a:pPr>
            <a:r>
              <a:rPr lang="en-US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charset="0"/>
                <a:ea typeface="ADLaM Display" panose="02010000000000000000" pitchFamily="2" charset="0"/>
                <a:cs typeface="Comic Sans MS" panose="030F0702030302020204" charset="0"/>
              </a:rPr>
              <a:t>Let the weak say they are strong, </a:t>
            </a:r>
            <a:r>
              <a:rPr lang="en-US" sz="23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charset="0"/>
                <a:ea typeface="ADLaM Display" panose="02010000000000000000" pitchFamily="2" charset="0"/>
                <a:cs typeface="Comic Sans MS" panose="030F0702030302020204" charset="0"/>
              </a:rPr>
              <a:t>how are you going to act? </a:t>
            </a:r>
            <a:endParaRPr lang="en-US" sz="23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charset="0"/>
              <a:ea typeface="ADLaM Display" panose="02010000000000000000" pitchFamily="2" charset="0"/>
              <a:cs typeface="Comic Sans MS" panose="030F0702030302020204" charset="0"/>
            </a:endParaRPr>
          </a:p>
          <a:p>
            <a:pPr marL="457200"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charset="0"/>
                <a:ea typeface="ADLaM Display" panose="02010000000000000000" pitchFamily="2" charset="0"/>
                <a:cs typeface="Comic Sans MS" panose="030F0702030302020204" charset="0"/>
              </a:rPr>
              <a:t>Greater is He that IS IN me, </a:t>
            </a:r>
            <a:r>
              <a:rPr lang="en-US" sz="23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charset="0"/>
                <a:ea typeface="ADLaM Display" panose="02010000000000000000" pitchFamily="2" charset="0"/>
                <a:cs typeface="Comic Sans MS" panose="030F0702030302020204" charset="0"/>
              </a:rPr>
              <a:t>how you going to act?</a:t>
            </a:r>
            <a:endParaRPr lang="en-US" sz="23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charset="0"/>
              <a:ea typeface="ADLaM Display" panose="02010000000000000000" pitchFamily="2" charset="0"/>
              <a:cs typeface="Comic Sans MS" panose="030F0702030302020204" charset="0"/>
            </a:endParaRPr>
          </a:p>
          <a:p>
            <a:pPr marL="0" marR="0" indent="0" algn="ctr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charset="0"/>
                <a:ea typeface="ADLaM Display" panose="02010000000000000000" pitchFamily="2" charset="0"/>
                <a:cs typeface="Comic Sans MS" panose="030F0702030302020204" charset="0"/>
              </a:rPr>
              <a:t>When We Act Upon God’s Word, We Authenticate Our Confession. </a:t>
            </a:r>
            <a:endParaRPr lang="en-US" sz="2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charset="0"/>
              <a:ea typeface="ADLaM Display" panose="02010000000000000000" pitchFamily="2" charset="0"/>
              <a:cs typeface="Comic Sans MS" panose="030F07020303020202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 animBg="1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"/>
            <a:ext cx="12072256" cy="1208314"/>
          </a:xfrm>
          <a:solidFill>
            <a:schemeClr val="bg1">
              <a:alpha val="9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Positive Action </a:t>
            </a:r>
            <a:b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</a:b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"That thou mayest observe </a:t>
            </a:r>
            <a:r>
              <a:rPr lang="en-US" sz="28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to do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according to all. Is written therein..: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25483"/>
            <a:ext cx="12191999" cy="5432515"/>
          </a:xfrm>
          <a:solidFill>
            <a:schemeClr val="bg1">
              <a:alpha val="90000"/>
            </a:schemeClr>
          </a:solidFill>
        </p:spPr>
        <p:txBody>
          <a:bodyPr>
            <a:normAutofit fontScale="92500" lnSpcReduction="10000"/>
          </a:bodyPr>
          <a:lstStyle/>
          <a:p>
            <a:pPr marL="0" marR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Deut 28:1-2, </a:t>
            </a:r>
            <a:r>
              <a:rPr lang="en-US" sz="3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"And it shall come to pass, if thou shalt hearken diligently unto the voice of the LORD thy God, to observe/ to do all his commandments which I command thee this day, that the LORD thy God will set thee on high above all nations of the earth:/ all these blessings shall come on thee, / overtake thee..." 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marR="0" algn="ctr">
              <a:lnSpc>
                <a:spcPct val="11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Keeping a Positive Mindset Is Crucial to Your Success in Life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. 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marR="0" indent="0" algn="ctr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Isa 1:19, </a:t>
            </a:r>
            <a:r>
              <a:rPr lang="en-US" sz="3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if you are willing /obedient, you shall eat good of the land. </a:t>
            </a:r>
            <a:endParaRPr lang="en-US" sz="3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Willing is a Condition of the Heart that Reflects Your Mindset. 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The Only Difference Between a Stumbling Block and a Steppingstone…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marR="0" indent="0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                                       …Is Your Mindset</a:t>
            </a:r>
            <a:endParaRPr lang="en-US" sz="3000" dirty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500">
        <p14:shred dir="out" pattern="rectang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e the source image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96" b="17670"/>
          <a:stretch>
            <a:fillRect/>
          </a:stretch>
        </p:blipFill>
        <p:spPr bwMode="auto">
          <a:xfrm>
            <a:off x="536575" y="457200"/>
            <a:ext cx="3762375" cy="24923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75" y="3025775"/>
            <a:ext cx="3762375" cy="33750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ee the source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07"/>
          <a:stretch>
            <a:fillRect/>
          </a:stretch>
        </p:blipFill>
        <p:spPr bwMode="auto">
          <a:xfrm>
            <a:off x="4375150" y="457200"/>
            <a:ext cx="2330450" cy="19621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See the source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213" y="457200"/>
            <a:ext cx="2524125" cy="19621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See the source imag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24"/>
          <a:stretch>
            <a:fillRect/>
          </a:stretch>
        </p:blipFill>
        <p:spPr bwMode="auto">
          <a:xfrm>
            <a:off x="9378950" y="457200"/>
            <a:ext cx="2276475" cy="19621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See the source image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89"/>
          <a:stretch>
            <a:fillRect/>
          </a:stretch>
        </p:blipFill>
        <p:spPr bwMode="auto">
          <a:xfrm>
            <a:off x="4375150" y="2495550"/>
            <a:ext cx="4346575" cy="3905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See the source imag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6338" y="2495550"/>
            <a:ext cx="2860675" cy="3905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9840" y="174172"/>
            <a:ext cx="6129446" cy="2308324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In Order to Connect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With God’s Positive Power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And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Renew Our Mindset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95617" y="3223966"/>
            <a:ext cx="5813706" cy="2308324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We Have to…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Think the Word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Speak the Word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Walk the Word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6024" y="130950"/>
            <a:ext cx="5818547" cy="799646"/>
          </a:xfrm>
          <a:solidFill>
            <a:schemeClr val="bg1">
              <a:alpha val="85000"/>
            </a:schemeClr>
          </a:solidFill>
        </p:spPr>
        <p:txBody>
          <a:bodyPr>
            <a:norm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This Week’s Challenge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769" y="1164772"/>
            <a:ext cx="10689773" cy="4735285"/>
          </a:xfrm>
          <a:solidFill>
            <a:schemeClr val="bg1">
              <a:alpha val="85000"/>
            </a:schemeClr>
          </a:solidFill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Practice a Forward-Looking Mindset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lvl="2">
              <a:lnSpc>
                <a:spcPct val="10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Refuse to Live in the Past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lvl="2">
              <a:lnSpc>
                <a:spcPct val="10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Reach Forward to God’s Promises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914400" lvl="2" indent="0">
              <a:lnSpc>
                <a:spcPct val="10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                But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lvl="2">
              <a:lnSpc>
                <a:spcPct val="10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Reinforce Your Life in the Present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457200" lvl="1" indent="0">
              <a:lnSpc>
                <a:spcPct val="10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Any time You Begin to Feel Overwhelmed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914400" lvl="2" indent="0">
              <a:lnSpc>
                <a:spcPct val="10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Say This …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“I Am Here, I am Safe …God’s Promises Protect Me”  </a:t>
            </a:r>
            <a:endParaRPr lang="en-US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lvl="2"/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750">
        <p:checker dir="vert"/>
      </p:transition>
    </mc:Choice>
    <mc:Fallback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UFI Prayer Update: March 2017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05966" y="2910734"/>
            <a:ext cx="3145987" cy="2712391"/>
          </a:xfrm>
          <a:effectLst>
            <a:softEdge rad="88900"/>
          </a:effectLst>
        </p:spPr>
      </p:pic>
      <p:sp>
        <p:nvSpPr>
          <p:cNvPr id="2" name="TextBox 1"/>
          <p:cNvSpPr txBox="1"/>
          <p:nvPr/>
        </p:nvSpPr>
        <p:spPr>
          <a:xfrm>
            <a:off x="6461225" y="4895496"/>
            <a:ext cx="3145987" cy="5770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57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And All of the Innocent Victims</a:t>
            </a:r>
            <a:endParaRPr lang="en-US" sz="1575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algn="ctr"/>
            <a:r>
              <a:rPr lang="en-US" sz="157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on Both Sides</a:t>
            </a:r>
            <a:endParaRPr lang="en-US" sz="1575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3" name="Content Placeholder 2"/>
          <p:cNvSpPr txBox="1"/>
          <p:nvPr/>
        </p:nvSpPr>
        <p:spPr>
          <a:xfrm>
            <a:off x="163286" y="955223"/>
            <a:ext cx="11778343" cy="4902653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Psalm 17:7-9 -Complete Jewish Bible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36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7 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Show how wonderful is your grace,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</a:b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savior of those who seek at your right hand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</a:b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refuge from their foes.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</a:br>
            <a:r>
              <a:rPr lang="en-US" sz="36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8 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Protect them like the pupil of your eye,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</a:b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hide them in the shadow of your wings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</a:br>
            <a:r>
              <a:rPr lang="en-US" sz="36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9 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from the wicked, who are assailing them,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</a:b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from their deadly enemies, who are all around them.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9857" y="258135"/>
            <a:ext cx="11419114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had a dream last night – I was a DR. and Brandan drove up in his mustang….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…Like he was be chased by a dodge charger…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man went to see his doctor in a state of high anxiety. "Doctor," he said, "you have to help me. I'm dying. Everywhere I touch it hurts. I touch my head and it hurts. I touch my leg and it hurts. I touch my stomach and it hurts. I touch my chest and it hurts. You have to help me, Doc, everything hurts." </a:t>
            </a:r>
            <a:b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doctor gave him a complete examination. “Brandan" he said, "I have good news and bad news for you. The good news is you are not dying. The bad news is you have a broken finger."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See the source image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85" r="1" b="13423"/>
          <a:stretch>
            <a:fillRect/>
          </a:stretch>
        </p:blipFill>
        <p:spPr bwMode="auto">
          <a:xfrm>
            <a:off x="4166504" y="10"/>
            <a:ext cx="8025495" cy="3067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ee the source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38" r="-2" b="18413"/>
          <a:stretch>
            <a:fillRect/>
          </a:stretch>
        </p:blipFill>
        <p:spPr bwMode="auto">
          <a:xfrm>
            <a:off x="20" y="3790950"/>
            <a:ext cx="8305780" cy="3067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20" r="14725"/>
          <a:stretch>
            <a:fillRect/>
          </a:stretch>
        </p:blipFill>
        <p:spPr bwMode="auto">
          <a:xfrm>
            <a:off x="1" y="1"/>
            <a:ext cx="5017099" cy="4718647"/>
          </a:xfrm>
          <a:custGeom>
            <a:avLst/>
            <a:gdLst/>
            <a:ahLst/>
            <a:cxnLst/>
            <a:rect l="l" t="t" r="r" b="b"/>
            <a:pathLst>
              <a:path w="5017099" h="4718647">
                <a:moveTo>
                  <a:pt x="0" y="0"/>
                </a:moveTo>
                <a:lnTo>
                  <a:pt x="4599738" y="0"/>
                </a:lnTo>
                <a:lnTo>
                  <a:pt x="4636346" y="60259"/>
                </a:lnTo>
                <a:cubicBezTo>
                  <a:pt x="4879170" y="507256"/>
                  <a:pt x="5017099" y="1019504"/>
                  <a:pt x="5017099" y="1563967"/>
                </a:cubicBezTo>
                <a:cubicBezTo>
                  <a:pt x="5017099" y="3306249"/>
                  <a:pt x="3604701" y="4718647"/>
                  <a:pt x="1862419" y="4718647"/>
                </a:cubicBezTo>
                <a:cubicBezTo>
                  <a:pt x="1209063" y="4718647"/>
                  <a:pt x="602098" y="4520029"/>
                  <a:pt x="98607" y="4179877"/>
                </a:cubicBezTo>
                <a:lnTo>
                  <a:pt x="0" y="410614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See the source image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01" r="19173" b="1"/>
          <a:stretch>
            <a:fillRect/>
          </a:stretch>
        </p:blipFill>
        <p:spPr bwMode="auto">
          <a:xfrm>
            <a:off x="6283728" y="1699214"/>
            <a:ext cx="5908273" cy="5158786"/>
          </a:xfrm>
          <a:custGeom>
            <a:avLst/>
            <a:gdLst/>
            <a:ahLst/>
            <a:cxnLst/>
            <a:rect l="l" t="t" r="r" b="b"/>
            <a:pathLst>
              <a:path w="5908273" h="5158786">
                <a:moveTo>
                  <a:pt x="3465576" y="0"/>
                </a:moveTo>
                <a:cubicBezTo>
                  <a:pt x="4302945" y="0"/>
                  <a:pt x="5070948" y="296984"/>
                  <a:pt x="5670004" y="791369"/>
                </a:cubicBezTo>
                <a:lnTo>
                  <a:pt x="5908273" y="1007923"/>
                </a:lnTo>
                <a:lnTo>
                  <a:pt x="5908273" y="5158786"/>
                </a:lnTo>
                <a:lnTo>
                  <a:pt x="443374" y="5158786"/>
                </a:lnTo>
                <a:lnTo>
                  <a:pt x="418277" y="5117476"/>
                </a:lnTo>
                <a:cubicBezTo>
                  <a:pt x="151523" y="4626427"/>
                  <a:pt x="0" y="4063697"/>
                  <a:pt x="0" y="3465576"/>
                </a:cubicBezTo>
                <a:cubicBezTo>
                  <a:pt x="0" y="1551591"/>
                  <a:pt x="1551591" y="0"/>
                  <a:pt x="3465576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ee the source ima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91" r="28760" b="2"/>
          <a:stretch>
            <a:fillRect/>
          </a:stretch>
        </p:blipFill>
        <p:spPr bwMode="auto">
          <a:xfrm>
            <a:off x="3287694" y="1853886"/>
            <a:ext cx="4297680" cy="4297680"/>
          </a:xfrm>
          <a:custGeom>
            <a:avLst/>
            <a:gdLst/>
            <a:ahLst/>
            <a:cxnLst/>
            <a:rect l="l" t="t" r="r" b="b"/>
            <a:pathLst>
              <a:path w="4297680" h="4297680">
                <a:moveTo>
                  <a:pt x="2148840" y="0"/>
                </a:moveTo>
                <a:cubicBezTo>
                  <a:pt x="3335612" y="0"/>
                  <a:pt x="4297680" y="962068"/>
                  <a:pt x="4297680" y="2148840"/>
                </a:cubicBezTo>
                <a:cubicBezTo>
                  <a:pt x="4297680" y="3335612"/>
                  <a:pt x="3335612" y="4297680"/>
                  <a:pt x="2148840" y="4297680"/>
                </a:cubicBezTo>
                <a:cubicBezTo>
                  <a:pt x="962068" y="4297680"/>
                  <a:pt x="0" y="3335612"/>
                  <a:pt x="0" y="2148840"/>
                </a:cubicBezTo>
                <a:cubicBezTo>
                  <a:pt x="0" y="962068"/>
                  <a:pt x="962068" y="0"/>
                  <a:pt x="214884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 txBox="1"/>
          <p:nvPr/>
        </p:nvSpPr>
        <p:spPr>
          <a:xfrm>
            <a:off x="3150533" y="1122363"/>
            <a:ext cx="5382653" cy="3397248"/>
          </a:xfrm>
          <a:prstGeom prst="rect">
            <a:avLst/>
          </a:prstGeom>
          <a:solidFill>
            <a:schemeClr val="bg1"/>
          </a:solidFill>
          <a:effectLst>
            <a:softEdge rad="38100"/>
          </a:effectLst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Positive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Spiritual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Mindset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   Pt 2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11" name="Subtitle 2"/>
          <p:cNvSpPr txBox="1"/>
          <p:nvPr/>
        </p:nvSpPr>
        <p:spPr>
          <a:xfrm>
            <a:off x="5663921" y="5001737"/>
            <a:ext cx="2056701" cy="640227"/>
          </a:xfrm>
          <a:prstGeom prst="rect">
            <a:avLst/>
          </a:prstGeom>
          <a:solidFill>
            <a:schemeClr val="bg1"/>
          </a:solidFill>
          <a:effectLst>
            <a:softEdge rad="38100"/>
          </a:effectLst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Joshua 1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5559" y="212651"/>
            <a:ext cx="3838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January 28, 2024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506162" y="6341357"/>
            <a:ext cx="3838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Edward Church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wedge/>
      </p:transition>
    </mc:Choice>
    <mc:Fallback>
      <p:transition spd="slow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485" y="160111"/>
            <a:ext cx="11713029" cy="3856718"/>
          </a:xfrm>
          <a:solidFill>
            <a:schemeClr val="bg1"/>
          </a:solidFill>
        </p:spPr>
        <p:txBody>
          <a:bodyPr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It Is Easy To Look Back Over 2023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 And Expect 2024 To Be More of the Same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I Can Assure You…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Whatever You Are Expecting…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     …Comes Out of Your Mouth!!!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Your Tongue has the Power of Life and Death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-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Prov 18:21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11734800" cy="4212771"/>
          </a:xfrm>
          <a:solidFill>
            <a:schemeClr val="bg1">
              <a:alpha val="90000"/>
            </a:schemeClr>
          </a:solidFill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Luke 21:26 (AMP) 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</a:br>
            <a:r>
              <a:rPr lang="en-U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26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 Men swooning away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or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expiring with fear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and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dread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and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apprehension and expectation of the things that are coming on the world; for the [very] powers of the heavens will be shaken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and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caused to totter.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Luke 21:26 (MSG) 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</a:br>
            <a:r>
              <a:rPr lang="en-U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26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 in an uproar and everyone all over the world in a panic, the wind knocked out of them by the threat of doom, the powers-that-be quaking.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149928" y="5769429"/>
            <a:ext cx="7892144" cy="954107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languish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:- cover (over), fail, faint, feebler,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ctr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hide self, be overwhelmed, swoon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56915" y="114597"/>
            <a:ext cx="2598057" cy="854075"/>
          </a:xfrm>
        </p:spPr>
        <p:txBody>
          <a:bodyPr/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Joshua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9658" y="1628222"/>
            <a:ext cx="7685314" cy="5115181"/>
          </a:xfrm>
          <a:solidFill>
            <a:schemeClr val="bg1">
              <a:alpha val="90000"/>
            </a:schemeClr>
          </a:solidFill>
          <a:effectLst>
            <a:softEdge rad="31750"/>
          </a:effectLst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If Ever a Person Was Overwhelmed…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He was Called to…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Take Mose’s Place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457200" lvl="1" indent="0">
              <a:lnSpc>
                <a:spcPct val="10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       …Big Shoes to Fill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>
              <a:lnSpc>
                <a:spcPct val="100000"/>
              </a:lnSpc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Take the Land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457200" lvl="1" indent="0">
              <a:lnSpc>
                <a:spcPct val="10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       …Big Job to Complete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>
              <a:lnSpc>
                <a:spcPct val="100000"/>
              </a:lnSpc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Both Seemed Impossible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457200" lvl="1" indent="0">
              <a:lnSpc>
                <a:spcPct val="10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        …Too Big Without God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457200" lvl="1" indent="0">
              <a:lnSpc>
                <a:spcPct val="100000"/>
              </a:lnSpc>
              <a:buNone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See the source image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85" r="1" b="13423"/>
          <a:stretch>
            <a:fillRect/>
          </a:stretch>
        </p:blipFill>
        <p:spPr bwMode="auto">
          <a:xfrm>
            <a:off x="4166504" y="10"/>
            <a:ext cx="8025495" cy="3067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ee the source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38" r="-2" b="18413"/>
          <a:stretch>
            <a:fillRect/>
          </a:stretch>
        </p:blipFill>
        <p:spPr bwMode="auto">
          <a:xfrm>
            <a:off x="20" y="3790950"/>
            <a:ext cx="8305780" cy="3067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20" r="14725"/>
          <a:stretch>
            <a:fillRect/>
          </a:stretch>
        </p:blipFill>
        <p:spPr bwMode="auto">
          <a:xfrm>
            <a:off x="1" y="1"/>
            <a:ext cx="5017099" cy="4718647"/>
          </a:xfrm>
          <a:custGeom>
            <a:avLst/>
            <a:gdLst/>
            <a:ahLst/>
            <a:cxnLst/>
            <a:rect l="l" t="t" r="r" b="b"/>
            <a:pathLst>
              <a:path w="5017099" h="4718647">
                <a:moveTo>
                  <a:pt x="0" y="0"/>
                </a:moveTo>
                <a:lnTo>
                  <a:pt x="4599738" y="0"/>
                </a:lnTo>
                <a:lnTo>
                  <a:pt x="4636346" y="60259"/>
                </a:lnTo>
                <a:cubicBezTo>
                  <a:pt x="4879170" y="507256"/>
                  <a:pt x="5017099" y="1019504"/>
                  <a:pt x="5017099" y="1563967"/>
                </a:cubicBezTo>
                <a:cubicBezTo>
                  <a:pt x="5017099" y="3306249"/>
                  <a:pt x="3604701" y="4718647"/>
                  <a:pt x="1862419" y="4718647"/>
                </a:cubicBezTo>
                <a:cubicBezTo>
                  <a:pt x="1209063" y="4718647"/>
                  <a:pt x="602098" y="4520029"/>
                  <a:pt x="98607" y="4179877"/>
                </a:cubicBezTo>
                <a:lnTo>
                  <a:pt x="0" y="410614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See the source image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01" r="19173" b="1"/>
          <a:stretch>
            <a:fillRect/>
          </a:stretch>
        </p:blipFill>
        <p:spPr bwMode="auto">
          <a:xfrm>
            <a:off x="6283728" y="1699214"/>
            <a:ext cx="5908273" cy="5158786"/>
          </a:xfrm>
          <a:custGeom>
            <a:avLst/>
            <a:gdLst/>
            <a:ahLst/>
            <a:cxnLst/>
            <a:rect l="l" t="t" r="r" b="b"/>
            <a:pathLst>
              <a:path w="5908273" h="5158786">
                <a:moveTo>
                  <a:pt x="3465576" y="0"/>
                </a:moveTo>
                <a:cubicBezTo>
                  <a:pt x="4302945" y="0"/>
                  <a:pt x="5070948" y="296984"/>
                  <a:pt x="5670004" y="791369"/>
                </a:cubicBezTo>
                <a:lnTo>
                  <a:pt x="5908273" y="1007923"/>
                </a:lnTo>
                <a:lnTo>
                  <a:pt x="5908273" y="5158786"/>
                </a:lnTo>
                <a:lnTo>
                  <a:pt x="443374" y="5158786"/>
                </a:lnTo>
                <a:lnTo>
                  <a:pt x="418277" y="5117476"/>
                </a:lnTo>
                <a:cubicBezTo>
                  <a:pt x="151523" y="4626427"/>
                  <a:pt x="0" y="4063697"/>
                  <a:pt x="0" y="3465576"/>
                </a:cubicBezTo>
                <a:cubicBezTo>
                  <a:pt x="0" y="1551591"/>
                  <a:pt x="1551591" y="0"/>
                  <a:pt x="3465576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ee the source ima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91" r="28760" b="2"/>
          <a:stretch>
            <a:fillRect/>
          </a:stretch>
        </p:blipFill>
        <p:spPr bwMode="auto">
          <a:xfrm>
            <a:off x="3287694" y="1853886"/>
            <a:ext cx="4297680" cy="4297680"/>
          </a:xfrm>
          <a:custGeom>
            <a:avLst/>
            <a:gdLst/>
            <a:ahLst/>
            <a:cxnLst/>
            <a:rect l="l" t="t" r="r" b="b"/>
            <a:pathLst>
              <a:path w="4297680" h="4297680">
                <a:moveTo>
                  <a:pt x="2148840" y="0"/>
                </a:moveTo>
                <a:cubicBezTo>
                  <a:pt x="3335612" y="0"/>
                  <a:pt x="4297680" y="962068"/>
                  <a:pt x="4297680" y="2148840"/>
                </a:cubicBezTo>
                <a:cubicBezTo>
                  <a:pt x="4297680" y="3335612"/>
                  <a:pt x="3335612" y="4297680"/>
                  <a:pt x="2148840" y="4297680"/>
                </a:cubicBezTo>
                <a:cubicBezTo>
                  <a:pt x="962068" y="4297680"/>
                  <a:pt x="0" y="3335612"/>
                  <a:pt x="0" y="2148840"/>
                </a:cubicBezTo>
                <a:cubicBezTo>
                  <a:pt x="0" y="962068"/>
                  <a:pt x="962068" y="0"/>
                  <a:pt x="214884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 txBox="1"/>
          <p:nvPr/>
        </p:nvSpPr>
        <p:spPr>
          <a:xfrm>
            <a:off x="3150533" y="1122363"/>
            <a:ext cx="5808409" cy="2387600"/>
          </a:xfrm>
          <a:prstGeom prst="rect">
            <a:avLst/>
          </a:prstGeom>
          <a:solidFill>
            <a:schemeClr val="bg1"/>
          </a:solidFill>
          <a:effectLst>
            <a:softEdge rad="50800"/>
          </a:effectLst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This Big Job Would Require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ctr"/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 Big Mindset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3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73250"/>
            <a:ext cx="9709785" cy="3665220"/>
          </a:xfrm>
          <a:solidFill>
            <a:schemeClr val="bg1">
              <a:alpha val="88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As Long as I Can Remember…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  …Life has Been Full of Challenges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                 …But Since 2020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                             …Life Itself is a Challenge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How Do We Meet These?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21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1485" y="149226"/>
            <a:ext cx="10820400" cy="4172404"/>
          </a:xfrm>
          <a:solidFill>
            <a:schemeClr val="bg1">
              <a:alpha val="90000"/>
            </a:schemeClr>
          </a:solidFill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3200" b="1" i="0" u="none" strike="noStrik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Starts With Our Mindset</a:t>
            </a:r>
            <a:endParaRPr lang="en-US" sz="3200" b="1" i="0" u="none" strike="noStrik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algn="l">
              <a:lnSpc>
                <a:spcPct val="100000"/>
              </a:lnSpc>
            </a:pPr>
            <a:r>
              <a:rPr lang="en-US" b="1" i="0" u="none" strike="noStrik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Romans 12:2</a:t>
            </a:r>
            <a:r>
              <a:rPr lang="en-US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, says that we should be “transformed by the renewing of [our] mind.”</a:t>
            </a:r>
            <a:endParaRPr lang="en-US" b="0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algn="l">
              <a:lnSpc>
                <a:spcPct val="100000"/>
              </a:lnSpc>
            </a:pPr>
            <a:r>
              <a:rPr lang="en-US" b="1" i="0" u="none" strike="noStrik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Ephesians 4:23</a:t>
            </a:r>
            <a:r>
              <a:rPr lang="en-US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 says, “let the Spirit renew your thoughts and attitudes.”</a:t>
            </a:r>
            <a:endParaRPr lang="en-US" b="0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algn="l">
              <a:lnSpc>
                <a:spcPct val="100000"/>
              </a:lnSpc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Ephesians 4:23 (AMP) 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</a:br>
            <a:r>
              <a:rPr lang="en-U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23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 And be constantly renewed in the spirit of your mind [having a fresh mental and spiritual attitude]</a:t>
            </a:r>
            <a:endParaRPr lang="en-US" dirty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6771</Words>
  <Application>WPS Presentation</Application>
  <PresentationFormat>Widescreen</PresentationFormat>
  <Paragraphs>167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22</vt:i4>
      </vt:variant>
    </vt:vector>
  </HeadingPairs>
  <TitlesOfParts>
    <vt:vector size="37" baseType="lpstr">
      <vt:lpstr>Arial</vt:lpstr>
      <vt:lpstr>SimSun</vt:lpstr>
      <vt:lpstr>Wingdings</vt:lpstr>
      <vt:lpstr>ADLaM Display</vt:lpstr>
      <vt:lpstr>Yantiq</vt:lpstr>
      <vt:lpstr>Arial Rounded MT Bold</vt:lpstr>
      <vt:lpstr>Calibri</vt:lpstr>
      <vt:lpstr>Microsoft YaHei</vt:lpstr>
      <vt:lpstr>Arial Unicode MS</vt:lpstr>
      <vt:lpstr>Calibri Light</vt:lpstr>
      <vt:lpstr>Times New Roman</vt:lpstr>
      <vt:lpstr>Courier New</vt:lpstr>
      <vt:lpstr>Comic Sans MS</vt:lpstr>
      <vt:lpstr>Office Theme</vt:lpstr>
      <vt:lpstr>1_Office Theme</vt:lpstr>
      <vt:lpstr>2024</vt:lpstr>
      <vt:lpstr>PowerPoint 演示文稿</vt:lpstr>
      <vt:lpstr>PowerPoint 演示文稿</vt:lpstr>
      <vt:lpstr>PowerPoint 演示文稿</vt:lpstr>
      <vt:lpstr>PowerPoint 演示文稿</vt:lpstr>
      <vt:lpstr>Joshua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Perfect Model for a Perfect Mindset</vt:lpstr>
      <vt:lpstr>Positive Thinking  "But thou shalt meditate therein day and night..."</vt:lpstr>
      <vt:lpstr>Positive Thinking  "But thou shalt meditate therein day and night..."</vt:lpstr>
      <vt:lpstr>Positive Speaking  "This book of the law shall not depart out of thy mouth..."</vt:lpstr>
      <vt:lpstr>Positive Action  "That thou mayest observe to do according to all.  Is written therein..:</vt:lpstr>
      <vt:lpstr>Positive Action  "That thou mayest observe to do according to all. Is written therein..:</vt:lpstr>
      <vt:lpstr>PowerPoint 演示文稿</vt:lpstr>
      <vt:lpstr>This Week’s Challenge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Linton</dc:creator>
  <cp:lastModifiedBy>edwar</cp:lastModifiedBy>
  <cp:revision>118</cp:revision>
  <cp:lastPrinted>2024-01-27T22:38:00Z</cp:lastPrinted>
  <dcterms:created xsi:type="dcterms:W3CDTF">2022-02-20T23:00:00Z</dcterms:created>
  <dcterms:modified xsi:type="dcterms:W3CDTF">2024-01-28T21:14:27Z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8E1268874C7640D99D9BFD6E0276F7EE_12</vt:lpwstr>
  </property>
  <property fmtid="{D5CDD505-2E9C-101B-9397-08002B2CF9AE}" pid="3" name="KSOProductBuildVer">
    <vt:lpwstr>1033-12.2.0.13431</vt:lpwstr>
  </property>
</Properties>
</file>