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notesMasterIdLst>
    <p:notesMasterId r:id="rId33"/>
  </p:notesMasterIdLst>
  <p:sldIdLst>
    <p:sldId id="333" r:id="rId4"/>
    <p:sldId id="666" r:id="rId5"/>
    <p:sldId id="707" r:id="rId6"/>
    <p:sldId id="348" r:id="rId7"/>
    <p:sldId id="729" r:id="rId8"/>
    <p:sldId id="256" r:id="rId9"/>
    <p:sldId id="275" r:id="rId10"/>
    <p:sldId id="766" r:id="rId11"/>
    <p:sldId id="257" r:id="rId12"/>
    <p:sldId id="274" r:id="rId13"/>
    <p:sldId id="765" r:id="rId14"/>
    <p:sldId id="267" r:id="rId15"/>
    <p:sldId id="262" r:id="rId16"/>
    <p:sldId id="758" r:id="rId17"/>
    <p:sldId id="280" r:id="rId18"/>
    <p:sldId id="268" r:id="rId19"/>
    <p:sldId id="764" r:id="rId20"/>
    <p:sldId id="259" r:id="rId21"/>
    <p:sldId id="763" r:id="rId22"/>
    <p:sldId id="283" r:id="rId23"/>
    <p:sldId id="762" r:id="rId24"/>
    <p:sldId id="281" r:id="rId25"/>
    <p:sldId id="761" r:id="rId26"/>
    <p:sldId id="284" r:id="rId27"/>
    <p:sldId id="760" r:id="rId28"/>
    <p:sldId id="285" r:id="rId29"/>
    <p:sldId id="759" r:id="rId30"/>
    <p:sldId id="278" r:id="rId31"/>
    <p:sldId id="286" r:id="rId3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59" d="100"/>
          <a:sy n="59" d="100"/>
        </p:scale>
        <p:origin x="964" y="6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6" Type="http://schemas.openxmlformats.org/officeDocument/2006/relationships/tableStyles" Target="tableStyles.xml"/><Relationship Id="rId35" Type="http://schemas.openxmlformats.org/officeDocument/2006/relationships/viewProps" Target="viewProps.xml"/><Relationship Id="rId34" Type="http://schemas.openxmlformats.org/officeDocument/2006/relationships/presProps" Target="presProps.xml"/><Relationship Id="rId33" Type="http://schemas.openxmlformats.org/officeDocument/2006/relationships/notesMaster" Target="notesMasters/notesMaster1.xml"/><Relationship Id="rId32" Type="http://schemas.openxmlformats.org/officeDocument/2006/relationships/slide" Target="slides/slide29.xml"/><Relationship Id="rId31" Type="http://schemas.openxmlformats.org/officeDocument/2006/relationships/slide" Target="slides/slide28.xml"/><Relationship Id="rId30" Type="http://schemas.openxmlformats.org/officeDocument/2006/relationships/slide" Target="slides/slide27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6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87FC03-1292-4B3D-B44B-42E6F7AE609A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6BFBD4-C450-42A3-B429-E17902980B13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  <a:endParaRPr lang="en-US"/>
          </a:p>
          <a:p>
            <a:pPr lvl="1"/>
            <a:r>
              <a:rPr lang="en-US"/>
              <a:t>Second level</a:t>
            </a:r>
            <a:endParaRPr lang="en-US"/>
          </a:p>
          <a:p>
            <a:pPr lvl="2"/>
            <a:r>
              <a:rPr lang="en-US"/>
              <a:t>Third level</a:t>
            </a:r>
            <a:endParaRPr lang="en-US"/>
          </a:p>
          <a:p>
            <a:pPr lvl="3"/>
            <a:r>
              <a:rPr lang="en-US"/>
              <a:t>Fourth level</a:t>
            </a:r>
            <a:endParaRPr lang="en-US"/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20951-DFB0-487B-8CB8-E1B02BD7694C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40892A-880C-4E11-9AEF-883BEBA2E747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0.png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hyperlink" Target="https://www.biblegateway.com/passage/?search=Matthew%2022:36-40&amp;version=CSB#fen-CSB-23911d" TargetMode="External"/><Relationship Id="rId4" Type="http://schemas.openxmlformats.org/officeDocument/2006/relationships/hyperlink" Target="https://www.biblegateway.com/passage/?search=Matthew%2022:36-40&amp;version=CSB#fen-CSB-23910c" TargetMode="External"/><Relationship Id="rId3" Type="http://schemas.openxmlformats.org/officeDocument/2006/relationships/hyperlink" Target="https://www.biblegateway.com/passage/?search=Matthew%2022:36-40&amp;version=CSB#fen-CSB-23909b" TargetMode="External"/><Relationship Id="rId2" Type="http://schemas.openxmlformats.org/officeDocument/2006/relationships/hyperlink" Target="https://www.biblegateway.com/passage/?search=Matthew%2022:36-40&amp;version=CSB#fen-CSB-23908a" TargetMode="External"/><Relationship Id="rId1" Type="http://schemas.openxmlformats.org/officeDocument/2006/relationships/image" Target="../media/image10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1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2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3.jpeg"/><Relationship Id="rId1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3.pn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3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4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4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5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16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16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3.xml"/><Relationship Id="rId2" Type="http://schemas.openxmlformats.org/officeDocument/2006/relationships/hyperlink" Target="https://www.biblegateway.com/passage/?search=Micah%206:8&amp;version=NKJV#fen-NKJV-22657a" TargetMode="External"/><Relationship Id="rId1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48800" y="97971"/>
            <a:ext cx="3113314" cy="1186543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en-US" sz="6600" dirty="0"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2024</a:t>
            </a:r>
            <a:endParaRPr lang="en-US" sz="6600" dirty="0"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4" name="AutoShape 2"/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fracture"/>
      </p:transition>
    </mc:Choice>
    <mc:Fallback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742" y="1023257"/>
            <a:ext cx="6934201" cy="5069199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Remember Last Week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Mindset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Fuels Your Mindset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Determines its Power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“Faith in God”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Provides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“Supernatural Power”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Likewise…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250">
        <p15:prstTrans prst="fracture"/>
      </p:transition>
    </mc:Choice>
    <mc:Fallback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05742" y="130628"/>
            <a:ext cx="6934201" cy="6206377"/>
          </a:xfrm>
          <a:solidFill>
            <a:schemeClr val="bg1">
              <a:alpha val="90000"/>
            </a:schemeClr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Fuels Your Offensive Mindset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Determines its Power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“Love of God”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AGAPE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“Supernatural Love”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Matched with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“Supernatural Power”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Builds an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“Unstoppable Mindset”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>
              <a:buNone/>
            </a:pP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6000">
        <p15:prstTrans prst="curtains"/>
      </p:transition>
    </mc:Choice>
    <mc:Fallback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 b="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0335" y="152400"/>
            <a:ext cx="11842115" cy="6531610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Matthew 22:36-40 Christian Standard Bible</a:t>
            </a:r>
            <a:endParaRPr lang="en-US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36 </a:t>
            </a:r>
            <a:r>
              <a:rPr lang="en-US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“Teacher, which command in the law is the greatest?”</a:t>
            </a:r>
            <a:r>
              <a:rPr lang="en-US" sz="24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37 </a:t>
            </a:r>
            <a:r>
              <a:rPr lang="en-US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He said to him,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</a:t>
            </a:r>
            <a:endParaRPr lang="en-US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“Love the Lord your God with all your heart, with all your soul, and with all your mind.</a:t>
            </a:r>
            <a:r>
              <a:rPr lang="en-US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[</a:t>
            </a:r>
            <a:r>
              <a:rPr lang="en-US" b="0" i="0" baseline="3000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  <a:hlinkClick r:id="rId2" tooltip="See footnote a"/>
              </a:rPr>
              <a:t>a</a:t>
            </a:r>
            <a:r>
              <a:rPr lang="en-US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]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38 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This is the greatest and most important</a:t>
            </a:r>
            <a:r>
              <a:rPr lang="en-US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[</a:t>
            </a:r>
            <a:r>
              <a:rPr lang="en-US" b="0" i="0" baseline="3000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  <a:hlinkClick r:id="rId3" tooltip="See footnote b"/>
              </a:rPr>
              <a:t>b</a:t>
            </a:r>
            <a:r>
              <a:rPr lang="en-US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]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command.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39 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The second is like it: </a:t>
            </a:r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Love your neighbor as yourself.</a:t>
            </a:r>
            <a:r>
              <a:rPr lang="en-US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[</a:t>
            </a:r>
            <a:r>
              <a:rPr lang="en-US" b="0" i="0" baseline="3000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  <a:hlinkClick r:id="rId4" tooltip="See footnote c"/>
              </a:rPr>
              <a:t>c</a:t>
            </a:r>
            <a:r>
              <a:rPr lang="en-US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]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40 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All the Law and the Prophets depend</a:t>
            </a:r>
            <a:r>
              <a:rPr lang="en-US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[</a:t>
            </a:r>
            <a:r>
              <a:rPr lang="en-US" b="0" i="0" baseline="3000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  <a:hlinkClick r:id="rId5" tooltip="See footnote d"/>
              </a:rPr>
              <a:t>d</a:t>
            </a:r>
            <a:r>
              <a:rPr lang="en-US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]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on these two commands.”</a:t>
            </a:r>
            <a:endParaRPr lang="en-US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r>
              <a:rPr lang="en-US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Matthew 22:36-40 Amplified Bible</a:t>
            </a:r>
            <a:endParaRPr lang="en-US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 algn="ctr">
              <a:buNone/>
            </a:pPr>
            <a:r>
              <a:rPr lang="en-US" sz="24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36 </a:t>
            </a:r>
            <a:r>
              <a:rPr lang="en-US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“Teacher, which is the greatest commandment in the Law?” </a:t>
            </a:r>
            <a:r>
              <a:rPr lang="en-US" sz="24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37 </a:t>
            </a:r>
            <a:r>
              <a:rPr lang="en-US" sz="24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And Jesus replied to him,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“‘</a:t>
            </a:r>
            <a:r>
              <a:rPr lang="en-US" b="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You shall love the Lord your God with all your heart, and with all your soul, and with all your mind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.’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38 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This is the first and greatest commandment.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39 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The second is like it, ‘</a:t>
            </a:r>
            <a:r>
              <a:rPr lang="en-US" b="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You shall love your neighbor as yourself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[that is, unselfishly seek the best or higher good for others].’ 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40 </a:t>
            </a:r>
            <a:r>
              <a:rPr lang="en-US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The whole Law and the [writings of the] Prophets depend on these two commandments.”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500">
        <p:checker/>
      </p:transition>
    </mc:Choice>
    <mc:Fallback>
      <p:transition spd="slow">
        <p:checker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mb/>
      </p:transition>
    </mc:Choice>
    <mc:Fallback>
      <p:transition spd="slow">
        <p:comb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9742" y="0"/>
            <a:ext cx="11996057" cy="6281057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Parable of the Prodigal Son: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The father's love for son is not diminished by his son's rebellion, 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Instead demonstrated in his willingness to forgive and restore his son. 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is the kind of love that God has for us. 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is a love that forgives, that restores, that heals, that redeems.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 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His Patience and Long-Suffering: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Despite our repeated failures and shortcomings, He continues to love us and patiently waits for us to turn back to Him. 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does not give up on us, but persistently pursues us with His love.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Sacrificial Love: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Most evident in the cross, where God demonstrated His love for us by sending His only Son to die for our sins. 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act of selfless love is the ultimate demonstration of God's love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7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Willing to sacrifice everything, even His Son, for our sake. </a:t>
            </a:r>
            <a:endParaRPr lang="en-US" sz="27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14:switch dir="r"/>
      </p:transition>
    </mc:Choice>
    <mc:Fallback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195943"/>
            <a:ext cx="11898086" cy="6455229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Transformative Love: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That changes us, molds us, shapes us into the image of Christ.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That empowers us to love others, serve others, forgive others.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Personal Love: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is not a distant, impersonal love, but a close, intimate love.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knows us by name, our thoughts, our struggles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He is not a distant God, but a close/ personal God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Who loves us deeply and intimately.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Requires a Response:</a:t>
            </a: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is not a passive love, but an active love that calls us to action. 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calls us to love Him in return, to obey His commands.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 follow His ways, to live out our faith in our daily lives.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:comb/>
      </p:transition>
    </mc:Choice>
    <mc:Fallback>
      <p:transition spd="slow">
        <p:comb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flip dir="r"/>
      </p:transition>
    </mc:Choice>
    <mc:Fallback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1999" cy="5442856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1125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Mastering Justice in Our Actions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1st</a:t>
            </a:r>
            <a:r>
              <a:rPr lang="en-US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b="1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Let's Consider the Idea </a:t>
            </a:r>
            <a:r>
              <a:rPr lang="en-US" b="1" i="1" dirty="0" err="1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af</a:t>
            </a:r>
            <a:r>
              <a:rPr lang="en-US" b="1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Justice As a Lifestyle</a:t>
            </a:r>
            <a:r>
              <a:rPr lang="en-US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Justice, in the biblical sense, is more than just a principle or a rule 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 a Way of Life. 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 about treating others with fairness, about standing up for the oppressed, and about making right what is wrong. 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“Reflecting the heart of God in our everyday actions” 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"let justice roll on like a river, righteousness…</a:t>
            </a:r>
            <a:endParaRPr lang="en-US" sz="3200" b="1" i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                     …like never-failing stream" </a:t>
            </a:r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-Amos 5:24 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250">
        <p14:flip dir="r"/>
      </p:transition>
    </mc:Choice>
    <mc:Fallback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 t="-33000" b="-3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UFI Prayer Update: March 2017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1905966" y="2910734"/>
            <a:ext cx="3145987" cy="2712391"/>
          </a:xfrm>
          <a:effectLst>
            <a:softEdge rad="88900"/>
          </a:effectLst>
        </p:spPr>
      </p:pic>
      <p:sp>
        <p:nvSpPr>
          <p:cNvPr id="2" name="TextBox 1"/>
          <p:cNvSpPr txBox="1"/>
          <p:nvPr/>
        </p:nvSpPr>
        <p:spPr>
          <a:xfrm>
            <a:off x="6461225" y="4895496"/>
            <a:ext cx="3145987" cy="57708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15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And All of the Innocent Victims</a:t>
            </a:r>
            <a:endParaRPr lang="en-US" sz="15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/>
            <a:r>
              <a:rPr lang="en-US" sz="1575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on Both Sides</a:t>
            </a:r>
            <a:endParaRPr lang="en-US" sz="1575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Content Placeholder 2"/>
          <p:cNvSpPr txBox="1"/>
          <p:nvPr/>
        </p:nvSpPr>
        <p:spPr>
          <a:xfrm>
            <a:off x="163286" y="955223"/>
            <a:ext cx="11778343" cy="4902653"/>
          </a:xfrm>
          <a:prstGeom prst="rect">
            <a:avLst/>
          </a:prstGeom>
          <a:solidFill>
            <a:schemeClr val="bg1">
              <a:alpha val="90000"/>
            </a:schemeClr>
          </a:solidFill>
          <a:effectLst>
            <a:softEdge rad="50800"/>
          </a:effectLst>
        </p:spPr>
        <p:txBody>
          <a:bodyPr vert="horz" lIns="68580" tIns="34290" rIns="68580" bIns="3429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00000"/>
              </a:lnSpc>
              <a:buNone/>
            </a:pP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Psalm 17:7-9 -Complete Jewish Bible</a:t>
            </a:r>
            <a:endParaRPr lang="en-US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buNone/>
            </a:pP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7 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Show how wonderful is your grace,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savior of those who seek at your right hand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refuge from their foes.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8 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Protect them like the pupil of your eye,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hide them in the shadow of your wings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b="1" baseline="30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9 </a:t>
            </a: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 wicked, who are assailing them,</a:t>
            </a:r>
            <a:b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from their deadly enemies, who are all around them.</a:t>
            </a:r>
            <a:endParaRPr 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p:transition spd="slow"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grpId="0" nodeType="click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300"/>
                            </p:stCondLst>
                            <p:childTnLst>
                              <p:par>
                                <p:cTn id="9" presetID="1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out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>
        <p15:prstTrans prst="airplane"/>
      </p:transition>
    </mc:Choice>
    <mc:Fallback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"/>
            <a:ext cx="12191999" cy="523602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1125"/>
              </a:spcAft>
              <a:buNone/>
            </a:pPr>
            <a:r>
              <a:rPr lang="en-US" sz="3200" b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Mastering Justice in Our Actions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2nd</a:t>
            </a:r>
            <a:r>
              <a:rPr lang="en-US" sz="320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Justice Is Not Just Our Actions, Also About Our Attitudes</a:t>
            </a:r>
            <a:r>
              <a:rPr lang="en-US" sz="320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 about the Condition of Our Hearts </a:t>
            </a:r>
            <a:endParaRPr lang="en-US" sz="3200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Having a Heart that is Sensitive to the Needs of Others </a:t>
            </a:r>
            <a:endParaRPr lang="en-US" sz="3200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  <a:r>
              <a:rPr lang="en-US" sz="3200" b="1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“a heart that is moved by compassion and driven by love”</a:t>
            </a:r>
            <a:endParaRPr lang="en-US" sz="3200" b="1" i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Is The Kind Of Love That Fuels Justice…</a:t>
            </a:r>
            <a:endParaRPr lang="en-US" sz="3200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…A Love That Seeks the Ultimate Good Of Others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2750">
        <p15:prstTrans prst="airplane"/>
      </p:transition>
    </mc:Choice>
    <mc:Fallback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heel spokes="1"/>
      </p:transition>
    </mc:Choice>
    <mc:Fallback>
      <p:transition spd="slow">
        <p:wheel spokes="1"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"/>
            <a:ext cx="11756571" cy="6368902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Firstly, </a:t>
            </a:r>
            <a:r>
              <a:rPr lang="en-US" sz="2400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let's consider the idea of justice as a lifestyle</a:t>
            </a:r>
            <a:r>
              <a:rPr lang="en-US" sz="240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240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Secondly, </a:t>
            </a:r>
            <a:r>
              <a:rPr lang="en-US" sz="2400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justice is not just about our actions, but also about our attitudes</a:t>
            </a:r>
            <a:r>
              <a:rPr lang="en-US" sz="240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3rd, </a:t>
            </a:r>
            <a:r>
              <a:rPr lang="en-US" sz="3200" b="1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Justice Is About Integrity</a:t>
            </a:r>
            <a:r>
              <a:rPr lang="en-US" sz="320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It's about being honest and upright in all our dealings, 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being true to our word and faithful in our commitments. It’s 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about doing what is right, even when it's hard, even when no one is watching.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"The integrity of the upright guides them, but the unfaithful are destroyed by their duplicity" </a:t>
            </a: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-Proverbs 11:3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This underscores the importance of integrity in our pursuit of justice.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000">
        <p:wheel spokes="1"/>
      </p:transition>
    </mc:Choice>
    <mc:Fallback>
      <p:transition spd="slow">
        <p:wheel spokes="1"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>
        <p15:prstTrans prst="crush"/>
      </p:transition>
    </mc:Choice>
    <mc:Fallback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2143" y="1"/>
            <a:ext cx="11756571" cy="4528456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marR="0"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Firstly, </a:t>
            </a:r>
            <a:r>
              <a:rPr lang="en-US" sz="2400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let's consider the idea of justice as a lifestyle</a:t>
            </a:r>
            <a:r>
              <a:rPr lang="en-US" sz="240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Secondly, </a:t>
            </a:r>
            <a:r>
              <a:rPr lang="en-US" sz="2400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justice is not just about our actions, but also about our attitudes</a:t>
            </a:r>
            <a:r>
              <a:rPr lang="en-US" sz="240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2400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Open Sans" panose="020B0606030504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sz="240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3rd, </a:t>
            </a:r>
            <a:r>
              <a:rPr lang="en-US" sz="2400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Justice Is About Integrity</a:t>
            </a:r>
            <a:r>
              <a:rPr lang="en-US" sz="2400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.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4th, </a:t>
            </a:r>
            <a:r>
              <a:rPr lang="en-US" sz="3200" b="1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Justice Is About Responsibility</a:t>
            </a:r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en-US" sz="3200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Taking responsibility for our actions / their impact on others. 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Recognizing that our choices have consequences…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We Must Make Choices that Promote Justice / Righteousness. 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b="1" i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"Each of us will give an account of ourselves to God" </a:t>
            </a: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-Rom 14:12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spcAft>
                <a:spcPts val="800"/>
              </a:spcAft>
              <a:buNone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Aptos" panose="020B00040202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Requires="p14" p14:dur="3750">
        <p15:prstTrans prst="crush"/>
      </p:transition>
    </mc:Choice>
    <mc:Fallback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206830"/>
            <a:ext cx="12094028" cy="5638799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Let us live out our faith in ways that reflect the heart of God.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Let us treat others with fairness, stand up for the oppress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…make right what is wrong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Let us have hearts that are sensitive to the needs of others… 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    …hearts that are moved by compassion and driven by love.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Let us be people of integrity, honest/ upright in all our dealings.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8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Let us take responsibility for our actions / their impact on others.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For in doing so, we will not only please God, </a:t>
            </a:r>
            <a:endParaRPr lang="en-US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  <a:ea typeface="Helvetica Neue"/>
              <a:cs typeface="Helvetica Neue"/>
            </a:endParaRPr>
          </a:p>
          <a:p>
            <a:pPr marL="0" marR="0" indent="0" algn="ctr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None/>
            </a:pPr>
            <a:r>
              <a:rPr lang="en-US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  <a:ea typeface="Helvetica Neue"/>
                <a:cs typeface="Helvetica Neue"/>
              </a:rPr>
              <a:t>we will also make a positive difference in the world around us.</a:t>
            </a:r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83029"/>
            <a:ext cx="11647714" cy="6313714"/>
          </a:xfrm>
        </p:spPr>
        <p:txBody>
          <a:bodyPr/>
          <a:lstStyle/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br>
              <a:rPr lang="en-US" sz="1800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When I was younger, my dad found out I had an imaginary girlfriend.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said, "You know, you could do better."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"Thanks dad, that means a lot," I replied.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 said, "I was talking to your girlfriend."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  Thought </a:t>
            </a:r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for today – You Could Do Better </a:t>
            </a:r>
            <a:r>
              <a:rPr lang="en-US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– Re-align Your Vision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197428" y="500743"/>
            <a:ext cx="10145485" cy="4855028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These are the 2 Most Important Hours of My Week – Help Me to Cherish Them 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buNone/>
              <a:defRPr/>
            </a:pP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4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Here Today to Worship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4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Not to Be Entertained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4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Am Singing to An Audience of One</a:t>
            </a:r>
            <a:endParaRPr lang="en-US" altLang="en-US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lnSpc>
                <a:spcPct val="100000"/>
              </a:lnSpc>
              <a:spcBef>
                <a:spcPts val="145"/>
              </a:spcBef>
              <a:buNone/>
              <a:defRPr/>
            </a:pPr>
            <a:r>
              <a:rPr lang="en-US" altLang="en-US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Worship Oh Lord!</a:t>
            </a:r>
            <a:endParaRPr lang="en-US" altLang="en-US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8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Content Placeholder 2"/>
          <p:cNvSpPr>
            <a:spLocks noGrp="1" noChangeArrowheads="1"/>
          </p:cNvSpPr>
          <p:nvPr>
            <p:ph idx="1"/>
          </p:nvPr>
        </p:nvSpPr>
        <p:spPr>
          <a:xfrm>
            <a:off x="1338943" y="206829"/>
            <a:ext cx="9525000" cy="6154911"/>
          </a:xfrm>
          <a:solidFill>
            <a:schemeClr val="bg1">
              <a:alpha val="90000"/>
            </a:schemeClr>
          </a:solidFill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Repeat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 Lift My Offering to You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Let It Please You Oh Lord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This is My Seed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Although It Leaves My Hand 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It will Never Leave My Life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You Will Multiply It!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5"/>
              </a:spcBef>
              <a:buNone/>
              <a:defRPr/>
            </a:pP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marL="0" indent="0" algn="ctr">
              <a:spcBef>
                <a:spcPts val="815"/>
              </a:spcBef>
              <a:buNone/>
              <a:defRPr/>
            </a:pPr>
            <a:r>
              <a:rPr lang="en-US" altLang="en-US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Rounded MT Bold" panose="020F0704030504030204" pitchFamily="34" charset="0"/>
              </a:rPr>
              <a:t>Accept My Seed Oh Lord!</a:t>
            </a:r>
            <a:endParaRPr lang="en-US" altLang="en-US" sz="4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Rounded MT Bold" panose="020F0704030504030204" pitchFamily="34" charset="0"/>
            </a:endParaRPr>
          </a:p>
          <a:p>
            <a:pPr eaLnBrk="1">
              <a:defRPr/>
            </a:pPr>
            <a:endParaRPr lang="en-US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07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0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0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5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0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500"/>
                            </p:stCondLst>
                            <p:childTnLst>
                              <p:par>
                                <p:cTn id="2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0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8500"/>
                            </p:stCondLst>
                            <p:childTnLst>
                              <p:par>
                                <p:cTn id="24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30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500"/>
                            </p:stCondLst>
                            <p:childTnLst>
                              <p:par>
                                <p:cTn id="28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30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2500"/>
                            </p:stCondLst>
                            <p:childTnLst>
                              <p:par>
                                <p:cTn id="3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4" dur="2000"/>
                                        <p:tgtEl>
                                          <p:spTgt spid="30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4500"/>
                            </p:stCondLst>
                            <p:childTnLst>
                              <p:par>
                                <p:cTn id="3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8" dur="2000"/>
                                        <p:tgtEl>
                                          <p:spTgt spid="30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5" grpId="0" animBg="1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98714" y="4650058"/>
            <a:ext cx="10602686" cy="1353979"/>
          </a:xfrm>
          <a:solidFill>
            <a:schemeClr val="bg1">
              <a:alpha val="80000"/>
            </a:schemeClr>
          </a:solidFill>
          <a:effectLst>
            <a:softEdge rad="50800"/>
          </a:effectLst>
        </p:spPr>
        <p:txBody>
          <a:bodyPr>
            <a:noAutofit/>
          </a:bodyPr>
          <a:lstStyle/>
          <a:p>
            <a:pPr marL="0" marR="0">
              <a:lnSpc>
                <a:spcPct val="100000"/>
              </a:lnSpc>
              <a:spcBef>
                <a:spcPts val="0"/>
              </a:spcBef>
              <a:spcAft>
                <a:spcPts val="800"/>
              </a:spcAft>
            </a:pPr>
            <a:r>
              <a:rPr lang="en-US" sz="4000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What Does God Require/Expect from Us?</a:t>
            </a:r>
            <a:br>
              <a:rPr lang="en-US" sz="4000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</a:br>
            <a:r>
              <a:rPr lang="en-US" sz="4000" b="1" kern="1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Mindset on the Offense  - </a:t>
            </a:r>
            <a:r>
              <a:rPr lang="en-US" sz="4000" b="1" kern="18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pt1</a:t>
            </a:r>
            <a:endParaRPr lang="en-US" sz="8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406305">
            <a:off x="4722009" y="2484263"/>
            <a:ext cx="9144000" cy="1655762"/>
          </a:xfrm>
        </p:spPr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en-US" sz="8000" b="1" u="none" strike="noStrike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Open Sans" panose="020B0606030504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6:8</a:t>
            </a:r>
            <a:endParaRPr lang="en-US" sz="44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250">
        <p:split orient="vert"/>
      </p:transition>
    </mc:Choice>
    <mc:Fallback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1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 tmFilter="0,0; .5, 1; 1, 1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randomBar dir="vert"/>
      </p:transition>
    </mc:Choice>
    <mc:Fallback>
      <p:transition spd="slow">
        <p:randomBar dir="vert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7457" y="337456"/>
            <a:ext cx="11669486" cy="6193973"/>
          </a:xfrm>
          <a:solidFill>
            <a:schemeClr val="bg1">
              <a:alpha val="90000"/>
            </a:schemeClr>
          </a:solidFill>
        </p:spPr>
        <p:txBody>
          <a:bodyPr>
            <a:normAutofit fontScale="92500" lnSpcReduction="20000"/>
          </a:bodyPr>
          <a:lstStyle/>
          <a:p>
            <a:pPr algn="ctr">
              <a:lnSpc>
                <a:spcPct val="100000"/>
              </a:lnSpc>
            </a:pPr>
            <a:r>
              <a:rPr lang="en-US" b="1" i="0" baseline="30000" dirty="0">
                <a:solidFill>
                  <a:srgbClr val="000000"/>
                </a:solidFill>
                <a:effectLst/>
                <a:latin typeface="system-ui"/>
              </a:rPr>
              <a:t>8</a:t>
            </a:r>
            <a:r>
              <a:rPr lang="en-US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</a:t>
            </a: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The </a:t>
            </a:r>
            <a:r>
              <a:rPr lang="en-US" sz="3000" b="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has told you, human, what is good; he has told you what he wants from you: to do what is right to other people,</a:t>
            </a:r>
            <a:b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</a:b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    </a:t>
            </a: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love being kind to </a:t>
            </a:r>
            <a:r>
              <a:rPr lang="en-US" sz="3000" b="0" i="0" dirty="0" err="1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others,and</a:t>
            </a: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live humbly, obeying your God. </a:t>
            </a:r>
            <a:endParaRPr lang="en-US" sz="30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3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Micah 6:8 New Century Version</a:t>
            </a:r>
            <a:endParaRPr lang="en-US" sz="30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algn="ctr">
              <a:lnSpc>
                <a:spcPct val="120000"/>
              </a:lnSpc>
            </a:pPr>
            <a:r>
              <a:rPr lang="en-US" sz="30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8 </a:t>
            </a: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He has shown you, O man, what </a:t>
            </a:r>
            <a:r>
              <a:rPr lang="en-US" sz="3000" b="0" i="1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is</a:t>
            </a: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good; And what does the </a:t>
            </a:r>
            <a:r>
              <a:rPr lang="en-US" sz="3000" b="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Lord</a:t>
            </a: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require of you But to do justly, To love </a:t>
            </a:r>
            <a:r>
              <a:rPr lang="en-US" sz="3000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[</a:t>
            </a:r>
            <a:r>
              <a:rPr lang="en-US" sz="3000" b="0" i="0" baseline="30000" dirty="0">
                <a:solidFill>
                  <a:srgbClr val="4A4A4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  <a:hlinkClick r:id="rId2" tooltip="See footnote a"/>
              </a:rPr>
              <a:t>a</a:t>
            </a:r>
            <a:r>
              <a:rPr lang="en-US" sz="3000" b="0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]</a:t>
            </a: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mercy, </a:t>
            </a:r>
            <a:b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</a:b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And to walk humbly with your God? </a:t>
            </a:r>
            <a:r>
              <a:rPr lang="en-US" sz="3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Micah 6:8 NKJV</a:t>
            </a:r>
            <a:endParaRPr lang="en-US" sz="30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algn="ctr">
              <a:lnSpc>
                <a:spcPct val="120000"/>
              </a:lnSpc>
            </a:pPr>
            <a:r>
              <a:rPr lang="en-US" sz="3000" b="1" i="0" baseline="3000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8 </a:t>
            </a: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But he’s already made it plain how to live, what to do,</a:t>
            </a:r>
            <a:b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</a:b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    </a:t>
            </a: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what </a:t>
            </a:r>
            <a:r>
              <a:rPr lang="en-US" sz="3000" b="0" i="0" cap="small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God</a:t>
            </a: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 is looking for in men and women.</a:t>
            </a:r>
            <a:b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</a:b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It’s quite simple: Do what is fair and just to your neighbor,</a:t>
            </a:r>
            <a:b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</a:b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    </a:t>
            </a: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be compassionate and loyal in your love,</a:t>
            </a:r>
            <a:b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</a:b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And don’t take yourself too seriously—</a:t>
            </a:r>
            <a:b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</a:b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urier New" panose="02070309020205020404" pitchFamily="49" charset="0"/>
              </a:rPr>
              <a:t>    </a:t>
            </a: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take God seriously. </a:t>
            </a:r>
            <a:endParaRPr lang="en-US" sz="3000" b="0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marL="0" indent="0" algn="ctr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3000" b="0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    -</a:t>
            </a:r>
            <a:r>
              <a:rPr lang="en-US" sz="3000" b="1" i="0" dirty="0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ystem-ui"/>
              </a:rPr>
              <a:t>Micah 6:8 The Message</a:t>
            </a:r>
            <a:endParaRPr lang="en-US" sz="3000" b="1" i="0" dirty="0">
              <a:solidFill>
                <a:srgbClr val="0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ystem-ui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pPr algn="l"/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b="0" i="0" dirty="0">
              <a:solidFill>
                <a:srgbClr val="000000"/>
              </a:solidFill>
              <a:effectLst/>
              <a:latin typeface="system-ui"/>
            </a:endParaRP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randomBar dir="vert"/>
      </p:transition>
    </mc:Choice>
    <mc:Fallback>
      <p:transition spd="slow">
        <p:randomBar dir="vert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30629"/>
            <a:ext cx="11419114" cy="5965371"/>
          </a:xfrm>
          <a:solidFill>
            <a:schemeClr val="bg1">
              <a:alpha val="88000"/>
            </a:schemeClr>
          </a:solidFill>
        </p:spPr>
        <p:txBody>
          <a:bodyPr/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This Message is a Profound Call to Action </a:t>
            </a:r>
            <a:endParaRPr lang="en-US" sz="3200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 Divine Mandate that Outlines What God Requires of Us. 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To Act Justly, to Love Mercy, and to Walk Humbly with Our God. 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None/>
            </a:pPr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Is a Call that Challenges Us To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 Examine Our Hearts, 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Assess Our Actions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Align Our Lives With The Will Of God.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1800"/>
              </a:spcBef>
              <a:spcAft>
                <a:spcPts val="300"/>
              </a:spcAft>
              <a:buNone/>
            </a:pPr>
            <a:r>
              <a:rPr lang="en-US" sz="3200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It Contains Three Main Points: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marL="0" indent="0"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  <a:buNone/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Each Point Is …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Essential Pillar In Our Christian Walk </a:t>
            </a:r>
            <a:endParaRPr lang="en-US" b="1" dirty="0">
              <a:solidFill>
                <a:srgbClr val="0A0A0A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  <a:p>
            <a:pPr algn="ctr">
              <a:lnSpc>
                <a:spcPct val="100000"/>
              </a:lnSpc>
              <a:spcBef>
                <a:spcPts val="0"/>
              </a:spcBef>
              <a:spcAft>
                <a:spcPts val="300"/>
              </a:spcAft>
            </a:pPr>
            <a:r>
              <a:rPr lang="en-US" b="1" dirty="0">
                <a:solidFill>
                  <a:srgbClr val="0A0A0A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DLaM Display" panose="02010000000000000000" pitchFamily="2" charset="0"/>
                <a:ea typeface="ADLaM Display" panose="02010000000000000000" pitchFamily="2" charset="0"/>
                <a:cs typeface="ADLaM Display" panose="02010000000000000000" pitchFamily="2" charset="0"/>
              </a:rPr>
              <a:t>Vital Component Of Our Relationship With God.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DLaM Display" panose="02010000000000000000" pitchFamily="2" charset="0"/>
              <a:ea typeface="ADLaM Display" panose="02010000000000000000" pitchFamily="2" charset="0"/>
              <a:cs typeface="ADLaM Display" panose="02010000000000000000" pitchFamily="2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750">
        <p:randomBar/>
      </p:transition>
    </mc:Choice>
    <mc:Fallback>
      <p:transition spd="slow">
        <p:randomBa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4000"/>
                            </p:stCondLst>
                            <p:childTnLst>
                              <p:par>
                                <p:cTn id="1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8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3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1" dur="2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5" dur="2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4" dur="2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6000"/>
                            </p:stCondLst>
                            <p:childTnLst>
                              <p:par>
                                <p:cTn id="50" presetID="1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2" dur="2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6993</Words>
  <Application>WPS Presentation</Application>
  <PresentationFormat>Widescreen</PresentationFormat>
  <Paragraphs>166</Paragraphs>
  <Slides>29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18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29</vt:i4>
      </vt:variant>
    </vt:vector>
  </HeadingPairs>
  <TitlesOfParts>
    <vt:vector size="49" baseType="lpstr">
      <vt:lpstr>Arial</vt:lpstr>
      <vt:lpstr>SimSun</vt:lpstr>
      <vt:lpstr>Wingdings</vt:lpstr>
      <vt:lpstr>ADLaM Display</vt:lpstr>
      <vt:lpstr>Yantiq</vt:lpstr>
      <vt:lpstr>Arial Rounded MT Bold</vt:lpstr>
      <vt:lpstr>Times New Roman</vt:lpstr>
      <vt:lpstr>Microsoft YaHei</vt:lpstr>
      <vt:lpstr>Calibri</vt:lpstr>
      <vt:lpstr>Arial Unicode MS</vt:lpstr>
      <vt:lpstr>Calibri Light</vt:lpstr>
      <vt:lpstr>Open Sans</vt:lpstr>
      <vt:lpstr>system-ui</vt:lpstr>
      <vt:lpstr>Ezra SIL</vt:lpstr>
      <vt:lpstr>Courier New</vt:lpstr>
      <vt:lpstr>Aptos</vt:lpstr>
      <vt:lpstr>Usuazi Hosomozi</vt:lpstr>
      <vt:lpstr>Helvetica Neue</vt:lpstr>
      <vt:lpstr>Office Theme</vt:lpstr>
      <vt:lpstr>1_Office Theme</vt:lpstr>
      <vt:lpstr>2024</vt:lpstr>
      <vt:lpstr>PowerPoint 演示文稿</vt:lpstr>
      <vt:lpstr>PowerPoint 演示文稿</vt:lpstr>
      <vt:lpstr>PowerPoint 演示文稿</vt:lpstr>
      <vt:lpstr>PowerPoint 演示文稿</vt:lpstr>
      <vt:lpstr>What Does God Require/Expect from Us? Mindset on the Offense  - pt1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Linton</dc:creator>
  <cp:lastModifiedBy>edwar</cp:lastModifiedBy>
  <cp:revision>76</cp:revision>
  <dcterms:created xsi:type="dcterms:W3CDTF">2024-01-29T00:49:00Z</dcterms:created>
  <dcterms:modified xsi:type="dcterms:W3CDTF">2024-02-04T19:35:39Z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63D592899FAD4C5199E774F39E168FC3_13</vt:lpwstr>
  </property>
  <property fmtid="{D5CDD505-2E9C-101B-9397-08002B2CF9AE}" pid="3" name="KSOProductBuildVer">
    <vt:lpwstr>1033-12.2.0.13431</vt:lpwstr>
  </property>
</Properties>
</file>