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3"/>
  </p:notesMasterIdLst>
  <p:sldIdLst>
    <p:sldId id="333" r:id="rId4"/>
    <p:sldId id="729" r:id="rId5"/>
    <p:sldId id="256" r:id="rId6"/>
    <p:sldId id="275" r:id="rId7"/>
    <p:sldId id="257" r:id="rId8"/>
    <p:sldId id="267" r:id="rId9"/>
    <p:sldId id="262" r:id="rId10"/>
    <p:sldId id="259" r:id="rId11"/>
    <p:sldId id="735" r:id="rId12"/>
    <p:sldId id="283" r:id="rId13"/>
    <p:sldId id="281" r:id="rId14"/>
    <p:sldId id="733" r:id="rId15"/>
    <p:sldId id="284" r:id="rId16"/>
    <p:sldId id="736" r:id="rId17"/>
    <p:sldId id="732" r:id="rId18"/>
    <p:sldId id="738" r:id="rId19"/>
    <p:sldId id="767" r:id="rId20"/>
    <p:sldId id="768" r:id="rId21"/>
    <p:sldId id="7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59" d="100"/>
          <a:sy n="59" d="100"/>
        </p:scale>
        <p:origin x="300"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7FC03-1292-4B3D-B44B-42E6F7AE609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BFBD4-C450-42A3-B429-E17902980B1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AF20951-DFB0-487B-8CB8-E1B02BD769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AF20951-DFB0-487B-8CB8-E1B02BD769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AF20951-DFB0-487B-8CB8-E1B02BD769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AF20951-DFB0-487B-8CB8-E1B02BD769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AF20951-DFB0-487B-8CB8-E1B02BD769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AF20951-DFB0-487B-8CB8-E1B02BD769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AF20951-DFB0-487B-8CB8-E1B02BD7694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AF20951-DFB0-487B-8CB8-E1B02BD7694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AF20951-DFB0-487B-8CB8-E1B02BD7694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20951-DFB0-487B-8CB8-E1B02BD7694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AF20951-DFB0-487B-8CB8-E1B02BD7694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AF20951-DFB0-487B-8CB8-E1B02BD769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AF20951-DFB0-487B-8CB8-E1B02BD7694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AF20951-DFB0-487B-8CB8-E1B02BD769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AF20951-DFB0-487B-8CB8-E1B02BD769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AF20951-DFB0-487B-8CB8-E1B02BD769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AF20951-DFB0-487B-8CB8-E1B02BD7694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AF20951-DFB0-487B-8CB8-E1B02BD7694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AF20951-DFB0-487B-8CB8-E1B02BD7694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20951-DFB0-487B-8CB8-E1B02BD7694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AF20951-DFB0-487B-8CB8-E1B02BD7694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AF20951-DFB0-487B-8CB8-E1B02BD7694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0892A-880C-4E11-9AEF-883BEBA2E74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20951-DFB0-487B-8CB8-E1B02BD7694C}"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0892A-880C-4E11-9AEF-883BEBA2E74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20951-DFB0-487B-8CB8-E1B02BD7694C}"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0892A-880C-4E11-9AEF-883BEBA2E74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8.jpeg"/><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biblegateway.com/passage/?search=Micah%206:8&amp;version=NKJV#fen-NKJV-22657a" TargetMode="Externa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www.biblegateway.com/passage/?search=Matthew%2022:36-40&amp;version=CSB#fen-CSB-23911d" TargetMode="External"/><Relationship Id="rId4" Type="http://schemas.openxmlformats.org/officeDocument/2006/relationships/hyperlink" Target="https://www.biblegateway.com/passage/?search=Matthew%2022:36-40&amp;version=CSB#fen-CSB-23910c" TargetMode="External"/><Relationship Id="rId3" Type="http://schemas.openxmlformats.org/officeDocument/2006/relationships/hyperlink" Target="https://www.biblegateway.com/passage/?search=Matthew%2022:36-40&amp;version=CSB#fen-CSB-23909b" TargetMode="External"/><Relationship Id="rId2" Type="http://schemas.openxmlformats.org/officeDocument/2006/relationships/hyperlink" Target="https://www.biblegateway.com/passage/?search=Matthew%2022:36-40&amp;version=CSB#fen-CSB-23908a" TargetMode="Externa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biblegateway.com/passage/?search=Ephesians%202:4-5&amp;version=AMPC#fen-AMPC-29233a" TargetMode="Externa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48800" y="97971"/>
            <a:ext cx="3113314" cy="1186543"/>
          </a:xfrm>
        </p:spPr>
        <p:txBody>
          <a:bodyPr>
            <a:normAutofit/>
          </a:bodyPr>
          <a:lstStyle/>
          <a:p>
            <a:pPr>
              <a:lnSpc>
                <a:spcPct val="100000"/>
              </a:lnSpc>
            </a:pPr>
            <a:r>
              <a:rPr lang="en-US" sz="6600" dirty="0">
                <a:latin typeface="ADLaM Display" panose="02010000000000000000" pitchFamily="2" charset="0"/>
                <a:ea typeface="ADLaM Display" panose="02010000000000000000" pitchFamily="2" charset="0"/>
                <a:cs typeface="ADLaM Display" panose="02010000000000000000" pitchFamily="2" charset="0"/>
              </a:rPr>
              <a:t>2024</a:t>
            </a:r>
            <a:endParaRPr lang="en-US" sz="660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p:cNvSpPr>
            <a:spLocks noGrp="1"/>
          </p:cNvSpPr>
          <p:nvPr>
            <p:ph idx="1"/>
          </p:nvPr>
        </p:nvSpPr>
        <p:spPr/>
        <p:txBody>
          <a:bodyPr/>
          <a:lstStyle/>
          <a:p>
            <a:endParaRPr lang="en-US"/>
          </a:p>
        </p:txBody>
      </p:sp>
      <p:sp>
        <p:nvSpPr>
          <p:cNvPr id="4" name="AutoShape 2"/>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Title 1"/>
          <p:cNvSpPr>
            <a:spLocks noGrp="1"/>
          </p:cNvSpPr>
          <p:nvPr>
            <p:ph type="title"/>
          </p:nvPr>
        </p:nvSpPr>
        <p:spPr>
          <a:xfrm>
            <a:off x="4354286" y="125640"/>
            <a:ext cx="7043057" cy="952045"/>
          </a:xfrm>
          <a:solidFill>
            <a:schemeClr val="bg1">
              <a:alpha val="90000"/>
            </a:schemeClr>
          </a:solidFill>
        </p:spPr>
        <p:txBody>
          <a:bodyPr>
            <a:normAutofit/>
          </a:bodyPr>
          <a:lstStyle/>
          <a:p>
            <a:r>
              <a:rPr lang="en-US" sz="3600" b="1" u="none" strike="noStrike"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Manifesting Mercy in Our Lives</a:t>
            </a:r>
            <a:endParaRPr lang="en-US" sz="7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6" name="Content Placeholder 2"/>
          <p:cNvSpPr txBox="1"/>
          <p:nvPr/>
        </p:nvSpPr>
        <p:spPr>
          <a:xfrm>
            <a:off x="125185" y="1825625"/>
            <a:ext cx="11941629" cy="3929743"/>
          </a:xfrm>
          <a:prstGeom prst="rect">
            <a:avLst/>
          </a:prstGeom>
          <a:solidFill>
            <a:schemeClr val="bg1">
              <a:alpha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nSpc>
                <a:spcPct val="120000"/>
              </a:lnSpc>
              <a:spcBef>
                <a:spcPts val="0"/>
              </a:spcBef>
              <a:buFont typeface="Wingdings" panose="05000000000000000000" pitchFamily="2" charset="2"/>
              <a:buChar char="q"/>
            </a:pPr>
            <a:r>
              <a:rPr lang="en-US" sz="3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This Requires Us To Let Go Of Our Pride / Desire For Revenge </a:t>
            </a:r>
            <a:endParaRPr lang="en-US" sz="3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1" indent="-457200">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It requires us to forgive, even when it hurts</a:t>
            </a:r>
            <a:endParaRPr lang="en-US" sz="28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1" indent="-457200">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But when we choose to extend mercy…</a:t>
            </a:r>
            <a:endParaRPr lang="en-US" sz="28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…we are choosing to reflect the Character of God</a:t>
            </a:r>
            <a:endParaRPr lang="en-US" sz="28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457200" lvl="1" indent="0">
              <a:lnSpc>
                <a:spcPct val="100000"/>
              </a:lnSpc>
              <a:spcBef>
                <a:spcPts val="1200"/>
              </a:spcBef>
              <a:buNone/>
            </a:pPr>
            <a:r>
              <a:rPr lang="en-US" sz="28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We are choosing to love as He loves…</a:t>
            </a:r>
            <a:endParaRPr lang="en-US" sz="28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…and to forgive as He forgives</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spcBef>
                <a:spcPts val="1200"/>
              </a:spcBef>
              <a:buNone/>
            </a:pPr>
            <a:r>
              <a:rPr lang="en-US" b="1" i="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But how do we do this? How do we manifest mercy in our lives</a:t>
            </a:r>
            <a:r>
              <a:rPr lang="en-US" i="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a:t>
            </a:r>
            <a:endParaRPr lang="en-US"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p:cTn id="2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p:cTn id="3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6">
                                            <p:txEl>
                                              <p:pRg st="2" end="2"/>
                                            </p:txEl>
                                          </p:spTgt>
                                        </p:tgtEl>
                                      </p:cBhvr>
                                    </p:animEffec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p:cTn id="39"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 calcmode="lin" valueType="num">
                                      <p:cBhvr>
                                        <p:cTn id="46"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6">
                                            <p:txEl>
                                              <p:pRg st="4" end="4"/>
                                            </p:txEl>
                                          </p:spTgt>
                                        </p:tgtEl>
                                      </p:cBhvr>
                                    </p:animEffect>
                                  </p:childTnLst>
                                </p:cTn>
                              </p:par>
                            </p:childTnLst>
                          </p:cTn>
                        </p:par>
                        <p:par>
                          <p:cTn id="49" fill="hold">
                            <p:stCondLst>
                              <p:cond delay="500"/>
                            </p:stCondLst>
                            <p:childTnLst>
                              <p:par>
                                <p:cTn id="50" presetID="53" presetClass="entr" presetSubtype="16" fill="hold" nodeType="after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 calcmode="lin" valueType="num">
                                      <p:cBhvr>
                                        <p:cTn id="5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4" dur="500"/>
                                        <p:tgtEl>
                                          <p:spTgt spid="6">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 calcmode="lin" valueType="num">
                                      <p:cBhvr>
                                        <p:cTn id="59"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60"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6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Content Placeholder 2"/>
          <p:cNvSpPr txBox="1"/>
          <p:nvPr/>
        </p:nvSpPr>
        <p:spPr>
          <a:xfrm>
            <a:off x="337457" y="185057"/>
            <a:ext cx="11647714" cy="6389914"/>
          </a:xfrm>
          <a:prstGeom prst="rect">
            <a:avLst/>
          </a:prstGeom>
          <a:solidFill>
            <a:schemeClr val="bg1">
              <a:alpha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Firstly, We Must Understand What Mercy Is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a:lnSpc>
                <a:spcPct val="100000"/>
              </a:lnSpc>
              <a:spcBef>
                <a:spcPts val="0"/>
              </a:spcBef>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Mercy is not just about Forgiveness…</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…but also about Compassion</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a:lnSpc>
                <a:spcPct val="100000"/>
              </a:lnSpc>
              <a:spcBef>
                <a:spcPts val="600"/>
              </a:spcBef>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It is about Seeing the Needs of Others…</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…Responding W- Kindness and Understanding</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a:lnSpc>
                <a:spcPct val="100000"/>
              </a:lnSpc>
              <a:spcBef>
                <a:spcPts val="600"/>
              </a:spcBef>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It is about Putting Ourselves in Their Shoes…</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…Treating Them as We Would Want to Be Treated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spcBef>
                <a:spcPts val="0"/>
              </a:spcBef>
              <a:buNone/>
            </a:pPr>
            <a:r>
              <a:rPr lang="en-US" sz="3200" b="1" i="0" u="none" strike="noStrike" dirty="0">
                <a:effectLst>
                  <a:outerShdw blurRad="38100" dist="38100" dir="2700000" algn="tl">
                    <a:srgbClr val="000000">
                      <a:alpha val="43137"/>
                    </a:srgbClr>
                  </a:outerShdw>
                </a:effectLst>
                <a:latin typeface="Arial Rounded MT Bold" panose="020F0704030504030204" pitchFamily="34" charset="0"/>
              </a:rPr>
              <a:t>Eph 2:4-5</a:t>
            </a:r>
            <a:endParaRPr lang="en-US" sz="3200" b="0" i="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b="0" i="1" dirty="0">
                <a:solidFill>
                  <a:srgbClr val="000000"/>
                </a:solidFill>
                <a:effectLst>
                  <a:outerShdw blurRad="38100" dist="38100" dir="2700000" algn="tl">
                    <a:srgbClr val="000000">
                      <a:alpha val="43137"/>
                    </a:srgbClr>
                  </a:outerShdw>
                </a:effectLst>
                <a:latin typeface="Arial Rounded MT Bold" panose="020F0704030504030204" pitchFamily="34" charset="0"/>
              </a:rPr>
              <a:t>But because of his great love for us, God, who is rich in mercy, made us alive with Christ even when we were dead in transgressions—it is by grace you have been saved</a:t>
            </a:r>
            <a:r>
              <a:rPr lang="en-US" sz="3200" b="0" i="0" dirty="0">
                <a:solidFill>
                  <a:srgbClr val="000000"/>
                </a:solidFill>
                <a:effectLst>
                  <a:outerShdw blurRad="38100" dist="38100" dir="2700000" algn="tl">
                    <a:srgbClr val="000000">
                      <a:alpha val="43137"/>
                    </a:srgbClr>
                  </a:outerShdw>
                </a:effectLst>
                <a:latin typeface="Arial Rounded MT Bold" panose="020F0704030504030204" pitchFamily="34" charset="0"/>
              </a:rPr>
              <a:t>. </a:t>
            </a:r>
            <a:endParaRPr lang="en-US" sz="1800" dirty="0">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circle(in)">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ircle(in)">
                                      <p:cBhvr>
                                        <p:cTn id="15" dur="2000"/>
                                        <p:tgtEl>
                                          <p:spTgt spid="5">
                                            <p:txEl>
                                              <p:pRg st="1" end="1"/>
                                            </p:txEl>
                                          </p:spTgt>
                                        </p:tgtEl>
                                      </p:cBhvr>
                                    </p:animEffect>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circle(in)">
                                      <p:cBhvr>
                                        <p:cTn id="19" dur="20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circle(in)">
                                      <p:cBhvr>
                                        <p:cTn id="24" dur="2000"/>
                                        <p:tgtEl>
                                          <p:spTgt spid="5">
                                            <p:txEl>
                                              <p:pRg st="3" end="3"/>
                                            </p:txEl>
                                          </p:spTgt>
                                        </p:tgtEl>
                                      </p:cBhvr>
                                    </p:animEffect>
                                  </p:childTnLst>
                                </p:cTn>
                              </p:par>
                            </p:childTnLst>
                          </p:cTn>
                        </p:par>
                        <p:par>
                          <p:cTn id="25" fill="hold">
                            <p:stCondLst>
                              <p:cond delay="2000"/>
                            </p:stCondLst>
                            <p:childTnLst>
                              <p:par>
                                <p:cTn id="26" presetID="6" presetClass="entr" presetSubtype="16" fill="hold"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circle(in)">
                                      <p:cBhvr>
                                        <p:cTn id="28" dur="20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circle(in)">
                                      <p:cBhvr>
                                        <p:cTn id="33" dur="2000"/>
                                        <p:tgtEl>
                                          <p:spTgt spid="5">
                                            <p:txEl>
                                              <p:pRg st="5" end="5"/>
                                            </p:txEl>
                                          </p:spTgt>
                                        </p:tgtEl>
                                      </p:cBhvr>
                                    </p:animEffect>
                                  </p:childTnLst>
                                </p:cTn>
                              </p:par>
                            </p:childTnLst>
                          </p:cTn>
                        </p:par>
                        <p:par>
                          <p:cTn id="34" fill="hold">
                            <p:stCondLst>
                              <p:cond delay="2000"/>
                            </p:stCondLst>
                            <p:childTnLst>
                              <p:par>
                                <p:cTn id="35" presetID="6" presetClass="entr" presetSubtype="16" fill="hold"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ircle(in)">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circle(in)">
                                      <p:cBhvr>
                                        <p:cTn id="42" dur="2000"/>
                                        <p:tgtEl>
                                          <p:spTgt spid="5">
                                            <p:txEl>
                                              <p:pRg st="8" end="8"/>
                                            </p:txEl>
                                          </p:spTgt>
                                        </p:tgtEl>
                                      </p:cBhvr>
                                    </p:animEffect>
                                  </p:childTnLst>
                                </p:cTn>
                              </p:par>
                            </p:childTnLst>
                          </p:cTn>
                        </p:par>
                        <p:par>
                          <p:cTn id="43" fill="hold">
                            <p:stCondLst>
                              <p:cond delay="2000"/>
                            </p:stCondLst>
                            <p:childTnLst>
                              <p:par>
                                <p:cTn id="44" presetID="6" presetClass="entr" presetSubtype="16" fill="hold" nodeType="after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circle(in)">
                                      <p:cBhvr>
                                        <p:cTn id="46"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sp>
        <p:nvSpPr>
          <p:cNvPr id="5" name="Content Placeholder 2"/>
          <p:cNvSpPr txBox="1"/>
          <p:nvPr/>
        </p:nvSpPr>
        <p:spPr>
          <a:xfrm>
            <a:off x="130629" y="185057"/>
            <a:ext cx="11854542" cy="6270172"/>
          </a:xfrm>
          <a:prstGeom prst="rect">
            <a:avLst/>
          </a:prstGeom>
          <a:solidFill>
            <a:schemeClr val="bg1">
              <a:alpha val="9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24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1st, We Must Understand What Mercy Is </a:t>
            </a:r>
            <a:endParaRPr lang="en-US" sz="24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2nd, We Must Remember That Mercy Is A Choice</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0000"/>
              </a:lnSpc>
              <a:spcBef>
                <a:spcPts val="0"/>
              </a:spcBef>
              <a:spcAft>
                <a:spcPts val="600"/>
              </a:spcAft>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Mercy Does Not Come Naturally to Us</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0000"/>
              </a:lnSpc>
              <a:spcBef>
                <a:spcPts val="0"/>
              </a:spcBef>
              <a:spcAft>
                <a:spcPts val="600"/>
              </a:spcAft>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Its something that we must consciously choose to extend as we’ve been given it from above.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nSpc>
                <a:spcPct val="100000"/>
              </a:lnSpc>
              <a:spcBef>
                <a:spcPts val="0"/>
              </a:spcBef>
              <a:spcAft>
                <a:spcPts val="600"/>
              </a:spcAft>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Every day, we are faced with opportunities to show mercy.</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nSpc>
                <a:spcPct val="100000"/>
              </a:lnSpc>
              <a:spcBef>
                <a:spcPts val="0"/>
              </a:spcBef>
              <a:spcAft>
                <a:spcPts val="600"/>
              </a:spcAft>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Whether it is forgiving someone who has hurt us, or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...showing kindness to someone in need,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…we have the choice to respond with mercy</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buNone/>
            </a:pPr>
            <a:r>
              <a:rPr lang="en-US" sz="3200" b="1" i="0" dirty="0">
                <a:solidFill>
                  <a:srgbClr val="000000"/>
                </a:solidFill>
                <a:effectLst>
                  <a:outerShdw blurRad="38100" dist="38100" dir="2700000" algn="tl">
                    <a:srgbClr val="000000">
                      <a:alpha val="43137"/>
                    </a:srgbClr>
                  </a:outerShdw>
                </a:effectLst>
                <a:latin typeface="system-ui"/>
              </a:rPr>
              <a:t>James 2:13-15 NKJV</a:t>
            </a:r>
            <a:endParaRPr lang="en-US" sz="3200" b="1" i="0" dirty="0">
              <a:solidFill>
                <a:srgbClr val="000000"/>
              </a:solidFill>
              <a:effectLst>
                <a:outerShdw blurRad="38100" dist="38100" dir="2700000" algn="tl">
                  <a:srgbClr val="000000">
                    <a:alpha val="43137"/>
                  </a:srgbClr>
                </a:outerShdw>
              </a:effectLst>
              <a:latin typeface="system-ui"/>
            </a:endParaRPr>
          </a:p>
          <a:p>
            <a:pPr marL="0" indent="0" algn="ctr">
              <a:lnSpc>
                <a:spcPct val="110000"/>
              </a:lnSpc>
              <a:spcBef>
                <a:spcPts val="0"/>
              </a:spcBef>
              <a:buNone/>
            </a:pPr>
            <a:r>
              <a:rPr lang="en-US" sz="3200" b="1" i="0" baseline="30000" dirty="0">
                <a:solidFill>
                  <a:srgbClr val="000000"/>
                </a:solidFill>
                <a:effectLst>
                  <a:outerShdw blurRad="38100" dist="38100" dir="2700000" algn="tl">
                    <a:srgbClr val="000000">
                      <a:alpha val="43137"/>
                    </a:srgbClr>
                  </a:outerShdw>
                </a:effectLst>
                <a:latin typeface="system-ui"/>
              </a:rPr>
              <a:t>13 </a:t>
            </a:r>
            <a:r>
              <a:rPr lang="en-US" sz="3200" b="0" i="0" dirty="0">
                <a:solidFill>
                  <a:srgbClr val="000000"/>
                </a:solidFill>
                <a:effectLst>
                  <a:outerShdw blurRad="38100" dist="38100" dir="2700000" algn="tl">
                    <a:srgbClr val="000000">
                      <a:alpha val="43137"/>
                    </a:srgbClr>
                  </a:outerShdw>
                </a:effectLst>
                <a:latin typeface="system-ui"/>
              </a:rPr>
              <a:t>For judgment is without mercy to the one who has shown no mercy. Mercy triumphs over judgment.</a:t>
            </a:r>
            <a:endParaRPr lang="en-US" sz="3200" b="0" i="0" dirty="0">
              <a:solidFill>
                <a:srgbClr val="000000"/>
              </a:solidFill>
              <a:effectLst>
                <a:outerShdw blurRad="38100" dist="38100" dir="2700000" algn="tl">
                  <a:srgbClr val="000000">
                    <a:alpha val="43137"/>
                  </a:srgbClr>
                </a:outerShdw>
              </a:effectLst>
              <a:latin typeface="system-ui"/>
            </a:endParaRPr>
          </a:p>
          <a:p>
            <a:pPr marL="0" indent="0">
              <a:lnSpc>
                <a:spcPct val="100000"/>
              </a:lnSpc>
              <a:spcBef>
                <a:spcPts val="0"/>
              </a:spcBef>
              <a:spcAft>
                <a:spcPts val="600"/>
              </a:spcAft>
              <a:buNone/>
            </a:pP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50000"/>
              </a:lnSpc>
              <a:spcBef>
                <a:spcPts val="0"/>
              </a:spcBef>
              <a:buFont typeface="Arial" panose="020B0604020202020204" pitchFamily="34" charset="0"/>
              <a:buNone/>
            </a:pPr>
            <a:endParaRPr lang="en-US" sz="1800" dirty="0">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arn(inVertical)">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arn(inVertical)">
                                      <p:cBhvr>
                                        <p:cTn id="23" dur="500"/>
                                        <p:tgtEl>
                                          <p:spTgt spid="5">
                                            <p:txEl>
                                              <p:pRg st="3" end="3"/>
                                            </p:txEl>
                                          </p:spTgt>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par>
                          <p:cTn id="28" fill="hold">
                            <p:stCondLst>
                              <p:cond delay="1000"/>
                            </p:stCondLst>
                            <p:childTnLst>
                              <p:par>
                                <p:cTn id="29" presetID="16" presetClass="entr" presetSubtype="21" fill="hold"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barn(inVertical)">
                                      <p:cBhvr>
                                        <p:cTn id="31" dur="500"/>
                                        <p:tgtEl>
                                          <p:spTgt spid="5">
                                            <p:txEl>
                                              <p:pRg st="5" end="5"/>
                                            </p:txEl>
                                          </p:spTgt>
                                        </p:tgtEl>
                                      </p:cBhvr>
                                    </p:animEffect>
                                  </p:childTnLst>
                                </p:cTn>
                              </p:par>
                            </p:childTnLst>
                          </p:cTn>
                        </p:par>
                        <p:par>
                          <p:cTn id="32" fill="hold">
                            <p:stCondLst>
                              <p:cond delay="1500"/>
                            </p:stCondLst>
                            <p:childTnLst>
                              <p:par>
                                <p:cTn id="33" presetID="16" presetClass="entr" presetSubtype="21" fill="hold"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barn(inVertical)">
                                      <p:cBhvr>
                                        <p:cTn id="35" dur="500"/>
                                        <p:tgtEl>
                                          <p:spTgt spid="5">
                                            <p:txEl>
                                              <p:pRg st="6" end="6"/>
                                            </p:txEl>
                                          </p:spTgt>
                                        </p:tgtEl>
                                      </p:cBhvr>
                                    </p:animEffect>
                                  </p:childTnLst>
                                </p:cTn>
                              </p:par>
                            </p:childTnLst>
                          </p:cTn>
                        </p:par>
                        <p:par>
                          <p:cTn id="36" fill="hold">
                            <p:stCondLst>
                              <p:cond delay="2000"/>
                            </p:stCondLst>
                            <p:childTnLst>
                              <p:par>
                                <p:cTn id="37" presetID="16" presetClass="entr" presetSubtype="21" fill="hold"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barn(inVertical)">
                                      <p:cBhvr>
                                        <p:cTn id="39" dur="500"/>
                                        <p:tgtEl>
                                          <p:spTgt spid="5">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Effect transition="in" filter="barn(inVertical)">
                                      <p:cBhvr>
                                        <p:cTn id="44" dur="500"/>
                                        <p:tgtEl>
                                          <p:spTgt spid="5">
                                            <p:txEl>
                                              <p:pRg st="8" end="8"/>
                                            </p:txEl>
                                          </p:spTgt>
                                        </p:tgtEl>
                                      </p:cBhvr>
                                    </p:animEffect>
                                  </p:childTnLst>
                                </p:cTn>
                              </p:par>
                            </p:childTnLst>
                          </p:cTn>
                        </p:par>
                        <p:par>
                          <p:cTn id="45" fill="hold">
                            <p:stCondLst>
                              <p:cond delay="500"/>
                            </p:stCondLst>
                            <p:childTnLst>
                              <p:par>
                                <p:cTn id="46" presetID="16" presetClass="entr" presetSubtype="21" fill="hold" nodeType="after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Effect transition="in" filter="barn(inVertical)">
                                      <p:cBhvr>
                                        <p:cTn id="4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Content Placeholder 2"/>
          <p:cNvSpPr txBox="1"/>
          <p:nvPr/>
        </p:nvSpPr>
        <p:spPr>
          <a:xfrm>
            <a:off x="0" y="239487"/>
            <a:ext cx="12028713" cy="6172200"/>
          </a:xfrm>
          <a:prstGeom prst="rect">
            <a:avLst/>
          </a:prstGeom>
          <a:solidFill>
            <a:schemeClr val="bg1">
              <a:alpha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24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1st, We Must Understand What Mercy Is </a:t>
            </a:r>
            <a:endParaRPr lang="en-US" sz="24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buNone/>
            </a:pPr>
            <a:r>
              <a:rPr lang="en-US" sz="24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2nd, We Must Remember That Mercy Is A Choice</a:t>
            </a:r>
            <a:endParaRPr lang="en-US" sz="24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3rd, We Must Recognize Mercy is a…</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…Reflection of God's Character</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457200" lvl="1" algn="ctr">
              <a:lnSpc>
                <a:spcPct val="100000"/>
              </a:lnSpc>
              <a:spcBef>
                <a:spcPts val="0"/>
              </a:spcBef>
              <a:spcAft>
                <a:spcPts val="1200"/>
              </a:spcAft>
            </a:pPr>
            <a:r>
              <a:rPr lang="en-US" sz="29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When we Show Mercy, we are Reflecting the heart of God. </a:t>
            </a:r>
            <a:endParaRPr lang="en-US" sz="29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457200" lvl="1" algn="ctr">
              <a:lnSpc>
                <a:spcPct val="100000"/>
              </a:lnSpc>
              <a:spcBef>
                <a:spcPts val="0"/>
              </a:spcBef>
              <a:spcAft>
                <a:spcPts val="1200"/>
              </a:spcAft>
            </a:pPr>
            <a:r>
              <a:rPr lang="en-US" sz="29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We are Showing the world what God is like. </a:t>
            </a:r>
            <a:endParaRPr lang="en-US" sz="29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457200" lvl="1" algn="ctr">
              <a:lnSpc>
                <a:spcPct val="100000"/>
              </a:lnSpc>
              <a:spcBef>
                <a:spcPts val="0"/>
              </a:spcBef>
              <a:spcAft>
                <a:spcPts val="600"/>
              </a:spcAft>
            </a:pPr>
            <a:r>
              <a:rPr lang="en-US" sz="29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This is a great responsibility, but also a great privilege. </a:t>
            </a:r>
            <a:endParaRPr lang="en-US" sz="29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spcBef>
                <a:spcPts val="1200"/>
              </a:spcBef>
              <a:buNone/>
            </a:pPr>
            <a:r>
              <a:rPr lang="en-US" sz="29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Lastly, We Must Realize That Mercy Is A Journey</a:t>
            </a:r>
            <a:endParaRPr lang="en-US" sz="29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algn="ctr">
              <a:lnSpc>
                <a:spcPct val="100000"/>
              </a:lnSpc>
              <a:spcBef>
                <a:spcPts val="0"/>
              </a:spcBef>
            </a:pPr>
            <a:r>
              <a:rPr lang="en-US" sz="29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It is not something that we can master overnight, </a:t>
            </a:r>
            <a:endParaRPr lang="en-US" sz="29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spcBef>
                <a:spcPts val="0"/>
              </a:spcBef>
              <a:spcAft>
                <a:spcPts val="1800"/>
              </a:spcAft>
              <a:buNone/>
            </a:pPr>
            <a:r>
              <a:rPr lang="en-US" sz="29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…but something that we grow in over time. </a:t>
            </a:r>
            <a:endParaRPr lang="en-US" sz="29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algn="ctr">
              <a:lnSpc>
                <a:spcPct val="100000"/>
              </a:lnSpc>
              <a:spcBef>
                <a:spcPts val="0"/>
              </a:spcBef>
            </a:pPr>
            <a:r>
              <a:rPr lang="en-US" sz="29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As we continue to walk with God and allow His Word to Shape us, we will become more and more merciful. </a:t>
            </a:r>
            <a:endParaRPr lang="en-US" sz="1800" dirty="0">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75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1" end="1"/>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2" end="2"/>
                                            </p:txEl>
                                          </p:spTgt>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p:cTn id="40"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2"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3" dur="1000"/>
                                        <p:tgtEl>
                                          <p:spTgt spid="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p:cTn id="48"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9"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0"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51" dur="1000"/>
                                        <p:tgtEl>
                                          <p:spTgt spid="5">
                                            <p:txEl>
                                              <p:pRg st="5" end="5"/>
                                            </p:txEl>
                                          </p:spTgt>
                                        </p:tgtEl>
                                      </p:cBhvr>
                                    </p:animEffect>
                                  </p:childTnLst>
                                </p:cTn>
                              </p:par>
                            </p:childTnLst>
                          </p:cTn>
                        </p:par>
                        <p:par>
                          <p:cTn id="52" fill="hold">
                            <p:stCondLst>
                              <p:cond delay="1000"/>
                            </p:stCondLst>
                            <p:childTnLst>
                              <p:par>
                                <p:cTn id="53" presetID="31" presetClass="entr" presetSubtype="0" fill="hold" nodeType="after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p:cTn id="55"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 calcmode="lin" valueType="num">
                                      <p:cBhvr>
                                        <p:cTn id="63"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5">
                                            <p:txEl>
                                              <p:pRg st="7" end="7"/>
                                            </p:txEl>
                                          </p:spTgt>
                                        </p:tgtEl>
                                      </p:cBhvr>
                                    </p:animEffect>
                                  </p:childTnLst>
                                </p:cTn>
                              </p:par>
                            </p:childTnLst>
                          </p:cTn>
                        </p:par>
                        <p:par>
                          <p:cTn id="67" fill="hold">
                            <p:stCondLst>
                              <p:cond delay="1000"/>
                            </p:stCondLst>
                            <p:childTnLst>
                              <p:par>
                                <p:cTn id="68" presetID="31" presetClass="entr" presetSubtype="0" fill="hold" nodeType="afterEffect">
                                  <p:stCondLst>
                                    <p:cond delay="0"/>
                                  </p:stCondLst>
                                  <p:childTnLst>
                                    <p:set>
                                      <p:cBhvr>
                                        <p:cTn id="69" dur="1" fill="hold">
                                          <p:stCondLst>
                                            <p:cond delay="0"/>
                                          </p:stCondLst>
                                        </p:cTn>
                                        <p:tgtEl>
                                          <p:spTgt spid="5">
                                            <p:txEl>
                                              <p:pRg st="8" end="8"/>
                                            </p:txEl>
                                          </p:spTgt>
                                        </p:tgtEl>
                                        <p:attrNameLst>
                                          <p:attrName>style.visibility</p:attrName>
                                        </p:attrNameLst>
                                      </p:cBhvr>
                                      <p:to>
                                        <p:strVal val="visible"/>
                                      </p:to>
                                    </p:set>
                                    <p:anim calcmode="lin" valueType="num">
                                      <p:cBhvr>
                                        <p:cTn id="70"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71"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2"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73" dur="1000"/>
                                        <p:tgtEl>
                                          <p:spTgt spid="5">
                                            <p:txEl>
                                              <p:pRg st="8" end="8"/>
                                            </p:txEl>
                                          </p:spTgt>
                                        </p:tgtEl>
                                      </p:cBhvr>
                                    </p:animEffect>
                                  </p:childTnLst>
                                </p:cTn>
                              </p:par>
                            </p:childTnLst>
                          </p:cTn>
                        </p:par>
                        <p:par>
                          <p:cTn id="74" fill="hold">
                            <p:stCondLst>
                              <p:cond delay="2000"/>
                            </p:stCondLst>
                            <p:childTnLst>
                              <p:par>
                                <p:cTn id="75" presetID="31" presetClass="entr" presetSubtype="0" fill="hold" nodeType="afterEffect">
                                  <p:stCondLst>
                                    <p:cond delay="0"/>
                                  </p:stCondLst>
                                  <p:childTnLst>
                                    <p:set>
                                      <p:cBhvr>
                                        <p:cTn id="76" dur="1" fill="hold">
                                          <p:stCondLst>
                                            <p:cond delay="0"/>
                                          </p:stCondLst>
                                        </p:cTn>
                                        <p:tgtEl>
                                          <p:spTgt spid="5">
                                            <p:txEl>
                                              <p:pRg st="9" end="9"/>
                                            </p:txEl>
                                          </p:spTgt>
                                        </p:tgtEl>
                                        <p:attrNameLst>
                                          <p:attrName>style.visibility</p:attrName>
                                        </p:attrNameLst>
                                      </p:cBhvr>
                                      <p:to>
                                        <p:strVal val="visible"/>
                                      </p:to>
                                    </p:set>
                                    <p:anim calcmode="lin" valueType="num">
                                      <p:cBhvr>
                                        <p:cTn id="77"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78"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79"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80" dur="1000"/>
                                        <p:tgtEl>
                                          <p:spTgt spid="5">
                                            <p:txEl>
                                              <p:pRg st="9" end="9"/>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5">
                                            <p:txEl>
                                              <p:pRg st="10" end="10"/>
                                            </p:txEl>
                                          </p:spTgt>
                                        </p:tgtEl>
                                        <p:attrNameLst>
                                          <p:attrName>style.visibility</p:attrName>
                                        </p:attrNameLst>
                                      </p:cBhvr>
                                      <p:to>
                                        <p:strVal val="visible"/>
                                      </p:to>
                                    </p:set>
                                    <p:anim calcmode="lin" valueType="num">
                                      <p:cBhvr>
                                        <p:cTn id="85"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86"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87"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88"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457" y="391886"/>
            <a:ext cx="11440886" cy="4430485"/>
          </a:xfrm>
          <a:solidFill>
            <a:schemeClr val="bg1">
              <a:alpha val="90000"/>
            </a:schemeClr>
          </a:solidFill>
        </p:spPr>
        <p:txBody>
          <a:bodyPr>
            <a:normAutofit fontScale="92500" lnSpcReduction="10000"/>
          </a:bodyPr>
          <a:lstStyle/>
          <a:p>
            <a:pPr marL="0" indent="0" algn="ctr">
              <a:buNone/>
            </a:pPr>
            <a:r>
              <a:rPr lang="en-US" sz="2800" b="1" dirty="0">
                <a:effectLst>
                  <a:outerShdw blurRad="38100" dist="38100" dir="2700000" algn="tl">
                    <a:srgbClr val="000000">
                      <a:alpha val="43137"/>
                    </a:srgbClr>
                  </a:outerShdw>
                </a:effectLst>
                <a:latin typeface="Helvetica Neue"/>
                <a:ea typeface="Helvetica Neue"/>
                <a:cs typeface="Helvetica Neue"/>
              </a:rPr>
              <a:t>Biblical Mercy: </a:t>
            </a:r>
            <a:endParaRPr lang="en-US" sz="2800" b="1" dirty="0">
              <a:effectLst>
                <a:outerShdw blurRad="38100" dist="38100" dir="2700000" algn="tl">
                  <a:srgbClr val="000000">
                    <a:alpha val="43137"/>
                  </a:srgbClr>
                </a:outerShdw>
              </a:effectLst>
              <a:latin typeface="Helvetica Neue"/>
              <a:ea typeface="Helvetica Neue"/>
              <a:cs typeface="Helvetica Neue"/>
            </a:endParaRPr>
          </a:p>
          <a:p>
            <a:pPr marL="0" indent="0" algn="ctr">
              <a:lnSpc>
                <a:spcPct val="110000"/>
              </a:lnSpc>
              <a:buNone/>
            </a:pPr>
            <a:r>
              <a:rPr lang="en-US" sz="2800" b="1" dirty="0">
                <a:effectLst>
                  <a:outerShdw blurRad="38100" dist="38100" dir="2700000" algn="tl">
                    <a:srgbClr val="000000">
                      <a:alpha val="43137"/>
                    </a:srgbClr>
                  </a:outerShdw>
                </a:effectLst>
                <a:latin typeface="Arial Rounded MT Bold" panose="020F0704030504030204" pitchFamily="34" charset="0"/>
                <a:ea typeface="ADLaM Display" panose="02010000000000000000" pitchFamily="2" charset="0"/>
                <a:cs typeface="ADLaM Display" panose="02010000000000000000" pitchFamily="2" charset="0"/>
              </a:rPr>
              <a:t>The term "mercy" is often used to describe God's character. </a:t>
            </a:r>
            <a:endParaRPr lang="en-US" sz="2800" b="1" dirty="0">
              <a:effectLst>
                <a:outerShdw blurRad="38100" dist="38100" dir="2700000" algn="tl">
                  <a:srgbClr val="000000">
                    <a:alpha val="43137"/>
                  </a:srgbClr>
                </a:outerShdw>
              </a:effectLst>
              <a:latin typeface="Arial Rounded MT Bold" panose="020F0704030504030204" pitchFamily="34" charset="0"/>
              <a:ea typeface="ADLaM Display" panose="02010000000000000000" pitchFamily="2" charset="0"/>
              <a:cs typeface="ADLaM Display" panose="02010000000000000000" pitchFamily="2" charset="0"/>
            </a:endParaRPr>
          </a:p>
          <a:p>
            <a:pPr marL="0" indent="0" algn="ctr">
              <a:lnSpc>
                <a:spcPct val="110000"/>
              </a:lnSpc>
              <a:buNone/>
            </a:pPr>
            <a:r>
              <a:rPr lang="en-US" sz="2800" b="1" dirty="0">
                <a:effectLst>
                  <a:outerShdw blurRad="38100" dist="38100" dir="2700000" algn="tl">
                    <a:srgbClr val="000000">
                      <a:alpha val="43137"/>
                    </a:srgbClr>
                  </a:outerShdw>
                </a:effectLst>
                <a:latin typeface="Arial Rounded MT Bold" panose="020F0704030504030204" pitchFamily="34" charset="0"/>
                <a:ea typeface="ADLaM Display" panose="02010000000000000000" pitchFamily="2" charset="0"/>
                <a:cs typeface="ADLaM Display" panose="02010000000000000000" pitchFamily="2" charset="0"/>
              </a:rPr>
              <a:t>It refers to His steadfast love, His willingness to forgive, and His commitment to act on behalf of His people.</a:t>
            </a:r>
            <a:endParaRPr lang="en-US" sz="2800" b="1" dirty="0">
              <a:effectLst>
                <a:outerShdw blurRad="38100" dist="38100" dir="2700000" algn="tl">
                  <a:srgbClr val="000000">
                    <a:alpha val="43137"/>
                  </a:srgbClr>
                </a:outerShdw>
              </a:effectLst>
              <a:latin typeface="Arial Rounded MT Bold" panose="020F0704030504030204" pitchFamily="34" charset="0"/>
              <a:ea typeface="ADLaM Display" panose="02010000000000000000" pitchFamily="2" charset="0"/>
              <a:cs typeface="ADLaM Display" panose="02010000000000000000" pitchFamily="2" charset="0"/>
            </a:endParaRPr>
          </a:p>
          <a:p>
            <a:pPr marL="0" indent="0" algn="ctr">
              <a:lnSpc>
                <a:spcPct val="110000"/>
              </a:lnSpc>
              <a:buNone/>
            </a:pPr>
            <a:r>
              <a:rPr lang="en-US" sz="2800" b="1" dirty="0">
                <a:effectLst>
                  <a:outerShdw blurRad="38100" dist="38100" dir="2700000" algn="tl">
                    <a:srgbClr val="000000">
                      <a:alpha val="43137"/>
                    </a:srgbClr>
                  </a:outerShdw>
                </a:effectLst>
                <a:latin typeface="Arial Rounded MT Bold" panose="020F0704030504030204" pitchFamily="34" charset="0"/>
                <a:ea typeface="ADLaM Display" panose="02010000000000000000" pitchFamily="2" charset="0"/>
                <a:cs typeface="ADLaM Display" panose="02010000000000000000" pitchFamily="2" charset="0"/>
              </a:rPr>
              <a:t>“To With Hold Deserved Retribution”</a:t>
            </a:r>
            <a:endParaRPr lang="en-US" sz="2800" b="1" dirty="0">
              <a:effectLst>
                <a:outerShdw blurRad="38100" dist="38100" dir="2700000" algn="tl">
                  <a:srgbClr val="000000">
                    <a:alpha val="43137"/>
                  </a:srgbClr>
                </a:outerShdw>
              </a:effectLst>
              <a:latin typeface="Arial Rounded MT Bold" panose="020F0704030504030204" pitchFamily="34" charset="0"/>
              <a:ea typeface="ADLaM Display" panose="02010000000000000000" pitchFamily="2" charset="0"/>
              <a:cs typeface="ADLaM Display" panose="02010000000000000000" pitchFamily="2" charset="0"/>
            </a:endParaRPr>
          </a:p>
          <a:p>
            <a:pPr marL="0" indent="0" algn="ctr">
              <a:lnSpc>
                <a:spcPct val="110000"/>
              </a:lnSpc>
              <a:buNone/>
            </a:pPr>
            <a:r>
              <a:rPr lang="en-US" sz="2800" b="1" dirty="0">
                <a:effectLst>
                  <a:outerShdw blurRad="38100" dist="38100" dir="2700000" algn="tl">
                    <a:srgbClr val="000000">
                      <a:alpha val="43137"/>
                    </a:srgbClr>
                  </a:outerShdw>
                </a:effectLst>
                <a:latin typeface="Arial Rounded MT Bold" panose="020F0704030504030204" pitchFamily="34" charset="0"/>
                <a:ea typeface="ADLaM Display" panose="02010000000000000000" pitchFamily="2" charset="0"/>
                <a:cs typeface="ADLaM Display" panose="02010000000000000000" pitchFamily="2" charset="0"/>
              </a:rPr>
              <a:t> When God calls us to love mercy, He is essentially calling us…</a:t>
            </a:r>
            <a:endParaRPr lang="en-US" sz="2800" b="1" dirty="0">
              <a:effectLst>
                <a:outerShdw blurRad="38100" dist="38100" dir="2700000" algn="tl">
                  <a:srgbClr val="000000">
                    <a:alpha val="43137"/>
                  </a:srgbClr>
                </a:outerShdw>
              </a:effectLst>
              <a:latin typeface="Arial Rounded MT Bold" panose="020F0704030504030204" pitchFamily="34" charset="0"/>
              <a:ea typeface="ADLaM Display" panose="02010000000000000000" pitchFamily="2" charset="0"/>
              <a:cs typeface="ADLaM Display" panose="02010000000000000000" pitchFamily="2" charset="0"/>
            </a:endParaRPr>
          </a:p>
          <a:p>
            <a:pPr marL="0" indent="0" algn="ctr">
              <a:lnSpc>
                <a:spcPct val="11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DLaM Display" panose="02010000000000000000" pitchFamily="2" charset="0"/>
                <a:cs typeface="ADLaM Display" panose="02010000000000000000" pitchFamily="2" charset="0"/>
              </a:rPr>
              <a:t> to be like Him – to show kindness and compassion, </a:t>
            </a:r>
            <a:endParaRPr lang="en-US" sz="2800" b="1" dirty="0">
              <a:effectLst>
                <a:outerShdw blurRad="38100" dist="38100" dir="2700000" algn="tl">
                  <a:srgbClr val="000000">
                    <a:alpha val="43137"/>
                  </a:srgbClr>
                </a:outerShdw>
              </a:effectLst>
              <a:latin typeface="Arial Rounded MT Bold" panose="020F0704030504030204" pitchFamily="34" charset="0"/>
              <a:ea typeface="ADLaM Display" panose="02010000000000000000" pitchFamily="2" charset="0"/>
              <a:cs typeface="ADLaM Display" panose="02010000000000000000" pitchFamily="2" charset="0"/>
            </a:endParaRPr>
          </a:p>
          <a:p>
            <a:pPr marL="0" indent="0" algn="ctr">
              <a:lnSpc>
                <a:spcPct val="11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DLaM Display" panose="02010000000000000000" pitchFamily="2" charset="0"/>
                <a:cs typeface="ADLaM Display" panose="02010000000000000000" pitchFamily="2" charset="0"/>
              </a:rPr>
              <a:t>to forgive those who have wronged us, </a:t>
            </a:r>
            <a:endParaRPr lang="en-US" sz="2800" b="1" dirty="0">
              <a:effectLst>
                <a:outerShdw blurRad="38100" dist="38100" dir="2700000" algn="tl">
                  <a:srgbClr val="000000">
                    <a:alpha val="43137"/>
                  </a:srgbClr>
                </a:outerShdw>
              </a:effectLst>
              <a:latin typeface="Arial Rounded MT Bold" panose="020F0704030504030204" pitchFamily="34" charset="0"/>
              <a:ea typeface="ADLaM Display" panose="02010000000000000000" pitchFamily="2" charset="0"/>
              <a:cs typeface="ADLaM Display" panose="02010000000000000000" pitchFamily="2" charset="0"/>
            </a:endParaRPr>
          </a:p>
          <a:p>
            <a:pPr marL="0" indent="0" algn="ctr">
              <a:lnSpc>
                <a:spcPct val="11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DLaM Display" panose="02010000000000000000" pitchFamily="2" charset="0"/>
                <a:cs typeface="ADLaM Display" panose="02010000000000000000" pitchFamily="2" charset="0"/>
              </a:rPr>
              <a:t>and to act in ways that promote justice and righteousness.</a:t>
            </a:r>
            <a:endParaRPr lang="en-US" sz="2800" b="1" dirty="0">
              <a:effectLst>
                <a:outerShdw blurRad="38100" dist="38100" dir="2700000" algn="tl">
                  <a:srgbClr val="000000">
                    <a:alpha val="43137"/>
                  </a:srgbClr>
                </a:outerShdw>
              </a:effectLst>
              <a:latin typeface="Arial Rounded MT Bold" panose="020F0704030504030204" pitchFamily="34" charset="0"/>
              <a:ea typeface="ADLaM Display" panose="02010000000000000000" pitchFamily="2" charset="0"/>
              <a:cs typeface="ADLaM Display" panose="02010000000000000000" pitchFamily="2"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2000"/>
                                        <p:tgtEl>
                                          <p:spTgt spid="3">
                                            <p:txEl>
                                              <p:pRg st="1" end="1"/>
                                            </p:txEl>
                                          </p:spTgt>
                                        </p:tgtEl>
                                      </p:cBhvr>
                                    </p:animEffect>
                                  </p:childTnLst>
                                </p:cTn>
                              </p:par>
                            </p:childTnLst>
                          </p:cTn>
                        </p:par>
                        <p:par>
                          <p:cTn id="16" fill="hold">
                            <p:stCondLst>
                              <p:cond delay="2000"/>
                            </p:stCondLst>
                            <p:childTnLst>
                              <p:par>
                                <p:cTn id="17" presetID="1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plus(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plus(in)">
                                      <p:cBhvr>
                                        <p:cTn id="29" dur="2000"/>
                                        <p:tgtEl>
                                          <p:spTgt spid="3">
                                            <p:txEl>
                                              <p:pRg st="4" end="4"/>
                                            </p:txEl>
                                          </p:spTgt>
                                        </p:tgtEl>
                                      </p:cBhvr>
                                    </p:animEffect>
                                  </p:childTnLst>
                                </p:cTn>
                              </p:par>
                            </p:childTnLst>
                          </p:cTn>
                        </p:par>
                        <p:par>
                          <p:cTn id="30" fill="hold">
                            <p:stCondLst>
                              <p:cond delay="2000"/>
                            </p:stCondLst>
                            <p:childTnLst>
                              <p:par>
                                <p:cTn id="31" presetID="13" presetClass="entr" presetSubtype="16"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plus(in)">
                                      <p:cBhvr>
                                        <p:cTn id="33" dur="2000"/>
                                        <p:tgtEl>
                                          <p:spTgt spid="3">
                                            <p:txEl>
                                              <p:pRg st="5" end="5"/>
                                            </p:txEl>
                                          </p:spTgt>
                                        </p:tgtEl>
                                      </p:cBhvr>
                                    </p:animEffect>
                                  </p:childTnLst>
                                </p:cTn>
                              </p:par>
                            </p:childTnLst>
                          </p:cTn>
                        </p:par>
                        <p:par>
                          <p:cTn id="34" fill="hold">
                            <p:stCondLst>
                              <p:cond delay="4000"/>
                            </p:stCondLst>
                            <p:childTnLst>
                              <p:par>
                                <p:cTn id="35" presetID="13" presetClass="entr" presetSubtype="16"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plus(in)">
                                      <p:cBhvr>
                                        <p:cTn id="37" dur="2000"/>
                                        <p:tgtEl>
                                          <p:spTgt spid="3">
                                            <p:txEl>
                                              <p:pRg st="6" end="6"/>
                                            </p:txEl>
                                          </p:spTgt>
                                        </p:tgtEl>
                                      </p:cBhvr>
                                    </p:animEffect>
                                  </p:childTnLst>
                                </p:cTn>
                              </p:par>
                            </p:childTnLst>
                          </p:cTn>
                        </p:par>
                        <p:par>
                          <p:cTn id="38" fill="hold">
                            <p:stCondLst>
                              <p:cond delay="6000"/>
                            </p:stCondLst>
                            <p:childTnLst>
                              <p:par>
                                <p:cTn id="39" presetID="13" presetClass="entr" presetSubtype="16"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plus(in)">
                                      <p:cBhvr>
                                        <p:cTn id="4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Why We Should Be Showing Mercy Every Day | Oak Ridge Baptist Church"/>
          <p:cNvPicPr>
            <a:picLocks noChangeAspect="1" noChangeArrowheads="1"/>
          </p:cNvPicPr>
          <p:nvPr/>
        </p:nvPicPr>
        <p:blipFill rotWithShape="1">
          <a:blip r:embed="rId1">
            <a:extLst>
              <a:ext uri="{28A0092B-C50C-407E-A947-70E740481C1C}">
                <a14:useLocalDpi xmlns:a14="http://schemas.microsoft.com/office/drawing/2010/main" val="0"/>
              </a:ext>
            </a:extLst>
          </a:blip>
          <a:srcRect t="5876" r="3" b="17903"/>
          <a:stretch>
            <a:fillRect/>
          </a:stretch>
        </p:blipFill>
        <p:spPr bwMode="auto">
          <a:xfrm>
            <a:off x="7794519" y="3506112"/>
            <a:ext cx="4397481" cy="3351888"/>
          </a:xfrm>
          <a:custGeom>
            <a:avLst/>
            <a:gdLst/>
            <a:ahLst/>
            <a:cxnLst/>
            <a:rect l="l" t="t" r="r" b="b"/>
            <a:pathLst>
              <a:path w="4397481" h="3351888">
                <a:moveTo>
                  <a:pt x="0" y="0"/>
                </a:moveTo>
                <a:lnTo>
                  <a:pt x="4397481" y="0"/>
                </a:lnTo>
                <a:lnTo>
                  <a:pt x="4397481" y="3351888"/>
                </a:lnTo>
                <a:lnTo>
                  <a:pt x="1552363" y="3351888"/>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Image result for we must show mercy"/>
          <p:cNvPicPr>
            <a:picLocks noChangeAspect="1" noChangeArrowheads="1"/>
          </p:cNvPicPr>
          <p:nvPr/>
        </p:nvPicPr>
        <p:blipFill rotWithShape="1">
          <a:blip r:embed="rId2">
            <a:extLst>
              <a:ext uri="{28A0092B-C50C-407E-A947-70E740481C1C}">
                <a14:useLocalDpi xmlns:a14="http://schemas.microsoft.com/office/drawing/2010/main" val="0"/>
              </a:ext>
            </a:extLst>
          </a:blip>
          <a:srcRect l="3283" r="16353" b="-1"/>
          <a:stretch>
            <a:fillRect/>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God Is Good - His Mercy Endures Forever"/>
          <p:cNvPicPr>
            <a:picLocks noChangeAspect="1" noChangeArrowheads="1"/>
          </p:cNvPicPr>
          <p:nvPr/>
        </p:nvPicPr>
        <p:blipFill rotWithShape="1">
          <a:blip r:embed="rId3">
            <a:extLst>
              <a:ext uri="{28A0092B-C50C-407E-A947-70E740481C1C}">
                <a14:useLocalDpi xmlns:a14="http://schemas.microsoft.com/office/drawing/2010/main" val="0"/>
              </a:ext>
            </a:extLst>
          </a:blip>
          <a:srcRect t="799" r="3" b="3"/>
          <a:stretch>
            <a:fillRect/>
          </a:stretch>
        </p:blipFill>
        <p:spPr bwMode="auto">
          <a:xfrm>
            <a:off x="6168189" y="10"/>
            <a:ext cx="6023811" cy="3346394"/>
          </a:xfrm>
          <a:custGeom>
            <a:avLst/>
            <a:gdLst/>
            <a:ahLst/>
            <a:cxnLst/>
            <a:rect l="l" t="t" r="r" b="b"/>
            <a:pathLst>
              <a:path w="6023811" h="3346404">
                <a:moveTo>
                  <a:pt x="0" y="0"/>
                </a:moveTo>
                <a:lnTo>
                  <a:pt x="6023811" y="0"/>
                </a:lnTo>
                <a:lnTo>
                  <a:pt x="6023811" y="3346404"/>
                </a:lnTo>
                <a:lnTo>
                  <a:pt x="1549824" y="3346404"/>
                </a:lnTo>
                <a:close/>
              </a:path>
            </a:pathLst>
          </a:cu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1514" y="151179"/>
            <a:ext cx="11898085" cy="6124754"/>
          </a:xfrm>
          <a:prstGeom prst="rect">
            <a:avLst/>
          </a:prstGeom>
          <a:solidFill>
            <a:schemeClr val="bg1"/>
          </a:solidFill>
        </p:spPr>
        <p:txBody>
          <a:bodyPr wrap="square" rtlCol="0">
            <a:spAutoFit/>
          </a:bodyPr>
          <a:lstStyle/>
          <a:p>
            <a:pPr marL="457200" indent="-457200">
              <a:spcAft>
                <a:spcPts val="1200"/>
              </a:spcAft>
              <a:buFont typeface="Arial" panose="020B0604020202020204" pitchFamily="34" charset="0"/>
              <a:buChar char="•"/>
            </a:pPr>
            <a:r>
              <a:rPr lang="en-US" sz="3200" b="1" dirty="0">
                <a:solidFill>
                  <a:srgbClr val="0A0A0A"/>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Manifesting Mercy in our lives is not just about our Actions but About Our Hearts. </a:t>
            </a:r>
            <a:endParaRPr lang="en-US" sz="3200" b="1" dirty="0">
              <a:solidFill>
                <a:srgbClr val="0A0A0A"/>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57200" indent="-457200">
              <a:spcAft>
                <a:spcPts val="1200"/>
              </a:spcAft>
              <a:buFont typeface="Arial" panose="020B0604020202020204" pitchFamily="34" charset="0"/>
              <a:buChar char="•"/>
            </a:pPr>
            <a:r>
              <a:rPr lang="en-US" sz="3200" b="1" dirty="0">
                <a:solidFill>
                  <a:srgbClr val="0A0A0A"/>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It is about Allowing God's mercy to Transform Us from the Inside Out. </a:t>
            </a:r>
            <a:endParaRPr lang="en-US" sz="3200" b="1" dirty="0">
              <a:solidFill>
                <a:srgbClr val="0A0A0A"/>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57200" indent="-457200">
              <a:spcAft>
                <a:spcPts val="1200"/>
              </a:spcAft>
              <a:buFont typeface="Arial" panose="020B0604020202020204" pitchFamily="34" charset="0"/>
              <a:buChar char="•"/>
            </a:pPr>
            <a:r>
              <a:rPr lang="en-US" sz="3200" b="1" dirty="0">
                <a:solidFill>
                  <a:srgbClr val="0A0A0A"/>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As we do this, We Will Not Only Experience the Joy of God’s Forgiveness, but We Will Also Become Channels of His Mercy to the World Around Us. </a:t>
            </a:r>
            <a:endParaRPr lang="en-US" sz="3200" b="1" dirty="0">
              <a:solidFill>
                <a:srgbClr val="0A0A0A"/>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57200" indent="-457200">
              <a:spcAft>
                <a:spcPts val="1200"/>
              </a:spcAft>
              <a:buFont typeface="Arial" panose="020B0604020202020204" pitchFamily="34" charset="0"/>
              <a:buChar char="•"/>
            </a:pPr>
            <a:r>
              <a:rPr lang="en-US" sz="3200" b="1" dirty="0">
                <a:solidFill>
                  <a:srgbClr val="0A0A0A"/>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This Week Strive to Manifest Mercy in Our Lives, Not By Our Own Strength, But By the Grace Of God. </a:t>
            </a:r>
            <a:endParaRPr lang="en-US" sz="3200" b="1" dirty="0">
              <a:solidFill>
                <a:srgbClr val="0A0A0A"/>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57200" indent="-457200">
              <a:spcAft>
                <a:spcPts val="1200"/>
              </a:spcAft>
              <a:buFont typeface="Arial" panose="020B0604020202020204" pitchFamily="34" charset="0"/>
              <a:buChar char="•"/>
            </a:pPr>
            <a:r>
              <a:rPr lang="en-US" sz="3200" b="1" dirty="0">
                <a:solidFill>
                  <a:srgbClr val="0A0A0A"/>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Instead of Judgement(retribution),Try Mercy in All of Our Relationships… Esp Close Ones.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out)">
                                      <p:cBhvr>
                                        <p:cTn id="7" dur="2000"/>
                                        <p:tgtEl>
                                          <p:spTgt spid="2"/>
                                        </p:tgtEl>
                                      </p:cBhvr>
                                    </p:animEffect>
                                  </p:childTnLst>
                                </p:cTn>
                              </p:par>
                              <p:par>
                                <p:cTn id="8" presetID="13" presetClass="entr" presetSubtype="32"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plus(out)">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32"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plus(out)">
                                      <p:cBhvr>
                                        <p:cTn id="15" dur="20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32"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plus(out)">
                                      <p:cBhvr>
                                        <p:cTn id="20" dur="20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3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plus(out)">
                                      <p:cBhvr>
                                        <p:cTn id="25" dur="20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32"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plus(out)">
                                      <p:cBhvr>
                                        <p:cTn id="30"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050" name="Picture 2" descr="CUFI Prayer Update: March 2017"/>
          <p:cNvPicPr>
            <a:picLocks noGrp="1" noChangeAspect="1" noChangeArrowheads="1"/>
          </p:cNvPicPr>
          <p:nvPr>
            <p:ph idx="1"/>
          </p:nvPr>
        </p:nvPicPr>
        <p:blipFill>
          <a:blip r:embed="rId2"/>
          <a:srcRect/>
          <a:stretch>
            <a:fillRect/>
          </a:stretch>
        </p:blipFill>
        <p:spPr>
          <a:xfrm>
            <a:off x="1905966" y="2910734"/>
            <a:ext cx="3145987" cy="2712391"/>
          </a:xfrm>
          <a:effectLst>
            <a:softEdge rad="88900"/>
          </a:effectLst>
        </p:spPr>
      </p:pic>
      <p:sp>
        <p:nvSpPr>
          <p:cNvPr id="2" name="TextBox 1"/>
          <p:cNvSpPr txBox="1"/>
          <p:nvPr/>
        </p:nvSpPr>
        <p:spPr>
          <a:xfrm>
            <a:off x="6461225" y="4895496"/>
            <a:ext cx="3145987" cy="577081"/>
          </a:xfrm>
          <a:prstGeom prst="rect">
            <a:avLst/>
          </a:prstGeom>
          <a:solidFill>
            <a:schemeClr val="bg1"/>
          </a:solidFill>
        </p:spPr>
        <p:txBody>
          <a:bodyPr wrap="square" rtlCol="0">
            <a:spAutoFit/>
          </a:bodyPr>
          <a:lstStyle/>
          <a:p>
            <a:pPr algn="ctr"/>
            <a:r>
              <a:rPr lang="en-US" sz="1575"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And All of the Innocent Victims</a:t>
            </a:r>
            <a:endParaRPr lang="en-US" sz="1575"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r>
              <a:rPr lang="en-US" sz="1575"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on Both Sides</a:t>
            </a:r>
            <a:endParaRPr lang="en-US" sz="1575"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p:cNvSpPr txBox="1"/>
          <p:nvPr/>
        </p:nvSpPr>
        <p:spPr>
          <a:xfrm>
            <a:off x="163286" y="955223"/>
            <a:ext cx="11778343" cy="4902653"/>
          </a:xfrm>
          <a:prstGeom prst="rect">
            <a:avLst/>
          </a:prstGeom>
          <a:solidFill>
            <a:schemeClr val="bg1">
              <a:alpha val="90000"/>
            </a:schemeClr>
          </a:solidFill>
          <a:effectLst>
            <a:softEdge rad="50800"/>
          </a:effec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Psalm 17:7-9 -Complete Jewish Bible</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600" b="1" baseline="300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7 </a:t>
            </a: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Show how wonderful is your grace,</a:t>
            </a:r>
            <a:b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savior of those who seek at your right hand</a:t>
            </a:r>
            <a:b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refuge from their foes.</a:t>
            </a:r>
            <a:b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600" b="1" baseline="300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8 </a:t>
            </a: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Protect them like the pupil of your eye,</a:t>
            </a:r>
            <a:b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hide them in the shadow of your wings</a:t>
            </a:r>
            <a:b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600" b="1" baseline="300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9 </a:t>
            </a: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from the wicked, who are assailing them,</a:t>
            </a:r>
            <a:b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from their deadly enemies, who are all around them.</a:t>
            </a:r>
            <a:endPar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out)">
                                      <p:cBhvr>
                                        <p:cTn id="10" dur="2000"/>
                                        <p:tgtEl>
                                          <p:spTgt spid="3">
                                            <p:txEl>
                                              <p:pRg st="0" end="0"/>
                                            </p:txEl>
                                          </p:spTgt>
                                        </p:tgtEl>
                                      </p:cBhvr>
                                    </p:animEffect>
                                  </p:childTnLst>
                                </p:cTn>
                              </p:par>
                              <p:par>
                                <p:cTn id="11" presetID="13" presetClass="entr" presetSubtype="32"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plus(out)">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83029"/>
            <a:ext cx="11647714" cy="6313714"/>
          </a:xfrm>
        </p:spPr>
        <p:txBody>
          <a:bodyPr>
            <a:normAutofit/>
          </a:bodyPr>
          <a:lstStyle/>
          <a:p>
            <a:pPr marL="0" indent="0" rtl="0">
              <a:buNone/>
            </a:pP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600" b="1" dirty="0">
                <a:effectLst>
                  <a:outerShdw blurRad="38100" dist="38100" dir="2700000" algn="tl">
                    <a:srgbClr val="000000">
                      <a:alpha val="43137"/>
                    </a:srgbClr>
                  </a:outerShdw>
                </a:effectLst>
                <a:latin typeface="Arial Rounded MT Bold" panose="020F0704030504030204" pitchFamily="34" charset="0"/>
              </a:rPr>
              <a:t>Every time a little boy went to a playmate's house, he found the friend's grandmother deeply engrossed in her Bible. Finally his curiosity got the better of him.</a:t>
            </a:r>
            <a:br>
              <a:rPr lang="en-US" sz="3600" b="1" dirty="0">
                <a:effectLst>
                  <a:outerShdw blurRad="38100" dist="38100" dir="2700000" algn="tl">
                    <a:srgbClr val="000000">
                      <a:alpha val="43137"/>
                    </a:srgbClr>
                  </a:outerShdw>
                </a:effectLst>
                <a:latin typeface="Arial Rounded MT Bold" panose="020F0704030504030204" pitchFamily="34" charset="0"/>
              </a:rPr>
            </a:b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rtl="0">
              <a:buNone/>
            </a:pPr>
            <a:r>
              <a:rPr lang="en-US" sz="3600" b="1" dirty="0">
                <a:effectLst>
                  <a:outerShdw blurRad="38100" dist="38100" dir="2700000" algn="tl">
                    <a:srgbClr val="000000">
                      <a:alpha val="43137"/>
                    </a:srgbClr>
                  </a:outerShdw>
                </a:effectLst>
                <a:latin typeface="Arial Rounded MT Bold" panose="020F0704030504030204" pitchFamily="34" charset="0"/>
              </a:rPr>
              <a:t>"Why do you suppose your grandmother reads the Bible so much?" he asked.</a:t>
            </a:r>
            <a:br>
              <a:rPr lang="en-US" sz="3600" b="1" dirty="0">
                <a:effectLst>
                  <a:outerShdw blurRad="38100" dist="38100" dir="2700000" algn="tl">
                    <a:srgbClr val="000000">
                      <a:alpha val="43137"/>
                    </a:srgbClr>
                  </a:outerShdw>
                </a:effectLst>
                <a:latin typeface="Arial Rounded MT Bold" panose="020F0704030504030204" pitchFamily="34" charset="0"/>
              </a:rPr>
            </a:b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rtl="0">
              <a:buNone/>
            </a:pPr>
            <a:r>
              <a:rPr lang="en-US" sz="3600" b="1" dirty="0">
                <a:effectLst>
                  <a:outerShdw blurRad="38100" dist="38100" dir="2700000" algn="tl">
                    <a:srgbClr val="000000">
                      <a:alpha val="43137"/>
                    </a:srgbClr>
                  </a:outerShdw>
                </a:effectLst>
                <a:latin typeface="Arial Rounded MT Bold" panose="020F0704030504030204" pitchFamily="34" charset="0"/>
              </a:rPr>
              <a:t>"I'm not sure," said his friend, "but I think she's cramming for finals."</a:t>
            </a:r>
            <a:br>
              <a:rPr lang="en-US" sz="3600" b="1" dirty="0">
                <a:effectLst>
                  <a:outerShdw blurRad="38100" dist="38100" dir="2700000" algn="tl">
                    <a:srgbClr val="000000">
                      <a:alpha val="43137"/>
                    </a:srgbClr>
                  </a:outerShdw>
                </a:effectLst>
                <a:latin typeface="Arial Rounded MT Bold" panose="020F0704030504030204" pitchFamily="34" charset="0"/>
              </a:rPr>
            </a:b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8714" y="4650058"/>
            <a:ext cx="10602686" cy="1353979"/>
          </a:xfrm>
          <a:solidFill>
            <a:schemeClr val="bg1">
              <a:alpha val="80000"/>
            </a:schemeClr>
          </a:solidFill>
          <a:effectLst>
            <a:softEdge rad="50800"/>
          </a:effectLst>
        </p:spPr>
        <p:txBody>
          <a:bodyPr>
            <a:noAutofit/>
          </a:bodyPr>
          <a:lstStyle/>
          <a:p>
            <a:pPr marL="0" marR="0">
              <a:lnSpc>
                <a:spcPct val="100000"/>
              </a:lnSpc>
              <a:spcBef>
                <a:spcPts val="0"/>
              </a:spcBef>
              <a:spcAft>
                <a:spcPts val="800"/>
              </a:spcAft>
            </a:pPr>
            <a:r>
              <a:rPr lang="en-US" sz="4000" b="1" kern="18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What Does God Require/Expect from Us?</a:t>
            </a:r>
            <a:br>
              <a:rPr lang="en-US" sz="4000" b="1" kern="18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4000" b="1" kern="18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Mindset on the Offense  - </a:t>
            </a:r>
            <a:r>
              <a:rPr lang="en-US" sz="4000" b="1" kern="1800" dirty="0" err="1">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pt2</a:t>
            </a:r>
            <a:endParaRPr lang="en-US" sz="88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Subtitle 2"/>
          <p:cNvSpPr>
            <a:spLocks noGrp="1"/>
          </p:cNvSpPr>
          <p:nvPr>
            <p:ph type="subTitle" idx="1"/>
          </p:nvPr>
        </p:nvSpPr>
        <p:spPr>
          <a:xfrm rot="21406305">
            <a:off x="4722009" y="2484263"/>
            <a:ext cx="9144000" cy="1655762"/>
          </a:xfrm>
        </p:spPr>
        <p:txBody>
          <a:bodyPr>
            <a:normAutofit/>
          </a:bodyPr>
          <a:lstStyle/>
          <a:p>
            <a:r>
              <a:rPr lang="en-US" sz="4400" b="1" dirty="0">
                <a:effectLst>
                  <a:outerShdw blurRad="38100" dist="38100" dir="2700000" algn="tl">
                    <a:srgbClr val="000000">
                      <a:alpha val="43137"/>
                    </a:srgbClr>
                  </a:outerShdw>
                </a:effectLst>
                <a:latin typeface="Open Sans" panose="020B0606030504020204" pitchFamily="34" charset="0"/>
                <a:ea typeface="Times New Roman" panose="02020603050405020304" pitchFamily="18" charset="0"/>
                <a:cs typeface="Times New Roman" panose="02020603050405020304" pitchFamily="18" charset="0"/>
              </a:rPr>
              <a:t>             </a:t>
            </a:r>
            <a:r>
              <a:rPr lang="en-US" sz="8000" b="1" u="none" strike="noStrike" dirty="0">
                <a:effectLst>
                  <a:outerShdw blurRad="38100" dist="38100" dir="2700000" algn="tl">
                    <a:srgbClr val="000000">
                      <a:alpha val="43137"/>
                    </a:srgbClr>
                  </a:outerShdw>
                </a:effectLst>
                <a:latin typeface="Open Sans" panose="020B0606030504020204" pitchFamily="34" charset="0"/>
                <a:ea typeface="Times New Roman" panose="02020603050405020304" pitchFamily="18" charset="0"/>
                <a:cs typeface="Times New Roman" panose="02020603050405020304" pitchFamily="18" charset="0"/>
              </a:rPr>
              <a:t>6:8</a:t>
            </a:r>
            <a:endParaRPr lang="en-US" sz="4400" dirty="0"/>
          </a:p>
        </p:txBody>
      </p:sp>
    </p:spTree>
  </p:cSld>
  <p:clrMapOvr>
    <a:masterClrMapping/>
  </p:clrMapOvr>
  <mc:AlternateContent xmlns:mc="http://schemas.openxmlformats.org/markup-compatibility/2006">
    <mc:Choice xmlns:p14="http://schemas.microsoft.com/office/powerpoint/2010/main" Requires="p14">
      <p:transition spd="slow" p14:dur="3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750"/>
                                        <p:tgtEl>
                                          <p:spTgt spid="2"/>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457" y="337456"/>
            <a:ext cx="11669486" cy="6520544"/>
          </a:xfrm>
          <a:solidFill>
            <a:schemeClr val="bg1">
              <a:alpha val="90000"/>
            </a:schemeClr>
          </a:solidFill>
        </p:spPr>
        <p:txBody>
          <a:bodyPr>
            <a:normAutofit fontScale="92500" lnSpcReduction="20000"/>
          </a:bodyPr>
          <a:lstStyle/>
          <a:p>
            <a:pPr algn="ctr">
              <a:lnSpc>
                <a:spcPct val="120000"/>
              </a:lnSpc>
            </a:pPr>
            <a:r>
              <a:rPr lang="en-US" b="1" baseline="30000" dirty="0">
                <a:solidFill>
                  <a:srgbClr val="000000"/>
                </a:solidFill>
                <a:effectLst>
                  <a:outerShdw blurRad="38100" dist="38100" dir="2700000" algn="tl">
                    <a:srgbClr val="000000">
                      <a:alpha val="43137"/>
                    </a:srgbClr>
                  </a:outerShdw>
                </a:effectLst>
                <a:latin typeface="system-ui"/>
              </a:rPr>
              <a:t>8 </a:t>
            </a:r>
            <a:r>
              <a:rPr lang="en-US" sz="3000" dirty="0">
                <a:solidFill>
                  <a:srgbClr val="000000"/>
                </a:solidFill>
                <a:effectLst>
                  <a:outerShdw blurRad="38100" dist="38100" dir="2700000" algn="tl">
                    <a:srgbClr val="000000">
                      <a:alpha val="43137"/>
                    </a:srgbClr>
                  </a:outerShdw>
                </a:effectLst>
                <a:latin typeface="system-ui"/>
              </a:rPr>
              <a:t>He has shown you, O man, what </a:t>
            </a:r>
            <a:r>
              <a:rPr lang="en-US" sz="3000" i="1" dirty="0">
                <a:solidFill>
                  <a:srgbClr val="000000"/>
                </a:solidFill>
                <a:effectLst>
                  <a:outerShdw blurRad="38100" dist="38100" dir="2700000" algn="tl">
                    <a:srgbClr val="000000">
                      <a:alpha val="43137"/>
                    </a:srgbClr>
                  </a:outerShdw>
                </a:effectLst>
                <a:latin typeface="system-ui"/>
              </a:rPr>
              <a:t>is</a:t>
            </a:r>
            <a:r>
              <a:rPr lang="en-US" sz="3000" dirty="0">
                <a:solidFill>
                  <a:srgbClr val="000000"/>
                </a:solidFill>
                <a:effectLst>
                  <a:outerShdw blurRad="38100" dist="38100" dir="2700000" algn="tl">
                    <a:srgbClr val="000000">
                      <a:alpha val="43137"/>
                    </a:srgbClr>
                  </a:outerShdw>
                </a:effectLst>
                <a:latin typeface="system-ui"/>
              </a:rPr>
              <a:t> good; And what does the </a:t>
            </a:r>
            <a:r>
              <a:rPr lang="en-US" sz="3000" cap="small" dirty="0">
                <a:solidFill>
                  <a:srgbClr val="000000"/>
                </a:solidFill>
                <a:effectLst>
                  <a:outerShdw blurRad="38100" dist="38100" dir="2700000" algn="tl">
                    <a:srgbClr val="000000">
                      <a:alpha val="43137"/>
                    </a:srgbClr>
                  </a:outerShdw>
                </a:effectLst>
                <a:latin typeface="system-ui"/>
              </a:rPr>
              <a:t>Lord</a:t>
            </a:r>
            <a:r>
              <a:rPr lang="en-US" sz="3000" dirty="0">
                <a:solidFill>
                  <a:srgbClr val="000000"/>
                </a:solidFill>
                <a:effectLst>
                  <a:outerShdw blurRad="38100" dist="38100" dir="2700000" algn="tl">
                    <a:srgbClr val="000000">
                      <a:alpha val="43137"/>
                    </a:srgbClr>
                  </a:outerShdw>
                </a:effectLst>
                <a:latin typeface="system-ui"/>
              </a:rPr>
              <a:t> require of you But to do justly, To love </a:t>
            </a:r>
            <a:r>
              <a:rPr lang="en-US" sz="3000" baseline="30000" dirty="0">
                <a:solidFill>
                  <a:srgbClr val="000000"/>
                </a:solidFill>
                <a:effectLst>
                  <a:outerShdw blurRad="38100" dist="38100" dir="2700000" algn="tl">
                    <a:srgbClr val="000000">
                      <a:alpha val="43137"/>
                    </a:srgbClr>
                  </a:outerShdw>
                </a:effectLst>
                <a:latin typeface="system-ui"/>
              </a:rPr>
              <a:t>[</a:t>
            </a:r>
            <a:r>
              <a:rPr lang="en-US" sz="3000" baseline="30000" dirty="0">
                <a:solidFill>
                  <a:srgbClr val="4A4A4A"/>
                </a:solidFill>
                <a:effectLst>
                  <a:outerShdw blurRad="38100" dist="38100" dir="2700000" algn="tl">
                    <a:srgbClr val="000000">
                      <a:alpha val="43137"/>
                    </a:srgbClr>
                  </a:outerShdw>
                </a:effectLst>
                <a:latin typeface="system-ui"/>
                <a:hlinkClick r:id="rId2" tooltip="See footnote a"/>
              </a:rPr>
              <a:t>a</a:t>
            </a:r>
            <a:r>
              <a:rPr lang="en-US" sz="3000" baseline="30000" dirty="0">
                <a:solidFill>
                  <a:srgbClr val="000000"/>
                </a:solidFill>
                <a:effectLst>
                  <a:outerShdw blurRad="38100" dist="38100" dir="2700000" algn="tl">
                    <a:srgbClr val="000000">
                      <a:alpha val="43137"/>
                    </a:srgbClr>
                  </a:outerShdw>
                </a:effectLst>
                <a:latin typeface="system-ui"/>
              </a:rPr>
              <a:t>]</a:t>
            </a:r>
            <a:r>
              <a:rPr lang="en-US" sz="3000" dirty="0">
                <a:solidFill>
                  <a:srgbClr val="000000"/>
                </a:solidFill>
                <a:effectLst>
                  <a:outerShdw blurRad="38100" dist="38100" dir="2700000" algn="tl">
                    <a:srgbClr val="000000">
                      <a:alpha val="43137"/>
                    </a:srgbClr>
                  </a:outerShdw>
                </a:effectLst>
                <a:latin typeface="system-ui"/>
              </a:rPr>
              <a:t>mercy, </a:t>
            </a:r>
            <a:br>
              <a:rPr lang="en-US" sz="3000" dirty="0">
                <a:solidFill>
                  <a:srgbClr val="000000"/>
                </a:solidFill>
                <a:effectLst>
                  <a:outerShdw blurRad="38100" dist="38100" dir="2700000" algn="tl">
                    <a:srgbClr val="000000">
                      <a:alpha val="43137"/>
                    </a:srgbClr>
                  </a:outerShdw>
                </a:effectLst>
                <a:latin typeface="system-ui"/>
              </a:rPr>
            </a:br>
            <a:r>
              <a:rPr lang="en-US" sz="3000" dirty="0">
                <a:solidFill>
                  <a:srgbClr val="000000"/>
                </a:solidFill>
                <a:effectLst>
                  <a:outerShdw blurRad="38100" dist="38100" dir="2700000" algn="tl">
                    <a:srgbClr val="000000">
                      <a:alpha val="43137"/>
                    </a:srgbClr>
                  </a:outerShdw>
                </a:effectLst>
                <a:latin typeface="system-ui"/>
              </a:rPr>
              <a:t>And to walk humbly with your God? </a:t>
            </a:r>
            <a:r>
              <a:rPr lang="en-US" sz="3000" b="1" dirty="0">
                <a:solidFill>
                  <a:srgbClr val="000000"/>
                </a:solidFill>
                <a:effectLst>
                  <a:outerShdw blurRad="38100" dist="38100" dir="2700000" algn="tl">
                    <a:srgbClr val="000000">
                      <a:alpha val="43137"/>
                    </a:srgbClr>
                  </a:outerShdw>
                </a:effectLst>
                <a:latin typeface="system-ui"/>
              </a:rPr>
              <a:t>Micah 6:8 NKJV</a:t>
            </a:r>
            <a:endParaRPr lang="en-US" sz="3000" b="1" i="0" baseline="30000" dirty="0">
              <a:solidFill>
                <a:srgbClr val="000000"/>
              </a:solidFill>
              <a:effectLst/>
              <a:latin typeface="system-ui"/>
            </a:endParaRPr>
          </a:p>
          <a:p>
            <a:pPr algn="ctr">
              <a:lnSpc>
                <a:spcPct val="120000"/>
              </a:lnSpc>
            </a:pPr>
            <a:r>
              <a:rPr lang="en-US" sz="3000" b="1" i="0" baseline="30000" dirty="0">
                <a:solidFill>
                  <a:srgbClr val="000000"/>
                </a:solidFill>
                <a:effectLst/>
                <a:latin typeface="system-ui"/>
              </a:rPr>
              <a:t>8</a:t>
            </a:r>
            <a:r>
              <a:rPr lang="en-US" sz="3000" b="1" i="0" baseline="30000" dirty="0">
                <a:solidFill>
                  <a:srgbClr val="000000"/>
                </a:solidFill>
                <a:effectLst>
                  <a:outerShdw blurRad="38100" dist="38100" dir="2700000" algn="tl">
                    <a:srgbClr val="000000">
                      <a:alpha val="43137"/>
                    </a:srgbClr>
                  </a:outerShdw>
                </a:effectLst>
                <a:latin typeface="system-ui"/>
              </a:rPr>
              <a:t> </a:t>
            </a:r>
            <a:r>
              <a:rPr lang="en-US" sz="3000" b="0" i="0" dirty="0">
                <a:solidFill>
                  <a:srgbClr val="000000"/>
                </a:solidFill>
                <a:effectLst>
                  <a:outerShdw blurRad="38100" dist="38100" dir="2700000" algn="tl">
                    <a:srgbClr val="000000">
                      <a:alpha val="43137"/>
                    </a:srgbClr>
                  </a:outerShdw>
                </a:effectLst>
                <a:latin typeface="system-ui"/>
              </a:rPr>
              <a:t>The </a:t>
            </a:r>
            <a:r>
              <a:rPr lang="en-US" sz="3000" b="0" i="0" cap="small" dirty="0">
                <a:solidFill>
                  <a:srgbClr val="000000"/>
                </a:solidFill>
                <a:effectLst>
                  <a:outerShdw blurRad="38100" dist="38100" dir="2700000" algn="tl">
                    <a:srgbClr val="000000">
                      <a:alpha val="43137"/>
                    </a:srgbClr>
                  </a:outerShdw>
                </a:effectLst>
                <a:latin typeface="system-ui"/>
              </a:rPr>
              <a:t>Lord</a:t>
            </a:r>
            <a:r>
              <a:rPr lang="en-US" sz="3000" b="0" i="0" dirty="0">
                <a:solidFill>
                  <a:srgbClr val="000000"/>
                </a:solidFill>
                <a:effectLst>
                  <a:outerShdw blurRad="38100" dist="38100" dir="2700000" algn="tl">
                    <a:srgbClr val="000000">
                      <a:alpha val="43137"/>
                    </a:srgbClr>
                  </a:outerShdw>
                </a:effectLst>
                <a:latin typeface="system-ui"/>
              </a:rPr>
              <a:t> has told you, human, what is good; he has told you what he wants from you: to do what is right to other people,</a:t>
            </a:r>
            <a:br>
              <a:rPr lang="en-US" sz="3000" b="0" i="0" dirty="0">
                <a:solidFill>
                  <a:srgbClr val="000000"/>
                </a:solidFill>
                <a:effectLst>
                  <a:outerShdw blurRad="38100" dist="38100" dir="2700000" algn="tl">
                    <a:srgbClr val="000000">
                      <a:alpha val="43137"/>
                    </a:srgbClr>
                  </a:outerShdw>
                </a:effectLst>
                <a:latin typeface="system-ui"/>
              </a:rPr>
            </a:br>
            <a:r>
              <a:rPr lang="en-US" sz="3000" b="0" i="0" dirty="0">
                <a:solidFill>
                  <a:srgbClr val="000000"/>
                </a:solidFill>
                <a:effectLst>
                  <a:outerShdw blurRad="38100" dist="38100" dir="2700000" algn="tl">
                    <a:srgbClr val="000000">
                      <a:alpha val="43137"/>
                    </a:srgbClr>
                  </a:outerShdw>
                </a:effectLst>
                <a:latin typeface="Courier New" panose="02070309020205020404" pitchFamily="49" charset="0"/>
              </a:rPr>
              <a:t>    </a:t>
            </a:r>
            <a:r>
              <a:rPr lang="en-US" sz="3000" b="0" i="0" dirty="0">
                <a:solidFill>
                  <a:srgbClr val="000000"/>
                </a:solidFill>
                <a:effectLst>
                  <a:outerShdw blurRad="38100" dist="38100" dir="2700000" algn="tl">
                    <a:srgbClr val="000000">
                      <a:alpha val="43137"/>
                    </a:srgbClr>
                  </a:outerShdw>
                </a:effectLst>
                <a:latin typeface="system-ui"/>
              </a:rPr>
              <a:t>love being kind to </a:t>
            </a:r>
            <a:r>
              <a:rPr lang="en-US" sz="3000" b="0" i="0" dirty="0" err="1">
                <a:solidFill>
                  <a:srgbClr val="000000"/>
                </a:solidFill>
                <a:effectLst>
                  <a:outerShdw blurRad="38100" dist="38100" dir="2700000" algn="tl">
                    <a:srgbClr val="000000">
                      <a:alpha val="43137"/>
                    </a:srgbClr>
                  </a:outerShdw>
                </a:effectLst>
                <a:latin typeface="system-ui"/>
              </a:rPr>
              <a:t>others,and</a:t>
            </a:r>
            <a:r>
              <a:rPr lang="en-US" sz="3000" b="0" i="0" dirty="0">
                <a:solidFill>
                  <a:srgbClr val="000000"/>
                </a:solidFill>
                <a:effectLst>
                  <a:outerShdw blurRad="38100" dist="38100" dir="2700000" algn="tl">
                    <a:srgbClr val="000000">
                      <a:alpha val="43137"/>
                    </a:srgbClr>
                  </a:outerShdw>
                </a:effectLst>
                <a:latin typeface="system-ui"/>
              </a:rPr>
              <a:t> live humbly, obeying your God. </a:t>
            </a:r>
            <a:endParaRPr lang="en-US" sz="3000" b="0" i="0" dirty="0">
              <a:solidFill>
                <a:srgbClr val="000000"/>
              </a:solidFill>
              <a:effectLst>
                <a:outerShdw blurRad="38100" dist="38100" dir="2700000" algn="tl">
                  <a:srgbClr val="000000">
                    <a:alpha val="43137"/>
                  </a:srgbClr>
                </a:outerShdw>
              </a:effectLst>
              <a:latin typeface="system-ui"/>
            </a:endParaRPr>
          </a:p>
          <a:p>
            <a:pPr marL="0" indent="0" algn="ctr">
              <a:lnSpc>
                <a:spcPct val="120000"/>
              </a:lnSpc>
              <a:spcBef>
                <a:spcPts val="0"/>
              </a:spcBef>
              <a:buNone/>
            </a:pPr>
            <a:r>
              <a:rPr lang="en-US" sz="3000" b="1" i="0" dirty="0">
                <a:solidFill>
                  <a:srgbClr val="000000"/>
                </a:solidFill>
                <a:effectLst>
                  <a:outerShdw blurRad="38100" dist="38100" dir="2700000" algn="tl">
                    <a:srgbClr val="000000">
                      <a:alpha val="43137"/>
                    </a:srgbClr>
                  </a:outerShdw>
                </a:effectLst>
                <a:latin typeface="system-ui"/>
              </a:rPr>
              <a:t>Micah 6:8 New Century Version</a:t>
            </a:r>
            <a:endParaRPr lang="en-US" sz="3000" b="1" i="0" dirty="0">
              <a:solidFill>
                <a:srgbClr val="000000"/>
              </a:solidFill>
              <a:effectLst>
                <a:outerShdw blurRad="38100" dist="38100" dir="2700000" algn="tl">
                  <a:srgbClr val="000000">
                    <a:alpha val="43137"/>
                  </a:srgbClr>
                </a:outerShdw>
              </a:effectLst>
              <a:latin typeface="system-ui"/>
            </a:endParaRPr>
          </a:p>
          <a:p>
            <a:pPr algn="ctr">
              <a:lnSpc>
                <a:spcPct val="120000"/>
              </a:lnSpc>
            </a:pPr>
            <a:r>
              <a:rPr lang="en-US" sz="3000" b="1" i="0" baseline="30000" dirty="0">
                <a:solidFill>
                  <a:srgbClr val="000000"/>
                </a:solidFill>
                <a:effectLst>
                  <a:outerShdw blurRad="38100" dist="38100" dir="2700000" algn="tl">
                    <a:srgbClr val="000000">
                      <a:alpha val="43137"/>
                    </a:srgbClr>
                  </a:outerShdw>
                </a:effectLst>
                <a:latin typeface="system-ui"/>
              </a:rPr>
              <a:t>8 </a:t>
            </a:r>
            <a:r>
              <a:rPr lang="en-US" sz="3000" b="0" i="0" dirty="0">
                <a:solidFill>
                  <a:srgbClr val="000000"/>
                </a:solidFill>
                <a:effectLst>
                  <a:outerShdw blurRad="38100" dist="38100" dir="2700000" algn="tl">
                    <a:srgbClr val="000000">
                      <a:alpha val="43137"/>
                    </a:srgbClr>
                  </a:outerShdw>
                </a:effectLst>
                <a:latin typeface="system-ui"/>
              </a:rPr>
              <a:t>But he’s already made it plain how to live, what to do,</a:t>
            </a:r>
            <a:br>
              <a:rPr lang="en-US" sz="3000" b="0" i="0" dirty="0">
                <a:solidFill>
                  <a:srgbClr val="000000"/>
                </a:solidFill>
                <a:effectLst>
                  <a:outerShdw blurRad="38100" dist="38100" dir="2700000" algn="tl">
                    <a:srgbClr val="000000">
                      <a:alpha val="43137"/>
                    </a:srgbClr>
                  </a:outerShdw>
                </a:effectLst>
                <a:latin typeface="system-ui"/>
              </a:rPr>
            </a:br>
            <a:r>
              <a:rPr lang="en-US" sz="3000" b="0" i="0" dirty="0">
                <a:solidFill>
                  <a:srgbClr val="000000"/>
                </a:solidFill>
                <a:effectLst>
                  <a:outerShdw blurRad="38100" dist="38100" dir="2700000" algn="tl">
                    <a:srgbClr val="000000">
                      <a:alpha val="43137"/>
                    </a:srgbClr>
                  </a:outerShdw>
                </a:effectLst>
                <a:latin typeface="Courier New" panose="02070309020205020404" pitchFamily="49" charset="0"/>
              </a:rPr>
              <a:t>    </a:t>
            </a:r>
            <a:r>
              <a:rPr lang="en-US" sz="3000" b="0" i="0" dirty="0">
                <a:solidFill>
                  <a:srgbClr val="000000"/>
                </a:solidFill>
                <a:effectLst>
                  <a:outerShdw blurRad="38100" dist="38100" dir="2700000" algn="tl">
                    <a:srgbClr val="000000">
                      <a:alpha val="43137"/>
                    </a:srgbClr>
                  </a:outerShdw>
                </a:effectLst>
                <a:latin typeface="system-ui"/>
              </a:rPr>
              <a:t>what </a:t>
            </a:r>
            <a:r>
              <a:rPr lang="en-US" sz="3000" b="0" i="0" cap="small" dirty="0">
                <a:solidFill>
                  <a:srgbClr val="000000"/>
                </a:solidFill>
                <a:effectLst>
                  <a:outerShdw blurRad="38100" dist="38100" dir="2700000" algn="tl">
                    <a:srgbClr val="000000">
                      <a:alpha val="43137"/>
                    </a:srgbClr>
                  </a:outerShdw>
                </a:effectLst>
                <a:latin typeface="system-ui"/>
              </a:rPr>
              <a:t>God</a:t>
            </a:r>
            <a:r>
              <a:rPr lang="en-US" sz="3000" b="0" i="0" dirty="0">
                <a:solidFill>
                  <a:srgbClr val="000000"/>
                </a:solidFill>
                <a:effectLst>
                  <a:outerShdw blurRad="38100" dist="38100" dir="2700000" algn="tl">
                    <a:srgbClr val="000000">
                      <a:alpha val="43137"/>
                    </a:srgbClr>
                  </a:outerShdw>
                </a:effectLst>
                <a:latin typeface="system-ui"/>
              </a:rPr>
              <a:t> is looking for in men and women.</a:t>
            </a:r>
            <a:br>
              <a:rPr lang="en-US" sz="3000" b="0" i="0" dirty="0">
                <a:solidFill>
                  <a:srgbClr val="000000"/>
                </a:solidFill>
                <a:effectLst>
                  <a:outerShdw blurRad="38100" dist="38100" dir="2700000" algn="tl">
                    <a:srgbClr val="000000">
                      <a:alpha val="43137"/>
                    </a:srgbClr>
                  </a:outerShdw>
                </a:effectLst>
                <a:latin typeface="system-ui"/>
              </a:rPr>
            </a:br>
            <a:r>
              <a:rPr lang="en-US" sz="3000" b="0" i="0" dirty="0">
                <a:solidFill>
                  <a:srgbClr val="000000"/>
                </a:solidFill>
                <a:effectLst>
                  <a:outerShdw blurRad="38100" dist="38100" dir="2700000" algn="tl">
                    <a:srgbClr val="000000">
                      <a:alpha val="43137"/>
                    </a:srgbClr>
                  </a:outerShdw>
                </a:effectLst>
                <a:latin typeface="system-ui"/>
              </a:rPr>
              <a:t>It’s quite simple: Do what is fair and just to your neighbor,</a:t>
            </a:r>
            <a:br>
              <a:rPr lang="en-US" sz="3000" b="0" i="0" dirty="0">
                <a:solidFill>
                  <a:srgbClr val="000000"/>
                </a:solidFill>
                <a:effectLst>
                  <a:outerShdw blurRad="38100" dist="38100" dir="2700000" algn="tl">
                    <a:srgbClr val="000000">
                      <a:alpha val="43137"/>
                    </a:srgbClr>
                  </a:outerShdw>
                </a:effectLst>
                <a:latin typeface="system-ui"/>
              </a:rPr>
            </a:br>
            <a:r>
              <a:rPr lang="en-US" sz="3000" b="0" i="0" dirty="0">
                <a:solidFill>
                  <a:srgbClr val="000000"/>
                </a:solidFill>
                <a:effectLst>
                  <a:outerShdw blurRad="38100" dist="38100" dir="2700000" algn="tl">
                    <a:srgbClr val="000000">
                      <a:alpha val="43137"/>
                    </a:srgbClr>
                  </a:outerShdw>
                </a:effectLst>
                <a:latin typeface="Courier New" panose="02070309020205020404" pitchFamily="49" charset="0"/>
              </a:rPr>
              <a:t>    </a:t>
            </a:r>
            <a:r>
              <a:rPr lang="en-US" sz="3000" b="0" i="0" dirty="0">
                <a:solidFill>
                  <a:srgbClr val="000000"/>
                </a:solidFill>
                <a:effectLst>
                  <a:outerShdw blurRad="38100" dist="38100" dir="2700000" algn="tl">
                    <a:srgbClr val="000000">
                      <a:alpha val="43137"/>
                    </a:srgbClr>
                  </a:outerShdw>
                </a:effectLst>
                <a:latin typeface="system-ui"/>
              </a:rPr>
              <a:t>be compassionate and loyal in your love,</a:t>
            </a:r>
            <a:br>
              <a:rPr lang="en-US" sz="3000" b="0" i="0" dirty="0">
                <a:solidFill>
                  <a:srgbClr val="000000"/>
                </a:solidFill>
                <a:effectLst>
                  <a:outerShdw blurRad="38100" dist="38100" dir="2700000" algn="tl">
                    <a:srgbClr val="000000">
                      <a:alpha val="43137"/>
                    </a:srgbClr>
                  </a:outerShdw>
                </a:effectLst>
                <a:latin typeface="system-ui"/>
              </a:rPr>
            </a:br>
            <a:r>
              <a:rPr lang="en-US" sz="3000" b="0" i="0" dirty="0">
                <a:solidFill>
                  <a:srgbClr val="000000"/>
                </a:solidFill>
                <a:effectLst>
                  <a:outerShdw blurRad="38100" dist="38100" dir="2700000" algn="tl">
                    <a:srgbClr val="000000">
                      <a:alpha val="43137"/>
                    </a:srgbClr>
                  </a:outerShdw>
                </a:effectLst>
                <a:latin typeface="system-ui"/>
              </a:rPr>
              <a:t>And don’t take yourself too seriously—</a:t>
            </a:r>
            <a:br>
              <a:rPr lang="en-US" sz="3000" b="0" i="0" dirty="0">
                <a:solidFill>
                  <a:srgbClr val="000000"/>
                </a:solidFill>
                <a:effectLst>
                  <a:outerShdw blurRad="38100" dist="38100" dir="2700000" algn="tl">
                    <a:srgbClr val="000000">
                      <a:alpha val="43137"/>
                    </a:srgbClr>
                  </a:outerShdw>
                </a:effectLst>
                <a:latin typeface="system-ui"/>
              </a:rPr>
            </a:br>
            <a:r>
              <a:rPr lang="en-US" sz="3000" b="0" i="0" dirty="0">
                <a:solidFill>
                  <a:srgbClr val="000000"/>
                </a:solidFill>
                <a:effectLst>
                  <a:outerShdw blurRad="38100" dist="38100" dir="2700000" algn="tl">
                    <a:srgbClr val="000000">
                      <a:alpha val="43137"/>
                    </a:srgbClr>
                  </a:outerShdw>
                </a:effectLst>
                <a:latin typeface="Courier New" panose="02070309020205020404" pitchFamily="49" charset="0"/>
              </a:rPr>
              <a:t>    </a:t>
            </a:r>
            <a:r>
              <a:rPr lang="en-US" sz="3000" b="0" i="0" dirty="0">
                <a:solidFill>
                  <a:srgbClr val="000000"/>
                </a:solidFill>
                <a:effectLst>
                  <a:outerShdw blurRad="38100" dist="38100" dir="2700000" algn="tl">
                    <a:srgbClr val="000000">
                      <a:alpha val="43137"/>
                    </a:srgbClr>
                  </a:outerShdw>
                </a:effectLst>
                <a:latin typeface="system-ui"/>
              </a:rPr>
              <a:t>take God seriously. </a:t>
            </a:r>
            <a:endParaRPr lang="en-US" sz="3000" b="0" i="0" dirty="0">
              <a:solidFill>
                <a:srgbClr val="000000"/>
              </a:solidFill>
              <a:effectLst>
                <a:outerShdw blurRad="38100" dist="38100" dir="2700000" algn="tl">
                  <a:srgbClr val="000000">
                    <a:alpha val="43137"/>
                  </a:srgbClr>
                </a:outerShdw>
              </a:effectLst>
              <a:latin typeface="system-ui"/>
            </a:endParaRPr>
          </a:p>
          <a:p>
            <a:pPr marL="0" indent="0" algn="ctr">
              <a:lnSpc>
                <a:spcPct val="120000"/>
              </a:lnSpc>
              <a:spcBef>
                <a:spcPts val="0"/>
              </a:spcBef>
              <a:buNone/>
            </a:pPr>
            <a:r>
              <a:rPr lang="en-US" sz="3000" b="0" i="0" dirty="0">
                <a:solidFill>
                  <a:srgbClr val="000000"/>
                </a:solidFill>
                <a:effectLst>
                  <a:outerShdw blurRad="38100" dist="38100" dir="2700000" algn="tl">
                    <a:srgbClr val="000000">
                      <a:alpha val="43137"/>
                    </a:srgbClr>
                  </a:outerShdw>
                </a:effectLst>
                <a:latin typeface="system-ui"/>
              </a:rPr>
              <a:t>    -</a:t>
            </a:r>
            <a:r>
              <a:rPr lang="en-US" sz="3000" b="1" i="0" dirty="0">
                <a:solidFill>
                  <a:srgbClr val="000000"/>
                </a:solidFill>
                <a:effectLst>
                  <a:outerShdw blurRad="38100" dist="38100" dir="2700000" algn="tl">
                    <a:srgbClr val="000000">
                      <a:alpha val="43137"/>
                    </a:srgbClr>
                  </a:outerShdw>
                </a:effectLst>
                <a:latin typeface="system-ui"/>
              </a:rPr>
              <a:t>Micah 6:8 The Message</a:t>
            </a:r>
            <a:endParaRPr lang="en-US" sz="3000" b="1" i="0" dirty="0">
              <a:solidFill>
                <a:srgbClr val="000000"/>
              </a:solidFill>
              <a:effectLst>
                <a:outerShdw blurRad="38100" dist="38100" dir="2700000" algn="tl">
                  <a:srgbClr val="000000">
                    <a:alpha val="43137"/>
                  </a:srgbClr>
                </a:outerShdw>
              </a:effectLst>
              <a:latin typeface="system-ui"/>
            </a:endParaRPr>
          </a:p>
          <a:p>
            <a:pPr algn="l"/>
            <a:endParaRPr lang="en-US" b="0" i="0" dirty="0">
              <a:solidFill>
                <a:srgbClr val="000000"/>
              </a:solidFill>
              <a:effectLst/>
              <a:latin typeface="system-ui"/>
            </a:endParaRPr>
          </a:p>
          <a:p>
            <a:pPr algn="l"/>
            <a:endParaRPr lang="en-US" b="0" i="0" dirty="0">
              <a:solidFill>
                <a:srgbClr val="000000"/>
              </a:solidFill>
              <a:effectLst/>
              <a:latin typeface="system-ui"/>
            </a:endParaRPr>
          </a:p>
          <a:p>
            <a:endParaRPr lang="en-US" b="0" i="0" dirty="0">
              <a:solidFill>
                <a:srgbClr val="000000"/>
              </a:solidFill>
              <a:effectLst/>
              <a:latin typeface="system-ui"/>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7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childTnLst>
                          </p:cTn>
                        </p:par>
                        <p:par>
                          <p:cTn id="25" fill="hold">
                            <p:stCondLst>
                              <p:cond delay="2000"/>
                            </p:stCondLst>
                            <p:childTnLst>
                              <p:par>
                                <p:cTn id="26" presetID="21" presetClass="entr" presetSubtype="1"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heel(1)">
                                      <p:cBhvr>
                                        <p:cTn id="2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0629"/>
            <a:ext cx="11419114" cy="6422571"/>
          </a:xfrm>
          <a:solidFill>
            <a:schemeClr val="bg1">
              <a:alpha val="88000"/>
            </a:schemeClr>
          </a:solidFill>
        </p:spPr>
        <p:txBody>
          <a:bodyPr/>
          <a:lstStyle/>
          <a:p>
            <a:pPr marL="0" indent="0" algn="ctr">
              <a:lnSpc>
                <a:spcPct val="100000"/>
              </a:lnSpc>
              <a:spcBef>
                <a:spcPts val="0"/>
              </a:spcBef>
              <a:spcAft>
                <a:spcPts val="600"/>
              </a:spcAft>
              <a:buNone/>
            </a:pPr>
            <a:r>
              <a:rPr lang="en-US" sz="3200"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This Message is a Profound Call to Action </a:t>
            </a:r>
            <a:endParaRPr lang="en-US" sz="3200"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spcBef>
                <a:spcPts val="0"/>
              </a:spcBef>
              <a:spcAft>
                <a:spcPts val="600"/>
              </a:spcAft>
              <a:buNone/>
            </a:pPr>
            <a:r>
              <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 Divine Mandate that Outlines What God Requires of Us. </a:t>
            </a:r>
            <a:endPar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spcBef>
                <a:spcPts val="0"/>
              </a:spcBef>
              <a:buNone/>
            </a:pPr>
            <a:r>
              <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To Act Justly, to Love Mercy, and to Walk Humbly with Our God. </a:t>
            </a:r>
            <a:endPar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spcBef>
                <a:spcPts val="2400"/>
              </a:spcBef>
              <a:spcAft>
                <a:spcPts val="300"/>
              </a:spcAft>
              <a:buNone/>
            </a:pPr>
            <a:r>
              <a:rPr lang="en-US" sz="3200"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It Is a Call that Challenges Us To</a:t>
            </a:r>
            <a:endPar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0000"/>
              </a:lnSpc>
              <a:spcBef>
                <a:spcPts val="0"/>
              </a:spcBef>
              <a:spcAft>
                <a:spcPts val="300"/>
              </a:spcAft>
            </a:pPr>
            <a:r>
              <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Examine Our Hearts, </a:t>
            </a:r>
            <a:endPar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0000"/>
              </a:lnSpc>
              <a:spcBef>
                <a:spcPts val="0"/>
              </a:spcBef>
              <a:spcAft>
                <a:spcPts val="300"/>
              </a:spcAft>
            </a:pPr>
            <a:r>
              <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Assess Our Actions</a:t>
            </a:r>
            <a:endPar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0000"/>
              </a:lnSpc>
              <a:spcBef>
                <a:spcPts val="0"/>
              </a:spcBef>
            </a:pPr>
            <a:r>
              <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Align Our Lives With The Will Of God.</a:t>
            </a:r>
            <a:endPar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spcBef>
                <a:spcPts val="2400"/>
              </a:spcBef>
              <a:spcAft>
                <a:spcPts val="300"/>
              </a:spcAft>
              <a:buNone/>
            </a:pPr>
            <a:r>
              <a:rPr lang="en-US" sz="3200"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It Contains Three Main Points:</a:t>
            </a:r>
            <a:endPar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spcBef>
                <a:spcPts val="0"/>
              </a:spcBef>
              <a:spcAft>
                <a:spcPts val="300"/>
              </a:spcAft>
              <a:buNone/>
            </a:pPr>
            <a:r>
              <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Each Point Is …</a:t>
            </a:r>
            <a:endPar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0000"/>
              </a:lnSpc>
              <a:spcBef>
                <a:spcPts val="0"/>
              </a:spcBef>
              <a:spcAft>
                <a:spcPts val="300"/>
              </a:spcAft>
            </a:pPr>
            <a:r>
              <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Essential Pillar In Our Christian Walk </a:t>
            </a:r>
            <a:endPar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0000"/>
              </a:lnSpc>
              <a:spcBef>
                <a:spcPts val="0"/>
              </a:spcBef>
              <a:spcAft>
                <a:spcPts val="300"/>
              </a:spcAft>
            </a:pPr>
            <a:r>
              <a:rPr lang="en-US" b="1" dirty="0">
                <a:solidFill>
                  <a:srgbClr val="0A0A0A"/>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Vital Component Of Our Relationship With God.</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750">
        <p:randomBar/>
      </p:transition>
    </mc:Choice>
    <mc:Fallback>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plus(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plus(in)">
                                      <p:cBhvr>
                                        <p:cTn id="23" dur="2000"/>
                                        <p:tgtEl>
                                          <p:spTgt spid="3">
                                            <p:txEl>
                                              <p:pRg st="3" end="3"/>
                                            </p:txEl>
                                          </p:spTgt>
                                        </p:tgtEl>
                                      </p:cBhvr>
                                    </p:animEffect>
                                  </p:childTnLst>
                                </p:cTn>
                              </p:par>
                            </p:childTnLst>
                          </p:cTn>
                        </p:par>
                        <p:par>
                          <p:cTn id="24" fill="hold">
                            <p:stCondLst>
                              <p:cond delay="2000"/>
                            </p:stCondLst>
                            <p:childTnLst>
                              <p:par>
                                <p:cTn id="25" presetID="13"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plus(in)">
                                      <p:cBhvr>
                                        <p:cTn id="27" dur="2000"/>
                                        <p:tgtEl>
                                          <p:spTgt spid="3">
                                            <p:txEl>
                                              <p:pRg st="4" end="4"/>
                                            </p:txEl>
                                          </p:spTgt>
                                        </p:tgtEl>
                                      </p:cBhvr>
                                    </p:animEffect>
                                  </p:childTnLst>
                                </p:cTn>
                              </p:par>
                            </p:childTnLst>
                          </p:cTn>
                        </p:par>
                        <p:par>
                          <p:cTn id="28" fill="hold">
                            <p:stCondLst>
                              <p:cond delay="4000"/>
                            </p:stCondLst>
                            <p:childTnLst>
                              <p:par>
                                <p:cTn id="29" presetID="13"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plus(in)">
                                      <p:cBhvr>
                                        <p:cTn id="31" dur="2000"/>
                                        <p:tgtEl>
                                          <p:spTgt spid="3">
                                            <p:txEl>
                                              <p:pRg st="5" end="5"/>
                                            </p:txEl>
                                          </p:spTgt>
                                        </p:tgtEl>
                                      </p:cBhvr>
                                    </p:animEffect>
                                  </p:childTnLst>
                                </p:cTn>
                              </p:par>
                            </p:childTnLst>
                          </p:cTn>
                        </p:par>
                        <p:par>
                          <p:cTn id="32" fill="hold">
                            <p:stCondLst>
                              <p:cond delay="6000"/>
                            </p:stCondLst>
                            <p:childTnLst>
                              <p:par>
                                <p:cTn id="33" presetID="13" presetClass="entr" presetSubtype="16"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plus(in)">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plus(in)">
                                      <p:cBhvr>
                                        <p:cTn id="40" dur="2000"/>
                                        <p:tgtEl>
                                          <p:spTgt spid="3">
                                            <p:txEl>
                                              <p:pRg st="7" end="7"/>
                                            </p:txEl>
                                          </p:spTgt>
                                        </p:tgtEl>
                                      </p:cBhvr>
                                    </p:animEffect>
                                  </p:childTnLst>
                                </p:cTn>
                              </p:par>
                            </p:childTnLst>
                          </p:cTn>
                        </p:par>
                        <p:par>
                          <p:cTn id="41" fill="hold">
                            <p:stCondLst>
                              <p:cond delay="2000"/>
                            </p:stCondLst>
                            <p:childTnLst>
                              <p:par>
                                <p:cTn id="42" presetID="13" presetClass="entr" presetSubtype="16"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plus(in)">
                                      <p:cBhvr>
                                        <p:cTn id="44" dur="2000"/>
                                        <p:tgtEl>
                                          <p:spTgt spid="3">
                                            <p:txEl>
                                              <p:pRg st="8" end="8"/>
                                            </p:txEl>
                                          </p:spTgt>
                                        </p:tgtEl>
                                      </p:cBhvr>
                                    </p:animEffect>
                                  </p:childTnLst>
                                </p:cTn>
                              </p:par>
                            </p:childTnLst>
                          </p:cTn>
                        </p:par>
                        <p:par>
                          <p:cTn id="45" fill="hold">
                            <p:stCondLst>
                              <p:cond delay="4000"/>
                            </p:stCondLst>
                            <p:childTnLst>
                              <p:par>
                                <p:cTn id="46" presetID="13" presetClass="entr" presetSubtype="16" fill="hold" grpId="0"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plus(in)">
                                      <p:cBhvr>
                                        <p:cTn id="48" dur="2000"/>
                                        <p:tgtEl>
                                          <p:spTgt spid="3">
                                            <p:txEl>
                                              <p:pRg st="9" end="9"/>
                                            </p:txEl>
                                          </p:spTgt>
                                        </p:tgtEl>
                                      </p:cBhvr>
                                    </p:animEffect>
                                  </p:childTnLst>
                                </p:cTn>
                              </p:par>
                            </p:childTnLst>
                          </p:cTn>
                        </p:par>
                        <p:par>
                          <p:cTn id="49" fill="hold">
                            <p:stCondLst>
                              <p:cond delay="6000"/>
                            </p:stCondLst>
                            <p:childTnLst>
                              <p:par>
                                <p:cTn id="50" presetID="13" presetClass="entr" presetSubtype="16" fill="hold" grpId="0"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plus(in)">
                                      <p:cBhvr>
                                        <p:cTn id="5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5742" y="130628"/>
            <a:ext cx="6934201" cy="6206377"/>
          </a:xfrm>
          <a:solidFill>
            <a:schemeClr val="bg1">
              <a:alpha val="90000"/>
            </a:schemeClr>
          </a:solidFill>
        </p:spPr>
        <p:txBody>
          <a:bodyPr/>
          <a:lstStyle/>
          <a:p>
            <a:pPr marL="0" indent="0" algn="ctr">
              <a:lnSpc>
                <a:spcPct val="100000"/>
              </a:lnSpc>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What Fuels Your Offensive Mindset</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Determines its Power</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“Love of God”</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AGAPE</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“Supernatural Love”</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Matched with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“Supernatural Power”</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Builds an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“Unstoppable Mindset”</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buNone/>
            </a:pP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plus(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plus(in)">
                                      <p:cBhvr>
                                        <p:cTn id="23" dur="2000"/>
                                        <p:tgtEl>
                                          <p:spTgt spid="3">
                                            <p:txEl>
                                              <p:pRg st="3" end="3"/>
                                            </p:txEl>
                                          </p:spTgt>
                                        </p:tgtEl>
                                      </p:cBhvr>
                                    </p:animEffect>
                                  </p:childTnLst>
                                </p:cTn>
                              </p:par>
                            </p:childTnLst>
                          </p:cTn>
                        </p:par>
                        <p:par>
                          <p:cTn id="24" fill="hold">
                            <p:stCondLst>
                              <p:cond delay="2000"/>
                            </p:stCondLst>
                            <p:childTnLst>
                              <p:par>
                                <p:cTn id="25" presetID="13"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plus(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plus(in)">
                                      <p:cBhvr>
                                        <p:cTn id="32" dur="2000"/>
                                        <p:tgtEl>
                                          <p:spTgt spid="3">
                                            <p:txEl>
                                              <p:pRg st="6" end="6"/>
                                            </p:txEl>
                                          </p:spTgt>
                                        </p:tgtEl>
                                      </p:cBhvr>
                                    </p:animEffect>
                                  </p:childTnLst>
                                </p:cTn>
                              </p:par>
                            </p:childTnLst>
                          </p:cTn>
                        </p:par>
                        <p:par>
                          <p:cTn id="33" fill="hold">
                            <p:stCondLst>
                              <p:cond delay="2000"/>
                            </p:stCondLst>
                            <p:childTnLst>
                              <p:par>
                                <p:cTn id="34" presetID="13" presetClass="entr" presetSubtype="16"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plus(in)">
                                      <p:cBhvr>
                                        <p:cTn id="36" dur="2000"/>
                                        <p:tgtEl>
                                          <p:spTgt spid="3">
                                            <p:txEl>
                                              <p:pRg st="7" end="7"/>
                                            </p:txEl>
                                          </p:spTgt>
                                        </p:tgtEl>
                                      </p:cBhvr>
                                    </p:animEffect>
                                  </p:childTnLst>
                                </p:cTn>
                              </p:par>
                            </p:childTnLst>
                          </p:cTn>
                        </p:par>
                        <p:par>
                          <p:cTn id="37" fill="hold">
                            <p:stCondLst>
                              <p:cond delay="4000"/>
                            </p:stCondLst>
                            <p:childTnLst>
                              <p:par>
                                <p:cTn id="38" presetID="13" presetClass="entr" presetSubtype="16"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plus(in)">
                                      <p:cBhvr>
                                        <p:cTn id="40" dur="2000"/>
                                        <p:tgtEl>
                                          <p:spTgt spid="3">
                                            <p:txEl>
                                              <p:pRg st="8" end="8"/>
                                            </p:txEl>
                                          </p:spTgt>
                                        </p:tgtEl>
                                      </p:cBhvr>
                                    </p:animEffect>
                                  </p:childTnLst>
                                </p:cTn>
                              </p:par>
                            </p:childTnLst>
                          </p:cTn>
                        </p:par>
                        <p:par>
                          <p:cTn id="41" fill="hold">
                            <p:stCondLst>
                              <p:cond delay="6000"/>
                            </p:stCondLst>
                            <p:childTnLst>
                              <p:par>
                                <p:cTn id="42" presetID="13" presetClass="entr" presetSubtype="16"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plus(in)">
                                      <p:cBhvr>
                                        <p:cTn id="4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543" y="152400"/>
            <a:ext cx="11538857" cy="6531429"/>
          </a:xfrm>
          <a:solidFill>
            <a:schemeClr val="bg1">
              <a:alpha val="90000"/>
            </a:schemeClr>
          </a:solidFill>
        </p:spPr>
        <p:txBody>
          <a:bodyPr>
            <a:normAutofit/>
          </a:bodyPr>
          <a:lstStyle/>
          <a:p>
            <a:pPr marL="0" indent="0" algn="ctr">
              <a:lnSpc>
                <a:spcPct val="100000"/>
              </a:lnSpc>
              <a:spcBef>
                <a:spcPts val="0"/>
              </a:spcBef>
              <a:buNone/>
            </a:pPr>
            <a:r>
              <a:rPr lang="en-US" b="1" i="0" dirty="0">
                <a:solidFill>
                  <a:srgbClr val="000000"/>
                </a:solidFill>
                <a:effectLst>
                  <a:outerShdw blurRad="38100" dist="38100" dir="2700000" algn="tl">
                    <a:srgbClr val="000000">
                      <a:alpha val="43137"/>
                    </a:srgbClr>
                  </a:outerShdw>
                </a:effectLst>
                <a:latin typeface="system-ui"/>
              </a:rPr>
              <a:t>Matthew 22:36-40 Christian Standard Bible</a:t>
            </a:r>
            <a:endParaRPr lang="en-US" b="1" i="0" dirty="0">
              <a:solidFill>
                <a:srgbClr val="000000"/>
              </a:solidFill>
              <a:effectLst>
                <a:outerShdw blurRad="38100" dist="38100" dir="2700000" algn="tl">
                  <a:srgbClr val="000000">
                    <a:alpha val="43137"/>
                  </a:srgbClr>
                </a:outerShdw>
              </a:effectLst>
              <a:latin typeface="system-ui"/>
            </a:endParaRPr>
          </a:p>
          <a:p>
            <a:pPr marL="0" indent="0" algn="ctr">
              <a:lnSpc>
                <a:spcPct val="100000"/>
              </a:lnSpc>
              <a:spcBef>
                <a:spcPts val="0"/>
              </a:spcBef>
              <a:buNone/>
            </a:pPr>
            <a:r>
              <a:rPr lang="en-US" b="1" i="0" baseline="30000" dirty="0">
                <a:solidFill>
                  <a:srgbClr val="000000"/>
                </a:solidFill>
                <a:effectLst>
                  <a:outerShdw blurRad="38100" dist="38100" dir="2700000" algn="tl">
                    <a:srgbClr val="000000">
                      <a:alpha val="43137"/>
                    </a:srgbClr>
                  </a:outerShdw>
                </a:effectLst>
                <a:latin typeface="system-ui"/>
              </a:rPr>
              <a:t>36 </a:t>
            </a:r>
            <a:r>
              <a:rPr lang="en-US" b="0" i="0" dirty="0">
                <a:solidFill>
                  <a:srgbClr val="000000"/>
                </a:solidFill>
                <a:effectLst>
                  <a:outerShdw blurRad="38100" dist="38100" dir="2700000" algn="tl">
                    <a:srgbClr val="000000">
                      <a:alpha val="43137"/>
                    </a:srgbClr>
                  </a:outerShdw>
                </a:effectLst>
                <a:latin typeface="system-ui"/>
              </a:rPr>
              <a:t>“Teacher, which command in the law is the greatest?”</a:t>
            </a:r>
            <a:endParaRPr lang="en-US" b="0" i="0" dirty="0">
              <a:solidFill>
                <a:srgbClr val="000000"/>
              </a:solidFill>
              <a:effectLst>
                <a:outerShdw blurRad="38100" dist="38100" dir="2700000" algn="tl">
                  <a:srgbClr val="000000">
                    <a:alpha val="43137"/>
                  </a:srgbClr>
                </a:outerShdw>
              </a:effectLst>
              <a:latin typeface="system-ui"/>
            </a:endParaRPr>
          </a:p>
          <a:p>
            <a:pPr marL="0" indent="0" algn="ctr">
              <a:lnSpc>
                <a:spcPct val="100000"/>
              </a:lnSpc>
              <a:spcBef>
                <a:spcPts val="0"/>
              </a:spcBef>
              <a:buNone/>
            </a:pPr>
            <a:r>
              <a:rPr lang="en-US" b="1" i="0" baseline="30000" dirty="0">
                <a:solidFill>
                  <a:srgbClr val="000000"/>
                </a:solidFill>
                <a:effectLst>
                  <a:outerShdw blurRad="38100" dist="38100" dir="2700000" algn="tl">
                    <a:srgbClr val="000000">
                      <a:alpha val="43137"/>
                    </a:srgbClr>
                  </a:outerShdw>
                </a:effectLst>
                <a:latin typeface="system-ui"/>
              </a:rPr>
              <a:t>37 </a:t>
            </a:r>
            <a:r>
              <a:rPr lang="en-US" b="0" i="0" dirty="0">
                <a:solidFill>
                  <a:srgbClr val="000000"/>
                </a:solidFill>
                <a:effectLst>
                  <a:outerShdw blurRad="38100" dist="38100" dir="2700000" algn="tl">
                    <a:srgbClr val="000000">
                      <a:alpha val="43137"/>
                    </a:srgbClr>
                  </a:outerShdw>
                </a:effectLst>
                <a:latin typeface="system-ui"/>
              </a:rPr>
              <a:t>He said to him, </a:t>
            </a:r>
            <a:r>
              <a:rPr lang="en-US" b="1" i="0" dirty="0">
                <a:solidFill>
                  <a:srgbClr val="000000"/>
                </a:solidFill>
                <a:effectLst>
                  <a:outerShdw blurRad="38100" dist="38100" dir="2700000" algn="tl">
                    <a:srgbClr val="000000">
                      <a:alpha val="43137"/>
                    </a:srgbClr>
                  </a:outerShdw>
                </a:effectLst>
                <a:latin typeface="system-ui"/>
              </a:rPr>
              <a:t>“Love the Lord your God with all your heart, with all your soul, and with all your mind.</a:t>
            </a:r>
            <a:r>
              <a:rPr lang="en-US" b="0" i="0" baseline="30000" dirty="0">
                <a:solidFill>
                  <a:srgbClr val="000000"/>
                </a:solidFill>
                <a:effectLst>
                  <a:outerShdw blurRad="38100" dist="38100" dir="2700000" algn="tl">
                    <a:srgbClr val="000000">
                      <a:alpha val="43137"/>
                    </a:srgbClr>
                  </a:outerShdw>
                </a:effectLst>
                <a:latin typeface="system-ui"/>
              </a:rPr>
              <a:t>[</a:t>
            </a:r>
            <a:r>
              <a:rPr lang="en-US" b="0" i="0" baseline="30000" dirty="0">
                <a:solidFill>
                  <a:srgbClr val="4A4A4A"/>
                </a:solidFill>
                <a:effectLst>
                  <a:outerShdw blurRad="38100" dist="38100" dir="2700000" algn="tl">
                    <a:srgbClr val="000000">
                      <a:alpha val="43137"/>
                    </a:srgbClr>
                  </a:outerShdw>
                </a:effectLst>
                <a:latin typeface="system-ui"/>
                <a:hlinkClick r:id="rId2" tooltip="See footnote a"/>
              </a:rPr>
              <a:t>a</a:t>
            </a:r>
            <a:r>
              <a:rPr lang="en-US" b="0" i="0" baseline="30000" dirty="0">
                <a:solidFill>
                  <a:srgbClr val="000000"/>
                </a:solidFill>
                <a:effectLst>
                  <a:outerShdw blurRad="38100" dist="38100" dir="2700000" algn="tl">
                    <a:srgbClr val="000000">
                      <a:alpha val="43137"/>
                    </a:srgbClr>
                  </a:outerShdw>
                </a:effectLst>
                <a:latin typeface="system-ui"/>
              </a:rPr>
              <a:t>]</a:t>
            </a:r>
            <a:r>
              <a:rPr lang="en-US" b="0" i="0" dirty="0">
                <a:solidFill>
                  <a:srgbClr val="000000"/>
                </a:solidFill>
                <a:effectLst>
                  <a:outerShdw blurRad="38100" dist="38100" dir="2700000" algn="tl">
                    <a:srgbClr val="000000">
                      <a:alpha val="43137"/>
                    </a:srgbClr>
                  </a:outerShdw>
                </a:effectLst>
                <a:latin typeface="system-ui"/>
              </a:rPr>
              <a:t> </a:t>
            </a:r>
            <a:r>
              <a:rPr lang="en-US" b="1" i="0" baseline="30000" dirty="0">
                <a:solidFill>
                  <a:srgbClr val="000000"/>
                </a:solidFill>
                <a:effectLst>
                  <a:outerShdw blurRad="38100" dist="38100" dir="2700000" algn="tl">
                    <a:srgbClr val="000000">
                      <a:alpha val="43137"/>
                    </a:srgbClr>
                  </a:outerShdw>
                </a:effectLst>
                <a:latin typeface="system-ui"/>
              </a:rPr>
              <a:t>38 </a:t>
            </a:r>
            <a:r>
              <a:rPr lang="en-US" b="0" i="0" dirty="0">
                <a:solidFill>
                  <a:srgbClr val="000000"/>
                </a:solidFill>
                <a:effectLst>
                  <a:outerShdw blurRad="38100" dist="38100" dir="2700000" algn="tl">
                    <a:srgbClr val="000000">
                      <a:alpha val="43137"/>
                    </a:srgbClr>
                  </a:outerShdw>
                </a:effectLst>
                <a:latin typeface="system-ui"/>
              </a:rPr>
              <a:t>This is the greatest and most important</a:t>
            </a:r>
            <a:r>
              <a:rPr lang="en-US" b="0" i="0" baseline="30000" dirty="0">
                <a:solidFill>
                  <a:srgbClr val="000000"/>
                </a:solidFill>
                <a:effectLst>
                  <a:outerShdw blurRad="38100" dist="38100" dir="2700000" algn="tl">
                    <a:srgbClr val="000000">
                      <a:alpha val="43137"/>
                    </a:srgbClr>
                  </a:outerShdw>
                </a:effectLst>
                <a:latin typeface="system-ui"/>
              </a:rPr>
              <a:t>[</a:t>
            </a:r>
            <a:r>
              <a:rPr lang="en-US" b="0" i="0" baseline="30000" dirty="0">
                <a:solidFill>
                  <a:srgbClr val="4A4A4A"/>
                </a:solidFill>
                <a:effectLst>
                  <a:outerShdw blurRad="38100" dist="38100" dir="2700000" algn="tl">
                    <a:srgbClr val="000000">
                      <a:alpha val="43137"/>
                    </a:srgbClr>
                  </a:outerShdw>
                </a:effectLst>
                <a:latin typeface="system-ui"/>
                <a:hlinkClick r:id="rId3" tooltip="See footnote b"/>
              </a:rPr>
              <a:t>b</a:t>
            </a:r>
            <a:r>
              <a:rPr lang="en-US" b="0" i="0" baseline="30000" dirty="0">
                <a:solidFill>
                  <a:srgbClr val="000000"/>
                </a:solidFill>
                <a:effectLst>
                  <a:outerShdw blurRad="38100" dist="38100" dir="2700000" algn="tl">
                    <a:srgbClr val="000000">
                      <a:alpha val="43137"/>
                    </a:srgbClr>
                  </a:outerShdw>
                </a:effectLst>
                <a:latin typeface="system-ui"/>
              </a:rPr>
              <a:t>]</a:t>
            </a:r>
            <a:r>
              <a:rPr lang="en-US" b="0" i="0" dirty="0">
                <a:solidFill>
                  <a:srgbClr val="000000"/>
                </a:solidFill>
                <a:effectLst>
                  <a:outerShdw blurRad="38100" dist="38100" dir="2700000" algn="tl">
                    <a:srgbClr val="000000">
                      <a:alpha val="43137"/>
                    </a:srgbClr>
                  </a:outerShdw>
                </a:effectLst>
                <a:latin typeface="system-ui"/>
              </a:rPr>
              <a:t> command. </a:t>
            </a:r>
            <a:r>
              <a:rPr lang="en-US" b="1" i="0" baseline="30000" dirty="0">
                <a:solidFill>
                  <a:srgbClr val="000000"/>
                </a:solidFill>
                <a:effectLst>
                  <a:outerShdw blurRad="38100" dist="38100" dir="2700000" algn="tl">
                    <a:srgbClr val="000000">
                      <a:alpha val="43137"/>
                    </a:srgbClr>
                  </a:outerShdw>
                </a:effectLst>
                <a:latin typeface="system-ui"/>
              </a:rPr>
              <a:t>39 </a:t>
            </a:r>
            <a:r>
              <a:rPr lang="en-US" b="0" i="0" dirty="0">
                <a:solidFill>
                  <a:srgbClr val="000000"/>
                </a:solidFill>
                <a:effectLst>
                  <a:outerShdw blurRad="38100" dist="38100" dir="2700000" algn="tl">
                    <a:srgbClr val="000000">
                      <a:alpha val="43137"/>
                    </a:srgbClr>
                  </a:outerShdw>
                </a:effectLst>
                <a:latin typeface="system-ui"/>
              </a:rPr>
              <a:t>The second is like it: </a:t>
            </a:r>
            <a:r>
              <a:rPr lang="en-US" b="1" i="0" dirty="0">
                <a:solidFill>
                  <a:srgbClr val="000000"/>
                </a:solidFill>
                <a:effectLst>
                  <a:outerShdw blurRad="38100" dist="38100" dir="2700000" algn="tl">
                    <a:srgbClr val="000000">
                      <a:alpha val="43137"/>
                    </a:srgbClr>
                  </a:outerShdw>
                </a:effectLst>
                <a:latin typeface="system-ui"/>
              </a:rPr>
              <a:t>Love your neighbor as yourself.</a:t>
            </a:r>
            <a:r>
              <a:rPr lang="en-US" b="0" i="0" baseline="30000" dirty="0">
                <a:solidFill>
                  <a:srgbClr val="000000"/>
                </a:solidFill>
                <a:effectLst>
                  <a:outerShdw blurRad="38100" dist="38100" dir="2700000" algn="tl">
                    <a:srgbClr val="000000">
                      <a:alpha val="43137"/>
                    </a:srgbClr>
                  </a:outerShdw>
                </a:effectLst>
                <a:latin typeface="system-ui"/>
              </a:rPr>
              <a:t>[</a:t>
            </a:r>
            <a:r>
              <a:rPr lang="en-US" b="0" i="0" baseline="30000" dirty="0">
                <a:solidFill>
                  <a:srgbClr val="4A4A4A"/>
                </a:solidFill>
                <a:effectLst>
                  <a:outerShdw blurRad="38100" dist="38100" dir="2700000" algn="tl">
                    <a:srgbClr val="000000">
                      <a:alpha val="43137"/>
                    </a:srgbClr>
                  </a:outerShdw>
                </a:effectLst>
                <a:latin typeface="system-ui"/>
                <a:hlinkClick r:id="rId4" tooltip="See footnote c"/>
              </a:rPr>
              <a:t>c</a:t>
            </a:r>
            <a:r>
              <a:rPr lang="en-US" b="0" i="0" baseline="30000" dirty="0">
                <a:solidFill>
                  <a:srgbClr val="000000"/>
                </a:solidFill>
                <a:effectLst>
                  <a:outerShdw blurRad="38100" dist="38100" dir="2700000" algn="tl">
                    <a:srgbClr val="000000">
                      <a:alpha val="43137"/>
                    </a:srgbClr>
                  </a:outerShdw>
                </a:effectLst>
                <a:latin typeface="system-ui"/>
              </a:rPr>
              <a:t>]</a:t>
            </a:r>
            <a:r>
              <a:rPr lang="en-US" b="0" i="0" dirty="0">
                <a:solidFill>
                  <a:srgbClr val="000000"/>
                </a:solidFill>
                <a:effectLst>
                  <a:outerShdw blurRad="38100" dist="38100" dir="2700000" algn="tl">
                    <a:srgbClr val="000000">
                      <a:alpha val="43137"/>
                    </a:srgbClr>
                  </a:outerShdw>
                </a:effectLst>
                <a:latin typeface="system-ui"/>
              </a:rPr>
              <a:t> </a:t>
            </a:r>
            <a:r>
              <a:rPr lang="en-US" b="1" i="0" baseline="30000" dirty="0">
                <a:solidFill>
                  <a:srgbClr val="000000"/>
                </a:solidFill>
                <a:effectLst>
                  <a:outerShdw blurRad="38100" dist="38100" dir="2700000" algn="tl">
                    <a:srgbClr val="000000">
                      <a:alpha val="43137"/>
                    </a:srgbClr>
                  </a:outerShdw>
                </a:effectLst>
                <a:latin typeface="system-ui"/>
              </a:rPr>
              <a:t>40 </a:t>
            </a:r>
            <a:r>
              <a:rPr lang="en-US" b="0" i="0" dirty="0">
                <a:solidFill>
                  <a:srgbClr val="000000"/>
                </a:solidFill>
                <a:effectLst>
                  <a:outerShdw blurRad="38100" dist="38100" dir="2700000" algn="tl">
                    <a:srgbClr val="000000">
                      <a:alpha val="43137"/>
                    </a:srgbClr>
                  </a:outerShdw>
                </a:effectLst>
                <a:latin typeface="system-ui"/>
              </a:rPr>
              <a:t>All the Law and the Prophets depend</a:t>
            </a:r>
            <a:r>
              <a:rPr lang="en-US" b="0" i="0" baseline="30000" dirty="0">
                <a:solidFill>
                  <a:srgbClr val="000000"/>
                </a:solidFill>
                <a:effectLst>
                  <a:outerShdw blurRad="38100" dist="38100" dir="2700000" algn="tl">
                    <a:srgbClr val="000000">
                      <a:alpha val="43137"/>
                    </a:srgbClr>
                  </a:outerShdw>
                </a:effectLst>
                <a:latin typeface="system-ui"/>
              </a:rPr>
              <a:t>[</a:t>
            </a:r>
            <a:r>
              <a:rPr lang="en-US" b="0" i="0" baseline="30000" dirty="0">
                <a:solidFill>
                  <a:srgbClr val="4A4A4A"/>
                </a:solidFill>
                <a:effectLst>
                  <a:outerShdw blurRad="38100" dist="38100" dir="2700000" algn="tl">
                    <a:srgbClr val="000000">
                      <a:alpha val="43137"/>
                    </a:srgbClr>
                  </a:outerShdw>
                </a:effectLst>
                <a:latin typeface="system-ui"/>
                <a:hlinkClick r:id="rId5" tooltip="See footnote d"/>
              </a:rPr>
              <a:t>d</a:t>
            </a:r>
            <a:r>
              <a:rPr lang="en-US" b="0" i="0" baseline="30000" dirty="0">
                <a:solidFill>
                  <a:srgbClr val="000000"/>
                </a:solidFill>
                <a:effectLst>
                  <a:outerShdw blurRad="38100" dist="38100" dir="2700000" algn="tl">
                    <a:srgbClr val="000000">
                      <a:alpha val="43137"/>
                    </a:srgbClr>
                  </a:outerShdw>
                </a:effectLst>
                <a:latin typeface="system-ui"/>
              </a:rPr>
              <a:t>]</a:t>
            </a:r>
            <a:r>
              <a:rPr lang="en-US" b="0" i="0" dirty="0">
                <a:solidFill>
                  <a:srgbClr val="000000"/>
                </a:solidFill>
                <a:effectLst>
                  <a:outerShdw blurRad="38100" dist="38100" dir="2700000" algn="tl">
                    <a:srgbClr val="000000">
                      <a:alpha val="43137"/>
                    </a:srgbClr>
                  </a:outerShdw>
                </a:effectLst>
                <a:latin typeface="system-ui"/>
              </a:rPr>
              <a:t> on these two commands.”</a:t>
            </a:r>
            <a:endParaRPr lang="en-US" b="0" i="0" dirty="0">
              <a:solidFill>
                <a:srgbClr val="000000"/>
              </a:solidFill>
              <a:effectLst>
                <a:outerShdw blurRad="38100" dist="38100" dir="2700000" algn="tl">
                  <a:srgbClr val="000000">
                    <a:alpha val="43137"/>
                  </a:srgbClr>
                </a:outerShdw>
              </a:effectLst>
              <a:latin typeface="system-ui"/>
            </a:endParaRPr>
          </a:p>
          <a:p>
            <a:endParaRPr lang="en-US" dirty="0">
              <a:effectLst>
                <a:outerShdw blurRad="38100" dist="38100" dir="2700000" algn="tl">
                  <a:srgbClr val="000000">
                    <a:alpha val="43137"/>
                  </a:srgbClr>
                </a:outerShdw>
              </a:effectLst>
            </a:endParaRPr>
          </a:p>
          <a:p>
            <a:pPr marL="0" indent="0" algn="ctr">
              <a:buNone/>
            </a:pPr>
            <a:r>
              <a:rPr lang="en-US" b="1" i="0" dirty="0">
                <a:solidFill>
                  <a:srgbClr val="000000"/>
                </a:solidFill>
                <a:effectLst>
                  <a:outerShdw blurRad="38100" dist="38100" dir="2700000" algn="tl">
                    <a:srgbClr val="000000">
                      <a:alpha val="43137"/>
                    </a:srgbClr>
                  </a:outerShdw>
                </a:effectLst>
                <a:latin typeface="system-ui"/>
              </a:rPr>
              <a:t>Matthew 22:36-40 Amplified Bible</a:t>
            </a:r>
            <a:endParaRPr lang="en-US" b="1" i="0" dirty="0">
              <a:solidFill>
                <a:srgbClr val="000000"/>
              </a:solidFill>
              <a:effectLst>
                <a:outerShdw blurRad="38100" dist="38100" dir="2700000" algn="tl">
                  <a:srgbClr val="000000">
                    <a:alpha val="43137"/>
                  </a:srgbClr>
                </a:outerShdw>
              </a:effectLst>
              <a:latin typeface="system-ui"/>
            </a:endParaRPr>
          </a:p>
          <a:p>
            <a:pPr marL="0" indent="0" algn="ctr">
              <a:buNone/>
            </a:pPr>
            <a:r>
              <a:rPr lang="en-US" b="1" i="0" baseline="30000" dirty="0">
                <a:solidFill>
                  <a:srgbClr val="000000"/>
                </a:solidFill>
                <a:effectLst>
                  <a:outerShdw blurRad="38100" dist="38100" dir="2700000" algn="tl">
                    <a:srgbClr val="000000">
                      <a:alpha val="43137"/>
                    </a:srgbClr>
                  </a:outerShdw>
                </a:effectLst>
                <a:latin typeface="system-ui"/>
              </a:rPr>
              <a:t>36 </a:t>
            </a:r>
            <a:r>
              <a:rPr lang="en-US" b="0" i="0" dirty="0">
                <a:solidFill>
                  <a:srgbClr val="000000"/>
                </a:solidFill>
                <a:effectLst>
                  <a:outerShdw blurRad="38100" dist="38100" dir="2700000" algn="tl">
                    <a:srgbClr val="000000">
                      <a:alpha val="43137"/>
                    </a:srgbClr>
                  </a:outerShdw>
                </a:effectLst>
                <a:latin typeface="system-ui"/>
              </a:rPr>
              <a:t>“Teacher, which is the greatest commandment in the Law?” </a:t>
            </a:r>
            <a:r>
              <a:rPr lang="en-US" b="1" i="0" baseline="30000" dirty="0">
                <a:solidFill>
                  <a:srgbClr val="000000"/>
                </a:solidFill>
                <a:effectLst>
                  <a:outerShdw blurRad="38100" dist="38100" dir="2700000" algn="tl">
                    <a:srgbClr val="000000">
                      <a:alpha val="43137"/>
                    </a:srgbClr>
                  </a:outerShdw>
                </a:effectLst>
                <a:latin typeface="system-ui"/>
              </a:rPr>
              <a:t>37 </a:t>
            </a:r>
            <a:r>
              <a:rPr lang="en-US" b="0" i="0" dirty="0">
                <a:solidFill>
                  <a:srgbClr val="000000"/>
                </a:solidFill>
                <a:effectLst>
                  <a:outerShdw blurRad="38100" dist="38100" dir="2700000" algn="tl">
                    <a:srgbClr val="000000">
                      <a:alpha val="43137"/>
                    </a:srgbClr>
                  </a:outerShdw>
                </a:effectLst>
                <a:latin typeface="system-ui"/>
              </a:rPr>
              <a:t>And Jesus replied to him, “‘</a:t>
            </a:r>
            <a:r>
              <a:rPr lang="en-US" b="0" i="0" cap="small" dirty="0">
                <a:solidFill>
                  <a:srgbClr val="000000"/>
                </a:solidFill>
                <a:effectLst>
                  <a:outerShdw blurRad="38100" dist="38100" dir="2700000" algn="tl">
                    <a:srgbClr val="000000">
                      <a:alpha val="43137"/>
                    </a:srgbClr>
                  </a:outerShdw>
                </a:effectLst>
                <a:latin typeface="system-ui"/>
              </a:rPr>
              <a:t>You shall love the Lord your God with all your heart, and with all your soul, and with all your mind</a:t>
            </a:r>
            <a:r>
              <a:rPr lang="en-US" b="0" i="0" dirty="0">
                <a:solidFill>
                  <a:srgbClr val="000000"/>
                </a:solidFill>
                <a:effectLst>
                  <a:outerShdw blurRad="38100" dist="38100" dir="2700000" algn="tl">
                    <a:srgbClr val="000000">
                      <a:alpha val="43137"/>
                    </a:srgbClr>
                  </a:outerShdw>
                </a:effectLst>
                <a:latin typeface="system-ui"/>
              </a:rPr>
              <a:t>.’ </a:t>
            </a:r>
            <a:r>
              <a:rPr lang="en-US" b="1" i="0" baseline="30000" dirty="0">
                <a:solidFill>
                  <a:srgbClr val="000000"/>
                </a:solidFill>
                <a:effectLst>
                  <a:outerShdw blurRad="38100" dist="38100" dir="2700000" algn="tl">
                    <a:srgbClr val="000000">
                      <a:alpha val="43137"/>
                    </a:srgbClr>
                  </a:outerShdw>
                </a:effectLst>
                <a:latin typeface="system-ui"/>
              </a:rPr>
              <a:t>38 </a:t>
            </a:r>
            <a:r>
              <a:rPr lang="en-US" b="0" i="0" dirty="0">
                <a:solidFill>
                  <a:srgbClr val="000000"/>
                </a:solidFill>
                <a:effectLst>
                  <a:outerShdw blurRad="38100" dist="38100" dir="2700000" algn="tl">
                    <a:srgbClr val="000000">
                      <a:alpha val="43137"/>
                    </a:srgbClr>
                  </a:outerShdw>
                </a:effectLst>
                <a:latin typeface="system-ui"/>
              </a:rPr>
              <a:t>This is the first and greatest commandment. </a:t>
            </a:r>
            <a:r>
              <a:rPr lang="en-US" b="1" i="0" baseline="30000" dirty="0">
                <a:solidFill>
                  <a:srgbClr val="000000"/>
                </a:solidFill>
                <a:effectLst>
                  <a:outerShdw blurRad="38100" dist="38100" dir="2700000" algn="tl">
                    <a:srgbClr val="000000">
                      <a:alpha val="43137"/>
                    </a:srgbClr>
                  </a:outerShdw>
                </a:effectLst>
                <a:latin typeface="system-ui"/>
              </a:rPr>
              <a:t>39 </a:t>
            </a:r>
            <a:r>
              <a:rPr lang="en-US" b="0" i="0" dirty="0">
                <a:solidFill>
                  <a:srgbClr val="000000"/>
                </a:solidFill>
                <a:effectLst>
                  <a:outerShdw blurRad="38100" dist="38100" dir="2700000" algn="tl">
                    <a:srgbClr val="000000">
                      <a:alpha val="43137"/>
                    </a:srgbClr>
                  </a:outerShdw>
                </a:effectLst>
                <a:latin typeface="system-ui"/>
              </a:rPr>
              <a:t>The second is like it, ‘</a:t>
            </a:r>
            <a:r>
              <a:rPr lang="en-US" b="0" i="0" cap="small" dirty="0">
                <a:solidFill>
                  <a:srgbClr val="000000"/>
                </a:solidFill>
                <a:effectLst>
                  <a:outerShdw blurRad="38100" dist="38100" dir="2700000" algn="tl">
                    <a:srgbClr val="000000">
                      <a:alpha val="43137"/>
                    </a:srgbClr>
                  </a:outerShdw>
                </a:effectLst>
                <a:latin typeface="system-ui"/>
              </a:rPr>
              <a:t>You shall love your neighbor as yourself</a:t>
            </a:r>
            <a:r>
              <a:rPr lang="en-US" b="0" i="0" dirty="0">
                <a:solidFill>
                  <a:srgbClr val="000000"/>
                </a:solidFill>
                <a:effectLst>
                  <a:outerShdw blurRad="38100" dist="38100" dir="2700000" algn="tl">
                    <a:srgbClr val="000000">
                      <a:alpha val="43137"/>
                    </a:srgbClr>
                  </a:outerShdw>
                </a:effectLst>
                <a:latin typeface="system-ui"/>
              </a:rPr>
              <a:t> [that is, unselfishly seek the best or higher good for others].’ </a:t>
            </a:r>
            <a:r>
              <a:rPr lang="en-US" b="1" i="0" baseline="30000" dirty="0">
                <a:solidFill>
                  <a:srgbClr val="000000"/>
                </a:solidFill>
                <a:effectLst>
                  <a:outerShdw blurRad="38100" dist="38100" dir="2700000" algn="tl">
                    <a:srgbClr val="000000">
                      <a:alpha val="43137"/>
                    </a:srgbClr>
                  </a:outerShdw>
                </a:effectLst>
                <a:latin typeface="system-ui"/>
              </a:rPr>
              <a:t>40 </a:t>
            </a:r>
            <a:r>
              <a:rPr lang="en-US" b="0" i="0" dirty="0">
                <a:solidFill>
                  <a:srgbClr val="000000"/>
                </a:solidFill>
                <a:effectLst>
                  <a:outerShdw blurRad="38100" dist="38100" dir="2700000" algn="tl">
                    <a:srgbClr val="000000">
                      <a:alpha val="43137"/>
                    </a:srgbClr>
                  </a:outerShdw>
                </a:effectLst>
                <a:latin typeface="system-ui"/>
              </a:rPr>
              <a:t>The whole Law and the [writings of the] Prophets depend on these two commandments.”</a:t>
            </a:r>
            <a:endParaRPr lang="en-US" b="0" i="0" dirty="0">
              <a:solidFill>
                <a:srgbClr val="000000"/>
              </a:solidFill>
              <a:effectLst>
                <a:outerShdw blurRad="38100" dist="38100" dir="2700000" algn="tl">
                  <a:srgbClr val="000000">
                    <a:alpha val="43137"/>
                  </a:srgbClr>
                </a:outerShdw>
              </a:effectLst>
              <a:latin typeface="system-ui"/>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sp>
        <p:nvSpPr>
          <p:cNvPr id="5" name="Title 1"/>
          <p:cNvSpPr>
            <a:spLocks noGrp="1"/>
          </p:cNvSpPr>
          <p:nvPr>
            <p:ph type="title"/>
          </p:nvPr>
        </p:nvSpPr>
        <p:spPr>
          <a:xfrm>
            <a:off x="2797628" y="158297"/>
            <a:ext cx="7043057" cy="630237"/>
          </a:xfrm>
          <a:solidFill>
            <a:schemeClr val="bg1">
              <a:alpha val="90000"/>
            </a:schemeClr>
          </a:solidFill>
        </p:spPr>
        <p:txBody>
          <a:bodyPr>
            <a:normAutofit/>
          </a:bodyPr>
          <a:lstStyle/>
          <a:p>
            <a:r>
              <a:rPr lang="en-US" sz="3600" b="1" u="none" strike="noStrike"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Manifesting Mercy in Our Lives</a:t>
            </a:r>
            <a:endParaRPr lang="en-US" sz="7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6" name="Content Placeholder 2"/>
          <p:cNvSpPr txBox="1"/>
          <p:nvPr/>
        </p:nvSpPr>
        <p:spPr>
          <a:xfrm>
            <a:off x="108857" y="1242236"/>
            <a:ext cx="11963399" cy="3144707"/>
          </a:xfrm>
          <a:prstGeom prst="rect">
            <a:avLst/>
          </a:prstGeom>
          <a:solidFill>
            <a:schemeClr val="bg1">
              <a:alpha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Font typeface="Arial" panose="020B0604020202020204" pitchFamily="34" charset="0"/>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When We Consider the Mercy of God,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50000"/>
              </a:lnSpc>
              <a:spcBef>
                <a:spcPts val="0"/>
              </a:spcBef>
              <a:buFont typeface="Arial" panose="020B0604020202020204" pitchFamily="34" charset="0"/>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we are reminded of His unending love and grace towards us.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50000"/>
              </a:lnSpc>
              <a:spcBef>
                <a:spcPts val="0"/>
              </a:spcBef>
              <a:buFont typeface="Arial" panose="020B0604020202020204" pitchFamily="34" charset="0"/>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His mercy is a Continuous Flow of Forgiveness / Compassion.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50000"/>
              </a:lnSpc>
              <a:spcBef>
                <a:spcPts val="0"/>
              </a:spcBef>
              <a:buFont typeface="Arial" panose="020B0604020202020204" pitchFamily="34" charset="0"/>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It is this Mercy that we are called to </a:t>
            </a:r>
            <a:r>
              <a:rPr lang="en-US" sz="3200" b="1" u="sng"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Manifest In Our Lives</a:t>
            </a: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00000"/>
              </a:lnSpc>
              <a:spcBef>
                <a:spcPts val="0"/>
              </a:spcBef>
              <a:buFont typeface="Arial" panose="020B0604020202020204" pitchFamily="34" charset="0"/>
              <a:buNone/>
            </a:pPr>
            <a:endParaRPr lang="en-US"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arn(inVertical)">
                                      <p:cBhvr>
                                        <p:cTn id="19" dur="500"/>
                                        <p:tgtEl>
                                          <p:spTgt spid="6">
                                            <p:txEl>
                                              <p:pRg st="1" end="1"/>
                                            </p:txEl>
                                          </p:spTgt>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arn(inVertical)">
                                      <p:cBhvr>
                                        <p:cTn id="23" dur="500"/>
                                        <p:tgtEl>
                                          <p:spTgt spid="6">
                                            <p:txEl>
                                              <p:pRg st="2" end="2"/>
                                            </p:txEl>
                                          </p:spTgt>
                                        </p:tgtEl>
                                      </p:cBhvr>
                                    </p:animEffect>
                                  </p:childTnLst>
                                </p:cTn>
                              </p:par>
                            </p:childTnLst>
                          </p:cTn>
                        </p:par>
                        <p:par>
                          <p:cTn id="24" fill="hold">
                            <p:stCondLst>
                              <p:cond delay="1500"/>
                            </p:stCondLst>
                            <p:childTnLst>
                              <p:par>
                                <p:cTn id="25" presetID="16" presetClass="entr" presetSubtype="21" fill="hold"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971" y="159488"/>
            <a:ext cx="11756572" cy="6448141"/>
          </a:xfrm>
          <a:solidFill>
            <a:schemeClr val="bg1">
              <a:alpha val="90000"/>
            </a:schemeClr>
          </a:solidFill>
          <a:effectLst>
            <a:softEdge rad="50800"/>
          </a:effectLst>
        </p:spPr>
        <p:txBody>
          <a:bodyPr>
            <a:normAutofit/>
          </a:bodyPr>
          <a:lstStyle/>
          <a:p>
            <a:pPr marL="0" indent="0" algn="ctr">
              <a:lnSpc>
                <a:spcPct val="110000"/>
              </a:lnSpc>
              <a:buNone/>
            </a:pPr>
            <a:r>
              <a:rPr lang="en-US" sz="3000" b="1" i="0" dirty="0">
                <a:solidFill>
                  <a:srgbClr val="000000"/>
                </a:solidFill>
                <a:effectLst>
                  <a:outerShdw blurRad="38100" dist="38100" dir="2700000" algn="tl">
                    <a:srgbClr val="000000">
                      <a:alpha val="43137"/>
                    </a:srgbClr>
                  </a:outerShdw>
                </a:effectLst>
                <a:latin typeface="system-ui"/>
              </a:rPr>
              <a:t>Ephesians 2:4-5 NKJV</a:t>
            </a:r>
            <a:endParaRPr lang="en-US" sz="3000" b="1" i="0" dirty="0">
              <a:solidFill>
                <a:srgbClr val="000000"/>
              </a:solidFill>
              <a:effectLst>
                <a:outerShdw blurRad="38100" dist="38100" dir="2700000" algn="tl">
                  <a:srgbClr val="000000">
                    <a:alpha val="43137"/>
                  </a:srgbClr>
                </a:outerShdw>
              </a:effectLst>
              <a:latin typeface="system-ui"/>
            </a:endParaRPr>
          </a:p>
          <a:p>
            <a:pPr marL="0" indent="0" algn="ctr">
              <a:lnSpc>
                <a:spcPct val="110000"/>
              </a:lnSpc>
              <a:spcBef>
                <a:spcPts val="0"/>
              </a:spcBef>
              <a:buNone/>
            </a:pPr>
            <a:r>
              <a:rPr lang="en-US" sz="3000" b="1" i="0" baseline="30000" dirty="0">
                <a:solidFill>
                  <a:srgbClr val="000000"/>
                </a:solidFill>
                <a:effectLst>
                  <a:outerShdw blurRad="38100" dist="38100" dir="2700000" algn="tl">
                    <a:srgbClr val="000000">
                      <a:alpha val="43137"/>
                    </a:srgbClr>
                  </a:outerShdw>
                </a:effectLst>
                <a:latin typeface="system-ui"/>
              </a:rPr>
              <a:t>4 </a:t>
            </a:r>
            <a:r>
              <a:rPr lang="en-US" sz="3000" b="0" i="0" dirty="0">
                <a:solidFill>
                  <a:srgbClr val="000000"/>
                </a:solidFill>
                <a:effectLst>
                  <a:outerShdw blurRad="38100" dist="38100" dir="2700000" algn="tl">
                    <a:srgbClr val="000000">
                      <a:alpha val="43137"/>
                    </a:srgbClr>
                  </a:outerShdw>
                </a:effectLst>
                <a:latin typeface="system-ui"/>
              </a:rPr>
              <a:t>But God, who is rich in mercy, because of His great love with which He loved us, </a:t>
            </a:r>
            <a:r>
              <a:rPr lang="en-US" sz="3000" b="1" i="0" baseline="30000" dirty="0">
                <a:solidFill>
                  <a:srgbClr val="000000"/>
                </a:solidFill>
                <a:effectLst>
                  <a:outerShdw blurRad="38100" dist="38100" dir="2700000" algn="tl">
                    <a:srgbClr val="000000">
                      <a:alpha val="43137"/>
                    </a:srgbClr>
                  </a:outerShdw>
                </a:effectLst>
                <a:latin typeface="system-ui"/>
              </a:rPr>
              <a:t>5 </a:t>
            </a:r>
            <a:r>
              <a:rPr lang="en-US" sz="3000" b="0" i="0" dirty="0">
                <a:solidFill>
                  <a:srgbClr val="000000"/>
                </a:solidFill>
                <a:effectLst>
                  <a:outerShdw blurRad="38100" dist="38100" dir="2700000" algn="tl">
                    <a:srgbClr val="000000">
                      <a:alpha val="43137"/>
                    </a:srgbClr>
                  </a:outerShdw>
                </a:effectLst>
                <a:latin typeface="system-ui"/>
              </a:rPr>
              <a:t>even when we were dead in trespasses, made us alive together with Christ (by grace you have been saved),</a:t>
            </a:r>
            <a:endParaRPr lang="en-US" sz="3000" b="0" i="0" dirty="0">
              <a:solidFill>
                <a:srgbClr val="000000"/>
              </a:solidFill>
              <a:effectLst>
                <a:outerShdw blurRad="38100" dist="38100" dir="2700000" algn="tl">
                  <a:srgbClr val="000000">
                    <a:alpha val="43137"/>
                  </a:srgbClr>
                </a:outerShdw>
              </a:effectLst>
              <a:latin typeface="system-ui"/>
            </a:endParaRPr>
          </a:p>
          <a:p>
            <a:pPr marL="0" indent="0" algn="ctr">
              <a:buNone/>
            </a:pPr>
            <a:endParaRPr lang="en-US" b="1" i="0" dirty="0">
              <a:solidFill>
                <a:srgbClr val="000000"/>
              </a:solidFill>
              <a:effectLst>
                <a:outerShdw blurRad="38100" dist="38100" dir="2700000" algn="tl">
                  <a:srgbClr val="000000">
                    <a:alpha val="43137"/>
                  </a:srgbClr>
                </a:outerShdw>
              </a:effectLst>
              <a:latin typeface="system-ui"/>
            </a:endParaRPr>
          </a:p>
          <a:p>
            <a:pPr marL="0" indent="0" algn="ctr">
              <a:buNone/>
            </a:pPr>
            <a:r>
              <a:rPr lang="en-US" b="1" i="0" dirty="0">
                <a:solidFill>
                  <a:srgbClr val="000000"/>
                </a:solidFill>
                <a:effectLst>
                  <a:outerShdw blurRad="38100" dist="38100" dir="2700000" algn="tl">
                    <a:srgbClr val="000000">
                      <a:alpha val="43137"/>
                    </a:srgbClr>
                  </a:outerShdw>
                </a:effectLst>
                <a:latin typeface="system-ui"/>
              </a:rPr>
              <a:t>Eph 2:4-5 Amplified Bible</a:t>
            </a:r>
            <a:endParaRPr lang="en-US" b="1" i="0" dirty="0">
              <a:solidFill>
                <a:srgbClr val="000000"/>
              </a:solidFill>
              <a:effectLst>
                <a:outerShdw blurRad="38100" dist="38100" dir="2700000" algn="tl">
                  <a:srgbClr val="000000">
                    <a:alpha val="43137"/>
                  </a:srgbClr>
                </a:outerShdw>
              </a:effectLst>
              <a:latin typeface="system-ui"/>
            </a:endParaRPr>
          </a:p>
          <a:p>
            <a:pPr marL="0" indent="0" algn="ctr">
              <a:lnSpc>
                <a:spcPct val="110000"/>
              </a:lnSpc>
              <a:spcBef>
                <a:spcPts val="0"/>
              </a:spcBef>
              <a:buNone/>
            </a:pPr>
            <a:r>
              <a:rPr lang="en-US" b="1" i="0" baseline="30000" dirty="0">
                <a:solidFill>
                  <a:srgbClr val="000000"/>
                </a:solidFill>
                <a:effectLst>
                  <a:outerShdw blurRad="38100" dist="38100" dir="2700000" algn="tl">
                    <a:srgbClr val="000000">
                      <a:alpha val="43137"/>
                    </a:srgbClr>
                  </a:outerShdw>
                </a:effectLst>
                <a:latin typeface="system-ui"/>
              </a:rPr>
              <a:t>4 </a:t>
            </a:r>
            <a:r>
              <a:rPr lang="en-US" b="0" i="0" dirty="0">
                <a:solidFill>
                  <a:srgbClr val="000000"/>
                </a:solidFill>
                <a:effectLst>
                  <a:outerShdw blurRad="38100" dist="38100" dir="2700000" algn="tl">
                    <a:srgbClr val="000000">
                      <a:alpha val="43137"/>
                    </a:srgbClr>
                  </a:outerShdw>
                </a:effectLst>
                <a:latin typeface="system-ui"/>
              </a:rPr>
              <a:t>But God—so rich is He in His mercy! Because of </a:t>
            </a:r>
            <a:r>
              <a:rPr lang="en-US" b="0" i="1" dirty="0">
                <a:solidFill>
                  <a:srgbClr val="000000"/>
                </a:solidFill>
                <a:effectLst>
                  <a:outerShdw blurRad="38100" dist="38100" dir="2700000" algn="tl">
                    <a:srgbClr val="000000">
                      <a:alpha val="43137"/>
                    </a:srgbClr>
                  </a:outerShdw>
                </a:effectLst>
                <a:latin typeface="system-ui"/>
              </a:rPr>
              <a:t>and</a:t>
            </a:r>
            <a:r>
              <a:rPr lang="en-US" b="0" i="0" dirty="0">
                <a:solidFill>
                  <a:srgbClr val="000000"/>
                </a:solidFill>
                <a:effectLst>
                  <a:outerShdw blurRad="38100" dist="38100" dir="2700000" algn="tl">
                    <a:srgbClr val="000000">
                      <a:alpha val="43137"/>
                    </a:srgbClr>
                  </a:outerShdw>
                </a:effectLst>
                <a:latin typeface="system-ui"/>
              </a:rPr>
              <a:t> in order to satisfy the great </a:t>
            </a:r>
            <a:r>
              <a:rPr lang="en-US" b="0" i="1" dirty="0">
                <a:solidFill>
                  <a:srgbClr val="000000"/>
                </a:solidFill>
                <a:effectLst>
                  <a:outerShdw blurRad="38100" dist="38100" dir="2700000" algn="tl">
                    <a:srgbClr val="000000">
                      <a:alpha val="43137"/>
                    </a:srgbClr>
                  </a:outerShdw>
                </a:effectLst>
                <a:latin typeface="system-ui"/>
              </a:rPr>
              <a:t>and</a:t>
            </a:r>
            <a:r>
              <a:rPr lang="en-US" b="0" i="0" dirty="0">
                <a:solidFill>
                  <a:srgbClr val="000000"/>
                </a:solidFill>
                <a:effectLst>
                  <a:outerShdw blurRad="38100" dist="38100" dir="2700000" algn="tl">
                    <a:srgbClr val="000000">
                      <a:alpha val="43137"/>
                    </a:srgbClr>
                  </a:outerShdw>
                </a:effectLst>
                <a:latin typeface="system-ui"/>
              </a:rPr>
              <a:t> wonderful </a:t>
            </a:r>
            <a:r>
              <a:rPr lang="en-US" b="0" i="1" dirty="0">
                <a:solidFill>
                  <a:srgbClr val="000000"/>
                </a:solidFill>
                <a:effectLst>
                  <a:outerShdw blurRad="38100" dist="38100" dir="2700000" algn="tl">
                    <a:srgbClr val="000000">
                      <a:alpha val="43137"/>
                    </a:srgbClr>
                  </a:outerShdw>
                </a:effectLst>
                <a:latin typeface="system-ui"/>
              </a:rPr>
              <a:t>and</a:t>
            </a:r>
            <a:r>
              <a:rPr lang="en-US" b="0" i="0" dirty="0">
                <a:solidFill>
                  <a:srgbClr val="000000"/>
                </a:solidFill>
                <a:effectLst>
                  <a:outerShdw blurRad="38100" dist="38100" dir="2700000" algn="tl">
                    <a:srgbClr val="000000">
                      <a:alpha val="43137"/>
                    </a:srgbClr>
                  </a:outerShdw>
                </a:effectLst>
                <a:latin typeface="system-ui"/>
              </a:rPr>
              <a:t> intense love with which He loved us,</a:t>
            </a:r>
            <a:endParaRPr lang="en-US" b="0" i="0" dirty="0">
              <a:solidFill>
                <a:srgbClr val="000000"/>
              </a:solidFill>
              <a:effectLst>
                <a:outerShdw blurRad="38100" dist="38100" dir="2700000" algn="tl">
                  <a:srgbClr val="000000">
                    <a:alpha val="43137"/>
                  </a:srgbClr>
                </a:outerShdw>
              </a:effectLst>
              <a:latin typeface="system-ui"/>
            </a:endParaRPr>
          </a:p>
          <a:p>
            <a:pPr marL="0" indent="0" algn="ctr">
              <a:lnSpc>
                <a:spcPct val="100000"/>
              </a:lnSpc>
              <a:buNone/>
            </a:pPr>
            <a:r>
              <a:rPr lang="en-US" b="1" i="0" baseline="30000" dirty="0">
                <a:solidFill>
                  <a:srgbClr val="000000"/>
                </a:solidFill>
                <a:effectLst>
                  <a:outerShdw blurRad="38100" dist="38100" dir="2700000" algn="tl">
                    <a:srgbClr val="000000">
                      <a:alpha val="43137"/>
                    </a:srgbClr>
                  </a:outerShdw>
                </a:effectLst>
                <a:latin typeface="system-ui"/>
              </a:rPr>
              <a:t>5 </a:t>
            </a:r>
            <a:r>
              <a:rPr lang="en-US" b="0" i="0" dirty="0">
                <a:solidFill>
                  <a:srgbClr val="000000"/>
                </a:solidFill>
                <a:effectLst>
                  <a:outerShdw blurRad="38100" dist="38100" dir="2700000" algn="tl">
                    <a:srgbClr val="000000">
                      <a:alpha val="43137"/>
                    </a:srgbClr>
                  </a:outerShdw>
                </a:effectLst>
                <a:latin typeface="system-ui"/>
              </a:rPr>
              <a:t>Even when we were dead (slain) by [our own] shortcomings </a:t>
            </a:r>
            <a:r>
              <a:rPr lang="en-US" b="0" i="1" dirty="0">
                <a:solidFill>
                  <a:srgbClr val="000000"/>
                </a:solidFill>
                <a:effectLst>
                  <a:outerShdw blurRad="38100" dist="38100" dir="2700000" algn="tl">
                    <a:srgbClr val="000000">
                      <a:alpha val="43137"/>
                    </a:srgbClr>
                  </a:outerShdw>
                </a:effectLst>
                <a:latin typeface="system-ui"/>
              </a:rPr>
              <a:t>and</a:t>
            </a:r>
            <a:r>
              <a:rPr lang="en-US" b="0" i="0" dirty="0">
                <a:solidFill>
                  <a:srgbClr val="000000"/>
                </a:solidFill>
                <a:effectLst>
                  <a:outerShdw blurRad="38100" dist="38100" dir="2700000" algn="tl">
                    <a:srgbClr val="000000">
                      <a:alpha val="43137"/>
                    </a:srgbClr>
                  </a:outerShdw>
                </a:effectLst>
                <a:latin typeface="system-ui"/>
              </a:rPr>
              <a:t> trespasses, He made us alive together in fellowship </a:t>
            </a:r>
            <a:r>
              <a:rPr lang="en-US" b="0" i="1" dirty="0">
                <a:solidFill>
                  <a:srgbClr val="000000"/>
                </a:solidFill>
                <a:effectLst>
                  <a:outerShdw blurRad="38100" dist="38100" dir="2700000" algn="tl">
                    <a:srgbClr val="000000">
                      <a:alpha val="43137"/>
                    </a:srgbClr>
                  </a:outerShdw>
                </a:effectLst>
                <a:latin typeface="system-ui"/>
              </a:rPr>
              <a:t>and</a:t>
            </a:r>
            <a:r>
              <a:rPr lang="en-US" b="0" i="0" dirty="0">
                <a:solidFill>
                  <a:srgbClr val="000000"/>
                </a:solidFill>
                <a:effectLst>
                  <a:outerShdw blurRad="38100" dist="38100" dir="2700000" algn="tl">
                    <a:srgbClr val="000000">
                      <a:alpha val="43137"/>
                    </a:srgbClr>
                  </a:outerShdw>
                </a:effectLst>
                <a:latin typeface="system-ui"/>
              </a:rPr>
              <a:t> in union with Christ; [He gave us the very life of Christ Himself, the same new life with which He quickened Him, for] it is by grace (His favor and mercy which you did not deserve) that you are saved (</a:t>
            </a:r>
            <a:r>
              <a:rPr lang="en-US" b="0" i="0" baseline="30000" dirty="0">
                <a:solidFill>
                  <a:srgbClr val="000000"/>
                </a:solidFill>
                <a:effectLst>
                  <a:outerShdw blurRad="38100" dist="38100" dir="2700000" algn="tl">
                    <a:srgbClr val="000000">
                      <a:alpha val="43137"/>
                    </a:srgbClr>
                  </a:outerShdw>
                </a:effectLst>
                <a:latin typeface="system-ui"/>
              </a:rPr>
              <a:t>[</a:t>
            </a:r>
            <a:r>
              <a:rPr lang="en-US" b="0" i="0" baseline="30000" dirty="0">
                <a:solidFill>
                  <a:srgbClr val="4A4A4A"/>
                </a:solidFill>
                <a:effectLst>
                  <a:outerShdw blurRad="38100" dist="38100" dir="2700000" algn="tl">
                    <a:srgbClr val="000000">
                      <a:alpha val="43137"/>
                    </a:srgbClr>
                  </a:outerShdw>
                </a:effectLst>
                <a:latin typeface="system-ui"/>
                <a:hlinkClick r:id="rId2" tooltip="See footnote a"/>
              </a:rPr>
              <a:t>a</a:t>
            </a:r>
            <a:r>
              <a:rPr lang="en-US" b="0" i="0" baseline="30000" dirty="0">
                <a:solidFill>
                  <a:srgbClr val="000000"/>
                </a:solidFill>
                <a:effectLst>
                  <a:outerShdw blurRad="38100" dist="38100" dir="2700000" algn="tl">
                    <a:srgbClr val="000000">
                      <a:alpha val="43137"/>
                    </a:srgbClr>
                  </a:outerShdw>
                </a:effectLst>
                <a:latin typeface="system-ui"/>
              </a:rPr>
              <a:t>]</a:t>
            </a:r>
            <a:r>
              <a:rPr lang="en-US" b="0" i="0" dirty="0">
                <a:solidFill>
                  <a:srgbClr val="000000"/>
                </a:solidFill>
                <a:effectLst>
                  <a:outerShdw blurRad="38100" dist="38100" dir="2700000" algn="tl">
                    <a:srgbClr val="000000">
                      <a:alpha val="43137"/>
                    </a:srgbClr>
                  </a:outerShdw>
                </a:effectLst>
                <a:latin typeface="system-ui"/>
              </a:rPr>
              <a:t>delivered from judgment and made partakers of Christ’s salvation).</a:t>
            </a:r>
            <a:endParaRPr lang="en-US" b="0" i="0" dirty="0">
              <a:solidFill>
                <a:srgbClr val="000000"/>
              </a:solidFill>
              <a:effectLst>
                <a:outerShdw blurRad="38100" dist="38100" dir="2700000" algn="tl">
                  <a:srgbClr val="000000">
                    <a:alpha val="43137"/>
                  </a:srgbClr>
                </a:outerShdw>
              </a:effectLst>
              <a:latin typeface="system-ui"/>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6872</Words>
  <Application>WPS Presentation</Application>
  <PresentationFormat>Widescreen</PresentationFormat>
  <Paragraphs>138</Paragraphs>
  <Slides>19</Slides>
  <Notes>9</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19</vt:i4>
      </vt:variant>
    </vt:vector>
  </HeadingPairs>
  <TitlesOfParts>
    <vt:vector size="41" baseType="lpstr">
      <vt:lpstr>Arial</vt:lpstr>
      <vt:lpstr>SimSun</vt:lpstr>
      <vt:lpstr>Wingdings</vt:lpstr>
      <vt:lpstr>ADLaM Display</vt:lpstr>
      <vt:lpstr>Yantiq</vt:lpstr>
      <vt:lpstr>Arial Rounded MT Bold</vt:lpstr>
      <vt:lpstr>Times New Roman</vt:lpstr>
      <vt:lpstr>Microsoft YaHei</vt:lpstr>
      <vt:lpstr>Liberation Serif</vt:lpstr>
      <vt:lpstr>Segoe UI</vt:lpstr>
      <vt:lpstr>Tahoma</vt:lpstr>
      <vt:lpstr>Calibri</vt:lpstr>
      <vt:lpstr>Arial Unicode MS</vt:lpstr>
      <vt:lpstr>Calibri Light</vt:lpstr>
      <vt:lpstr>Open Sans</vt:lpstr>
      <vt:lpstr>system-ui</vt:lpstr>
      <vt:lpstr>Ezra SIL</vt:lpstr>
      <vt:lpstr>Courier New</vt:lpstr>
      <vt:lpstr>Helvetica Neue</vt:lpstr>
      <vt:lpstr>Usuazi Hosomozi</vt:lpstr>
      <vt:lpstr>Office Theme</vt:lpstr>
      <vt:lpstr>1_Office Theme</vt:lpstr>
      <vt:lpstr>2024</vt:lpstr>
      <vt:lpstr>PowerPoint 演示文稿</vt:lpstr>
      <vt:lpstr>What Does God Require/Expect from Us? Mindset on the Offense  - pt2</vt:lpstr>
      <vt:lpstr>PowerPoint 演示文稿</vt:lpstr>
      <vt:lpstr>PowerPoint 演示文稿</vt:lpstr>
      <vt:lpstr>PowerPoint 演示文稿</vt:lpstr>
      <vt:lpstr>PowerPoint 演示文稿</vt:lpstr>
      <vt:lpstr>Manifesting Mercy in Our Lives</vt:lpstr>
      <vt:lpstr>PowerPoint 演示文稿</vt:lpstr>
      <vt:lpstr>Manifesting Mercy in Our Lives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edward27821</cp:lastModifiedBy>
  <cp:revision>129</cp:revision>
  <dcterms:created xsi:type="dcterms:W3CDTF">2024-01-29T00:49:00Z</dcterms:created>
  <dcterms:modified xsi:type="dcterms:W3CDTF">2024-02-11T19:02:24Z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9E6AFB80FEE2414AA674CE077B9AA65E_12</vt:lpwstr>
  </property>
  <property fmtid="{D5CDD505-2E9C-101B-9397-08002B2CF9AE}" pid="3" name="KSOProductBuildVer">
    <vt:lpwstr>1033-12.2.0.13431</vt:lpwstr>
  </property>
</Properties>
</file>