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7.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22"/>
  </p:notesMasterIdLst>
  <p:sldIdLst>
    <p:sldId id="750" r:id="rId4"/>
    <p:sldId id="751" r:id="rId5"/>
    <p:sldId id="274" r:id="rId6"/>
    <p:sldId id="265" r:id="rId7"/>
    <p:sldId id="258" r:id="rId8"/>
    <p:sldId id="267" r:id="rId9"/>
    <p:sldId id="257" r:id="rId10"/>
    <p:sldId id="275" r:id="rId11"/>
    <p:sldId id="268" r:id="rId12"/>
    <p:sldId id="259" r:id="rId13"/>
    <p:sldId id="260" r:id="rId14"/>
    <p:sldId id="261" r:id="rId15"/>
    <p:sldId id="262" r:id="rId16"/>
    <p:sldId id="263" r:id="rId17"/>
    <p:sldId id="746" r:id="rId18"/>
    <p:sldId id="747" r:id="rId19"/>
    <p:sldId id="748" r:id="rId20"/>
    <p:sldId id="74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55" d="100"/>
          <a:sy n="55" d="100"/>
        </p:scale>
        <p:origin x="27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notesMaster" Target="notesMasters/notesMaster1.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FB0571-695B-42B8-A226-A50A4F4F9EF9}"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05CBA-54F6-46AD-ABB8-832A774FA6E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339B1B4-6B85-4CF0-97D1-82C3DEF9FAE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39B1B4-6B85-4CF0-97D1-82C3DEF9FAE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9B1B4-6B85-4CF0-97D1-82C3DEF9FAE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339B1B4-6B85-4CF0-97D1-82C3DEF9FAE6}"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F339B1B4-6B85-4CF0-97D1-82C3DEF9FAE6}"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39B1B4-6B85-4CF0-97D1-82C3DEF9FAE6}"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39B1B4-6B85-4CF0-97D1-82C3DEF9FAE6}"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339B1B4-6B85-4CF0-97D1-82C3DEF9FAE6}"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2785AC-FE6D-424D-B220-7C5449915618}"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39B1B4-6B85-4CF0-97D1-82C3DEF9FAE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2785AC-FE6D-424D-B220-7C544991561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339B1B4-6B85-4CF0-97D1-82C3DEF9FAE6}"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52785AC-FE6D-424D-B220-7C5449915618}"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png"/><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20.jpeg"/><Relationship Id="rId1"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2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sv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5395" y="585470"/>
            <a:ext cx="3817620" cy="3647440"/>
          </a:xfrm>
          <a:solidFill>
            <a:schemeClr val="bg1">
              <a:alpha val="80000"/>
            </a:schemeClr>
          </a:solidFill>
        </p:spPr>
        <p:txBody>
          <a:bodyPr vert="horz" lIns="91440" tIns="45720" rIns="91440" bIns="45720" rtlCol="0" anchor="t">
            <a:normAutofit/>
          </a:bodyPr>
          <a:lstStyle/>
          <a:p>
            <a:pPr>
              <a:lnSpc>
                <a:spcPct val="100000"/>
              </a:lnSpc>
            </a:pPr>
            <a:r>
              <a:rPr lang="en-US" sz="4400" b="1" kern="1200" dirty="0">
                <a:effectLst>
                  <a:outerShdw blurRad="38100" dist="38100" dir="2700000" algn="tl">
                    <a:srgbClr val="000000">
                      <a:alpha val="43137"/>
                    </a:srgbClr>
                  </a:outerShdw>
                </a:effectLst>
                <a:latin typeface="+mj-lt"/>
                <a:ea typeface="+mj-ea"/>
                <a:cs typeface="+mj-cs"/>
              </a:rPr>
              <a:t>Courageous Living</a:t>
            </a:r>
            <a:br>
              <a:rPr lang="en-US" sz="4400" kern="1200" dirty="0">
                <a:effectLst>
                  <a:outerShdw blurRad="38100" dist="38100" dir="2700000" algn="tl">
                    <a:srgbClr val="000000">
                      <a:alpha val="43137"/>
                    </a:srgbClr>
                  </a:outerShdw>
                </a:effectLst>
                <a:latin typeface="+mj-lt"/>
                <a:ea typeface="+mj-ea"/>
                <a:cs typeface="+mj-cs"/>
              </a:rPr>
            </a:br>
            <a:r>
              <a:rPr lang="en-US" sz="4400" i="1" kern="1200" dirty="0">
                <a:effectLst>
                  <a:outerShdw blurRad="38100" dist="38100" dir="2700000" algn="tl">
                    <a:srgbClr val="000000">
                      <a:alpha val="43137"/>
                    </a:srgbClr>
                  </a:outerShdw>
                </a:effectLst>
                <a:latin typeface="+mj-lt"/>
                <a:ea typeface="+mj-ea"/>
                <a:cs typeface="+mj-cs"/>
              </a:rPr>
              <a:t>“Land of the Giants”</a:t>
            </a:r>
            <a:br>
              <a:rPr lang="en-US" sz="4400" i="1" kern="1200" dirty="0">
                <a:effectLst>
                  <a:outerShdw blurRad="38100" dist="38100" dir="2700000" algn="tl">
                    <a:srgbClr val="000000">
                      <a:alpha val="43137"/>
                    </a:srgbClr>
                  </a:outerShdw>
                </a:effectLst>
                <a:latin typeface="+mj-lt"/>
                <a:ea typeface="+mj-ea"/>
                <a:cs typeface="+mj-cs"/>
              </a:rPr>
            </a:br>
            <a:r>
              <a:rPr lang="en-US" sz="4400" b="1" kern="1200" dirty="0">
                <a:effectLst>
                  <a:outerShdw blurRad="38100" dist="38100" dir="2700000" algn="tl">
                    <a:srgbClr val="000000">
                      <a:alpha val="43137"/>
                    </a:srgbClr>
                  </a:outerShdw>
                </a:effectLst>
                <a:latin typeface="+mj-lt"/>
                <a:ea typeface="+mj-ea"/>
                <a:cs typeface="+mj-cs"/>
              </a:rPr>
              <a:t>Pt 3 </a:t>
            </a:r>
            <a:endParaRPr lang="en-US" sz="4400" b="1" kern="1200" dirty="0">
              <a:effectLst>
                <a:outerShdw blurRad="38100" dist="38100" dir="2700000" algn="tl">
                  <a:srgbClr val="000000">
                    <a:alpha val="43137"/>
                  </a:srgbClr>
                </a:outerShdw>
              </a:effectLst>
              <a:latin typeface="+mj-lt"/>
              <a:ea typeface="+mj-ea"/>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37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1693" y="217714"/>
            <a:ext cx="9538164" cy="6455229"/>
          </a:xfrm>
          <a:solidFill>
            <a:schemeClr val="bg1">
              <a:alpha val="90000"/>
            </a:schemeClr>
          </a:solidFill>
        </p:spPr>
        <p:txBody>
          <a:bodyPr>
            <a:normAutofit/>
          </a:bodyPr>
          <a:lstStyle/>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Understand Our Perception of God Matters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600"/>
              </a:spcAft>
            </a:pPr>
            <a:r>
              <a:rPr lang="en-US"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a:t>
            </a: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If We See God As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60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Distant, Uncaring, Powerless</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Then We Feel…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Alone, Unloved / Helpless</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120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if we see God as He truly is,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Loving Father</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Mighty Savior</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Ever-Present Help In Times Of Need,</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Then We Will Feel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spcAft>
                <a:spcPts val="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Loved, Cherished, And Empowered.</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5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edge">
                                      <p:cBhvr>
                                        <p:cTn id="15" dur="2000"/>
                                        <p:tgtEl>
                                          <p:spTgt spid="3">
                                            <p:txEl>
                                              <p:pRg st="1" end="1"/>
                                            </p:txEl>
                                          </p:spTgt>
                                        </p:tgtEl>
                                      </p:cBhvr>
                                    </p:animEffect>
                                  </p:childTnLst>
                                </p:cTn>
                              </p:par>
                            </p:childTnLst>
                          </p:cTn>
                        </p:par>
                        <p:par>
                          <p:cTn id="16" fill="hold">
                            <p:stCondLst>
                              <p:cond delay="2000"/>
                            </p:stCondLst>
                            <p:childTnLst>
                              <p:par>
                                <p:cTn id="17" presetID="20"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par>
                          <p:cTn id="20" fill="hold">
                            <p:stCondLst>
                              <p:cond delay="4000"/>
                            </p:stCondLst>
                            <p:childTnLst>
                              <p:par>
                                <p:cTn id="21" presetID="20" presetClass="entr" presetSubtype="0"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edge">
                                      <p:cBhvr>
                                        <p:cTn id="23" dur="2000"/>
                                        <p:tgtEl>
                                          <p:spTgt spid="3">
                                            <p:txEl>
                                              <p:pRg st="3" end="3"/>
                                            </p:txEl>
                                          </p:spTgt>
                                        </p:tgtEl>
                                      </p:cBhvr>
                                    </p:animEffect>
                                  </p:childTnLst>
                                </p:cTn>
                              </p:par>
                            </p:childTnLst>
                          </p:cTn>
                        </p:par>
                        <p:par>
                          <p:cTn id="24" fill="hold">
                            <p:stCondLst>
                              <p:cond delay="6000"/>
                            </p:stCondLst>
                            <p:childTnLst>
                              <p:par>
                                <p:cTn id="25" presetID="20" presetClass="entr" presetSubtype="0"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2000"/>
                                        <p:tgtEl>
                                          <p:spTgt spid="3">
                                            <p:txEl>
                                              <p:pRg st="5" end="5"/>
                                            </p:txEl>
                                          </p:spTgt>
                                        </p:tgtEl>
                                      </p:cBhvr>
                                    </p:animEffect>
                                  </p:childTnLst>
                                </p:cTn>
                              </p:par>
                            </p:childTnLst>
                          </p:cTn>
                        </p:par>
                        <p:par>
                          <p:cTn id="33" fill="hold">
                            <p:stCondLst>
                              <p:cond delay="2000"/>
                            </p:stCondLst>
                            <p:childTnLst>
                              <p:par>
                                <p:cTn id="34" presetID="20" presetClass="entr" presetSubtype="0"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edge">
                                      <p:cBhvr>
                                        <p:cTn id="36" dur="2000"/>
                                        <p:tgtEl>
                                          <p:spTgt spid="3">
                                            <p:txEl>
                                              <p:pRg st="6" end="6"/>
                                            </p:txEl>
                                          </p:spTgt>
                                        </p:tgtEl>
                                      </p:cBhvr>
                                    </p:animEffect>
                                  </p:childTnLst>
                                </p:cTn>
                              </p:par>
                            </p:childTnLst>
                          </p:cTn>
                        </p:par>
                        <p:par>
                          <p:cTn id="37" fill="hold">
                            <p:stCondLst>
                              <p:cond delay="4000"/>
                            </p:stCondLst>
                            <p:childTnLst>
                              <p:par>
                                <p:cTn id="38" presetID="20" presetClass="entr" presetSubtype="0"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edge">
                                      <p:cBhvr>
                                        <p:cTn id="40" dur="2000"/>
                                        <p:tgtEl>
                                          <p:spTgt spid="3">
                                            <p:txEl>
                                              <p:pRg st="7" end="7"/>
                                            </p:txEl>
                                          </p:spTgt>
                                        </p:tgtEl>
                                      </p:cBhvr>
                                    </p:animEffect>
                                  </p:childTnLst>
                                </p:cTn>
                              </p:par>
                            </p:childTnLst>
                          </p:cTn>
                        </p:par>
                        <p:par>
                          <p:cTn id="41" fill="hold">
                            <p:stCondLst>
                              <p:cond delay="6000"/>
                            </p:stCondLst>
                            <p:childTnLst>
                              <p:par>
                                <p:cTn id="42" presetID="20" presetClass="entr" presetSubtype="0"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wedge">
                                      <p:cBhvr>
                                        <p:cTn id="44" dur="2000"/>
                                        <p:tgtEl>
                                          <p:spTgt spid="3">
                                            <p:txEl>
                                              <p:pRg st="8" end="8"/>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wedge">
                                      <p:cBhvr>
                                        <p:cTn id="49" dur="2000"/>
                                        <p:tgtEl>
                                          <p:spTgt spid="3">
                                            <p:txEl>
                                              <p:pRg st="9" end="9"/>
                                            </p:txEl>
                                          </p:spTgt>
                                        </p:tgtEl>
                                      </p:cBhvr>
                                    </p:animEffect>
                                  </p:childTnLst>
                                </p:cTn>
                              </p:par>
                            </p:childTnLst>
                          </p:cTn>
                        </p:par>
                        <p:par>
                          <p:cTn id="50" fill="hold">
                            <p:stCondLst>
                              <p:cond delay="2000"/>
                            </p:stCondLst>
                            <p:childTnLst>
                              <p:par>
                                <p:cTn id="51" presetID="20" presetClass="entr" presetSubtype="0" fill="hold" grpId="0" nodeType="after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Effect transition="in" filter="wedge">
                                      <p:cBhvr>
                                        <p:cTn id="53" dur="2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382" y="613458"/>
            <a:ext cx="11713028" cy="4800600"/>
          </a:xfrm>
          <a:solidFill>
            <a:schemeClr val="bg1">
              <a:alpha val="90000"/>
            </a:schemeClr>
          </a:solidFill>
        </p:spPr>
        <p:txBody>
          <a:bodyPr>
            <a:normAutofit/>
          </a:bodyPr>
          <a:lstStyle/>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Our Perception of Our Circumstances Matters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If we see  circumstances as insurmountable, hopeless, as giants,</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then we will feel defeated, discouraged, and despairing.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if we see our Circumstances through the Lens of…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God’s Promises…</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as opportunities for growth, as stepping stones to victory,</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then we will feel hopeful, encouraged, and triumphant.</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
        <p:nvSpPr>
          <p:cNvPr id="2" name="Content Placeholder 2"/>
          <p:cNvSpPr txBox="1"/>
          <p:nvPr/>
        </p:nvSpPr>
        <p:spPr>
          <a:xfrm>
            <a:off x="493395" y="1740535"/>
            <a:ext cx="11204575" cy="3170555"/>
          </a:xfrm>
          <a:prstGeom prst="rect">
            <a:avLst/>
          </a:prstGeom>
          <a:solidFill>
            <a:schemeClr val="bg1">
              <a:lumMod val="65000"/>
              <a:alpha val="98000"/>
            </a:schemeClr>
          </a:solidFill>
          <a:effectLst>
            <a:softEdge rad="50800"/>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a:effectLst>
                  <a:outerShdw blurRad="38100" dist="38100" dir="2700000" algn="tl">
                    <a:srgbClr val="000000">
                      <a:alpha val="43137"/>
                    </a:srgbClr>
                  </a:outerShdw>
                </a:effectLst>
                <a:latin typeface="system-ui"/>
              </a:rPr>
              <a:t>Romans 8:28 Amp</a:t>
            </a:r>
            <a:endParaRPr lang="en-US" sz="3600" b="1" dirty="0">
              <a:effectLst>
                <a:outerShdw blurRad="38100" dist="38100" dir="2700000" algn="tl">
                  <a:srgbClr val="000000">
                    <a:alpha val="43137"/>
                  </a:srgbClr>
                </a:outerShdw>
              </a:effectLst>
              <a:latin typeface="system-ui"/>
            </a:endParaRPr>
          </a:p>
          <a:p>
            <a:pPr marL="0" indent="0" algn="ctr">
              <a:buFont typeface="Arial" panose="020B0604020202020204" pitchFamily="34" charset="0"/>
              <a:buNone/>
            </a:pPr>
            <a:r>
              <a:rPr lang="en-US" sz="3600" b="1" dirty="0">
                <a:effectLst>
                  <a:outerShdw blurRad="38100" dist="38100" dir="2700000" algn="tl">
                    <a:srgbClr val="000000">
                      <a:alpha val="43137"/>
                    </a:srgbClr>
                  </a:outerShdw>
                </a:effectLst>
                <a:latin typeface="system-ui"/>
              </a:rPr>
              <a:t>And we know [with great confidence] that God [who is deeply concerned about us] causes all things to work together [as a plan] for good for those who love God, to those who are called according to His plan </a:t>
            </a:r>
            <a:r>
              <a:rPr lang="en-US" sz="3600" b="1" i="1" dirty="0">
                <a:effectLst>
                  <a:outerShdw blurRad="38100" dist="38100" dir="2700000" algn="tl">
                    <a:srgbClr val="000000">
                      <a:alpha val="43137"/>
                    </a:srgbClr>
                  </a:outerShdw>
                </a:effectLst>
                <a:latin typeface="system-ui"/>
              </a:rPr>
              <a:t>and</a:t>
            </a:r>
            <a:r>
              <a:rPr lang="en-US" sz="3600" b="1" dirty="0">
                <a:effectLst>
                  <a:outerShdw blurRad="38100" dist="38100" dir="2700000" algn="tl">
                    <a:srgbClr val="000000">
                      <a:alpha val="43137"/>
                    </a:srgbClr>
                  </a:outerShdw>
                </a:effectLst>
                <a:latin typeface="system-ui"/>
              </a:rPr>
              <a:t> purpose.</a:t>
            </a:r>
            <a:endParaRPr lang="en-US" sz="3600" b="1" dirty="0">
              <a:effectLst>
                <a:outerShdw blurRad="38100" dist="38100" dir="2700000" algn="tl">
                  <a:srgbClr val="000000">
                    <a:alpha val="43137"/>
                  </a:srgbClr>
                </a:outerShdw>
              </a:effectLst>
              <a:latin typeface="system-ui"/>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strVal val="#ppt_w+.3"/>
                                          </p:val>
                                        </p:tav>
                                        <p:tav tm="100000">
                                          <p:val>
                                            <p:strVal val="#ppt_w"/>
                                          </p:val>
                                        </p:tav>
                                      </p:tavLst>
                                    </p:anim>
                                    <p:anim calcmode="lin" valueType="num">
                                      <p:cBhvr>
                                        <p:cTn id="8" dur="1000" fill="hold"/>
                                        <p:tgtEl>
                                          <p:spTgt spid="3">
                                            <p:bg/>
                                          </p:spTgt>
                                        </p:tgtEl>
                                        <p:attrNameLst>
                                          <p:attrName>ppt_h</p:attrName>
                                        </p:attrNameLst>
                                      </p:cBhvr>
                                      <p:tavLst>
                                        <p:tav tm="0">
                                          <p:val>
                                            <p:strVal val="#ppt_h"/>
                                          </p:val>
                                        </p:tav>
                                        <p:tav tm="100000">
                                          <p:val>
                                            <p:strVal val="#ppt_h"/>
                                          </p:val>
                                        </p:tav>
                                      </p:tavLst>
                                    </p:anim>
                                    <p:animEffect transition="in" filter="fade">
                                      <p:cBhvr>
                                        <p:cTn id="9" dur="1000"/>
                                        <p:tgtEl>
                                          <p:spTgt spid="3">
                                            <p:bg/>
                                          </p:spTgt>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strVal val="#ppt_w+.3"/>
                                          </p:val>
                                        </p:tav>
                                        <p:tav tm="100000">
                                          <p:val>
                                            <p:strVal val="#ppt_w"/>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0" presetClass="entr" presetSubtype="0" decel="10000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1000" fill="hold"/>
                                        <p:tgtEl>
                                          <p:spTgt spid="3">
                                            <p:txEl>
                                              <p:pRg st="1" end="1"/>
                                            </p:txEl>
                                          </p:spTgt>
                                        </p:tgtEl>
                                        <p:attrNameLst>
                                          <p:attrName>ppt_w</p:attrName>
                                        </p:attrNameLst>
                                      </p:cBhvr>
                                      <p:tavLst>
                                        <p:tav tm="0">
                                          <p:val>
                                            <p:strVal val="#ppt_w+.3"/>
                                          </p:val>
                                        </p:tav>
                                        <p:tav tm="100000">
                                          <p:val>
                                            <p:strVal val="#ppt_w"/>
                                          </p:val>
                                        </p:tav>
                                      </p:tavLst>
                                    </p:anim>
                                    <p:anim calcmode="lin" valueType="num">
                                      <p:cBhvr>
                                        <p:cTn id="20"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1" end="1"/>
                                            </p:txEl>
                                          </p:spTgt>
                                        </p:tgtEl>
                                      </p:cBhvr>
                                    </p:animEffect>
                                  </p:childTnLst>
                                </p:cTn>
                              </p:par>
                            </p:childTnLst>
                          </p:cTn>
                        </p:par>
                        <p:par>
                          <p:cTn id="22" fill="hold">
                            <p:stCondLst>
                              <p:cond delay="1000"/>
                            </p:stCondLst>
                            <p:childTnLst>
                              <p:par>
                                <p:cTn id="23" presetID="50" presetClass="entr" presetSubtype="0" decel="100000"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1000" fill="hold"/>
                                        <p:tgtEl>
                                          <p:spTgt spid="3">
                                            <p:txEl>
                                              <p:pRg st="2" end="2"/>
                                            </p:txEl>
                                          </p:spTgt>
                                        </p:tgtEl>
                                        <p:attrNameLst>
                                          <p:attrName>ppt_w</p:attrName>
                                        </p:attrNameLst>
                                      </p:cBhvr>
                                      <p:tavLst>
                                        <p:tav tm="0">
                                          <p:val>
                                            <p:strVal val="#ppt_w+.3"/>
                                          </p:val>
                                        </p:tav>
                                        <p:tav tm="100000">
                                          <p:val>
                                            <p:strVal val="#ppt_w"/>
                                          </p:val>
                                        </p:tav>
                                      </p:tavLst>
                                    </p:anim>
                                    <p:anim calcmode="lin" valueType="num">
                                      <p:cBhvr>
                                        <p:cTn id="26"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7" dur="10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1000" fill="hold"/>
                                        <p:tgtEl>
                                          <p:spTgt spid="3">
                                            <p:txEl>
                                              <p:pRg st="3" end="3"/>
                                            </p:txEl>
                                          </p:spTgt>
                                        </p:tgtEl>
                                        <p:attrNameLst>
                                          <p:attrName>ppt_w</p:attrName>
                                        </p:attrNameLst>
                                      </p:cBhvr>
                                      <p:tavLst>
                                        <p:tav tm="0">
                                          <p:val>
                                            <p:strVal val="#ppt_w+.3"/>
                                          </p:val>
                                        </p:tav>
                                        <p:tav tm="100000">
                                          <p:val>
                                            <p:strVal val="#ppt_w"/>
                                          </p:val>
                                        </p:tav>
                                      </p:tavLst>
                                    </p:anim>
                                    <p:anim calcmode="lin" valueType="num">
                                      <p:cBhvr>
                                        <p:cTn id="33"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4" dur="1000"/>
                                        <p:tgtEl>
                                          <p:spTgt spid="3">
                                            <p:txEl>
                                              <p:pRg st="3" end="3"/>
                                            </p:txEl>
                                          </p:spTgt>
                                        </p:tgtEl>
                                      </p:cBhvr>
                                    </p:animEffect>
                                  </p:childTnLst>
                                </p:cTn>
                              </p:par>
                            </p:childTnLst>
                          </p:cTn>
                        </p:par>
                        <p:par>
                          <p:cTn id="35" fill="hold">
                            <p:stCondLst>
                              <p:cond delay="1000"/>
                            </p:stCondLst>
                            <p:childTnLst>
                              <p:par>
                                <p:cTn id="36" presetID="50" presetClass="entr" presetSubtype="0" decel="10000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1000" fill="hold"/>
                                        <p:tgtEl>
                                          <p:spTgt spid="3">
                                            <p:txEl>
                                              <p:pRg st="4" end="4"/>
                                            </p:txEl>
                                          </p:spTgt>
                                        </p:tgtEl>
                                        <p:attrNameLst>
                                          <p:attrName>ppt_w</p:attrName>
                                        </p:attrNameLst>
                                      </p:cBhvr>
                                      <p:tavLst>
                                        <p:tav tm="0">
                                          <p:val>
                                            <p:strVal val="#ppt_w+.3"/>
                                          </p:val>
                                        </p:tav>
                                        <p:tav tm="100000">
                                          <p:val>
                                            <p:strVal val="#ppt_w"/>
                                          </p:val>
                                        </p:tav>
                                      </p:tavLst>
                                    </p:anim>
                                    <p:anim calcmode="lin" valueType="num">
                                      <p:cBhvr>
                                        <p:cTn id="3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40" dur="1000"/>
                                        <p:tgtEl>
                                          <p:spTgt spid="3">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0" presetClass="entr" presetSubtype="0" decel="100000"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p:cTn id="45" dur="1000" fill="hold"/>
                                        <p:tgtEl>
                                          <p:spTgt spid="3">
                                            <p:txEl>
                                              <p:pRg st="5" end="5"/>
                                            </p:txEl>
                                          </p:spTgt>
                                        </p:tgtEl>
                                        <p:attrNameLst>
                                          <p:attrName>ppt_w</p:attrName>
                                        </p:attrNameLst>
                                      </p:cBhvr>
                                      <p:tavLst>
                                        <p:tav tm="0">
                                          <p:val>
                                            <p:strVal val="#ppt_w+.3"/>
                                          </p:val>
                                        </p:tav>
                                        <p:tav tm="100000">
                                          <p:val>
                                            <p:strVal val="#ppt_w"/>
                                          </p:val>
                                        </p:tav>
                                      </p:tavLst>
                                    </p:anim>
                                    <p:anim calcmode="lin" valueType="num">
                                      <p:cBhvr>
                                        <p:cTn id="46"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47" dur="1000"/>
                                        <p:tgtEl>
                                          <p:spTgt spid="3">
                                            <p:txEl>
                                              <p:pRg st="5" end="5"/>
                                            </p:txEl>
                                          </p:spTgt>
                                        </p:tgtEl>
                                      </p:cBhvr>
                                    </p:animEffect>
                                  </p:childTnLst>
                                </p:cTn>
                              </p:par>
                            </p:childTnLst>
                          </p:cTn>
                        </p:par>
                        <p:par>
                          <p:cTn id="48" fill="hold">
                            <p:stCondLst>
                              <p:cond delay="1000"/>
                            </p:stCondLst>
                            <p:childTnLst>
                              <p:par>
                                <p:cTn id="49" presetID="50" presetClass="entr" presetSubtype="0" decel="100000" fill="hold" grpId="0" nodeType="after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p:cTn id="51" dur="1000" fill="hold"/>
                                        <p:tgtEl>
                                          <p:spTgt spid="3">
                                            <p:txEl>
                                              <p:pRg st="6" end="6"/>
                                            </p:txEl>
                                          </p:spTgt>
                                        </p:tgtEl>
                                        <p:attrNameLst>
                                          <p:attrName>ppt_w</p:attrName>
                                        </p:attrNameLst>
                                      </p:cBhvr>
                                      <p:tavLst>
                                        <p:tav tm="0">
                                          <p:val>
                                            <p:strVal val="#ppt_w+.3"/>
                                          </p:val>
                                        </p:tav>
                                        <p:tav tm="100000">
                                          <p:val>
                                            <p:strVal val="#ppt_w"/>
                                          </p:val>
                                        </p:tav>
                                      </p:tavLst>
                                    </p:anim>
                                    <p:anim calcmode="lin" valueType="num">
                                      <p:cBhvr>
                                        <p:cTn id="52" dur="1000" fill="hold"/>
                                        <p:tgtEl>
                                          <p:spTgt spid="3">
                                            <p:txEl>
                                              <p:pRg st="6" end="6"/>
                                            </p:txEl>
                                          </p:spTgt>
                                        </p:tgtEl>
                                        <p:attrNameLst>
                                          <p:attrName>ppt_h</p:attrName>
                                        </p:attrNameLst>
                                      </p:cBhvr>
                                      <p:tavLst>
                                        <p:tav tm="0">
                                          <p:val>
                                            <p:strVal val="#ppt_h"/>
                                          </p:val>
                                        </p:tav>
                                        <p:tav tm="100000">
                                          <p:val>
                                            <p:strVal val="#ppt_h"/>
                                          </p:val>
                                        </p:tav>
                                      </p:tavLst>
                                    </p:anim>
                                    <p:animEffect transition="in" filter="fade">
                                      <p:cBhvr>
                                        <p:cTn id="53" dur="1000"/>
                                        <p:tgtEl>
                                          <p:spTgt spid="3">
                                            <p:txEl>
                                              <p:pRg st="6" end="6"/>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3" presetClass="entr" presetSubtype="16"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plus(in)">
                                      <p:cBhvr>
                                        <p:cTn id="58"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06829" y="217714"/>
            <a:ext cx="11713028" cy="5587663"/>
          </a:xfrm>
          <a:solidFill>
            <a:schemeClr val="bg1"/>
          </a:solidFill>
        </p:spPr>
        <p:txBody>
          <a:bodyPr>
            <a:normAutofit/>
          </a:bodyPr>
          <a:lstStyle/>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Understand Our Perception of Our Future Matters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If we see our future as uncertain, as bleak, as full of giants,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then we will feel anxious, fearful, and pessimistic.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if we see our future as God sees it,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as full of promise,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as full of potential,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50000"/>
              </a:lnSpc>
              <a:spcBef>
                <a:spcPts val="0"/>
              </a:spcBef>
              <a:spcAft>
                <a:spcPts val="0"/>
              </a:spcAft>
            </a:pP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as full of victory, then we will feel confident, courageous, and optimistic.</a:t>
            </a:r>
            <a:endParaRPr lang="en-US" sz="1800"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
        <p:nvSpPr>
          <p:cNvPr id="2" name="Content Placeholder 2"/>
          <p:cNvSpPr txBox="1"/>
          <p:nvPr/>
        </p:nvSpPr>
        <p:spPr>
          <a:xfrm>
            <a:off x="2950029" y="1520824"/>
            <a:ext cx="6542314" cy="4041775"/>
          </a:xfrm>
          <a:prstGeom prst="rect">
            <a:avLst/>
          </a:prstGeom>
          <a:solidFill>
            <a:schemeClr val="bg2"/>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I know what I’m doing. </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I have it all planned out—</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plans to take care of you, </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not abandon you, </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plans to give you </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Font typeface="Arial" panose="020B0604020202020204" pitchFamily="34" charset="0"/>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rPr>
              <a:t>the future you hope for.</a:t>
            </a:r>
            <a:endParaRPr lang="en-US" sz="36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p:cTn id="3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40" dur="1000"/>
                                        <p:tgtEl>
                                          <p:spTgt spid="3">
                                            <p:txEl>
                                              <p:pRg st="3" end="3"/>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p:cTn id="4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6"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7"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8" dur="10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6" dur="1000"/>
                                        <p:tgtEl>
                                          <p:spTgt spid="3">
                                            <p:txEl>
                                              <p:pRg st="5" end="5"/>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31" presetClass="entr" presetSubtype="0" fill="hold" grpId="0"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p:cTn id="61"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2"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63"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64" dur="1000"/>
                                        <p:tgtEl>
                                          <p:spTgt spid="3">
                                            <p:txEl>
                                              <p:pRg st="6" end="6"/>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3" presetClass="entr" presetSubtype="16" fill="hold" grpId="0" nodeType="clickEffect">
                                  <p:stCondLst>
                                    <p:cond delay="0"/>
                                  </p:stCondLst>
                                  <p:childTnLst>
                                    <p:set>
                                      <p:cBhvr>
                                        <p:cTn id="68" dur="1" fill="hold">
                                          <p:stCondLst>
                                            <p:cond delay="0"/>
                                          </p:stCondLst>
                                        </p:cTn>
                                        <p:tgtEl>
                                          <p:spTgt spid="2"/>
                                        </p:tgtEl>
                                        <p:attrNameLst>
                                          <p:attrName>style.visibility</p:attrName>
                                        </p:attrNameLst>
                                      </p:cBhvr>
                                      <p:to>
                                        <p:strVal val="visible"/>
                                      </p:to>
                                    </p:set>
                                    <p:animEffect transition="in" filter="plus(in)">
                                      <p:cBhvr>
                                        <p:cTn id="69" dur="3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9986" y="745671"/>
            <a:ext cx="11332028" cy="5187043"/>
          </a:xfrm>
          <a:solidFill>
            <a:schemeClr val="bg1"/>
          </a:solidFill>
        </p:spPr>
        <p:txBody>
          <a:bodyPr>
            <a:normAutofit lnSpcReduction="10000"/>
          </a:bodyPr>
          <a:lstStyle/>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How Do We Change Our Perception?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How Do We Reject The Grasshopper Mentality?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do it by renewing our minds with the Word of God</a:t>
            </a:r>
            <a:r>
              <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a:t>
            </a: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Do It By…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Meditating On His Promises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verses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Focusing On The Your Problems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endParaRPr lang="en-US"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endParaRPr lang="en-US" sz="1800"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ox(in)">
                                      <p:cBhvr>
                                        <p:cTn id="7" dur="2000"/>
                                        <p:tgtEl>
                                          <p:spTgt spid="3">
                                            <p:bg/>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ox(in)">
                                      <p:cBhvr>
                                        <p:cTn id="10" dur="2000"/>
                                        <p:tgtEl>
                                          <p:spTgt spid="3">
                                            <p:txEl>
                                              <p:pRg st="0" end="0"/>
                                            </p:txEl>
                                          </p:spTgt>
                                        </p:tgtEl>
                                      </p:cBhvr>
                                    </p:animEffect>
                                  </p:childTnLst>
                                </p:cTn>
                              </p:par>
                            </p:childTnLst>
                          </p:cTn>
                        </p:par>
                        <p:par>
                          <p:cTn id="11" fill="hold">
                            <p:stCondLst>
                              <p:cond delay="2000"/>
                            </p:stCondLst>
                            <p:childTnLst>
                              <p:par>
                                <p:cTn id="12" presetID="4"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ox(in)">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ox(in)">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2000"/>
                                        <p:tgtEl>
                                          <p:spTgt spid="3">
                                            <p:txEl>
                                              <p:pRg st="3" end="3"/>
                                            </p:txEl>
                                          </p:spTgt>
                                        </p:tgtEl>
                                      </p:cBhvr>
                                    </p:animEffect>
                                  </p:childTnLst>
                                </p:cTn>
                              </p:par>
                            </p:childTnLst>
                          </p:cTn>
                        </p:par>
                        <p:par>
                          <p:cTn id="25" fill="hold">
                            <p:stCondLst>
                              <p:cond delay="2000"/>
                            </p:stCondLst>
                            <p:childTnLst>
                              <p:par>
                                <p:cTn id="26" presetID="4"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2000"/>
                                        <p:tgtEl>
                                          <p:spTgt spid="3">
                                            <p:txEl>
                                              <p:pRg st="4" end="4"/>
                                            </p:txEl>
                                          </p:spTgt>
                                        </p:tgtEl>
                                      </p:cBhvr>
                                    </p:animEffect>
                                  </p:childTnLst>
                                </p:cTn>
                              </p:par>
                            </p:childTnLst>
                          </p:cTn>
                        </p:par>
                        <p:par>
                          <p:cTn id="29" fill="hold">
                            <p:stCondLst>
                              <p:cond delay="4000"/>
                            </p:stCondLst>
                            <p:childTnLst>
                              <p:par>
                                <p:cTn id="30" presetID="4"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2000"/>
                                        <p:tgtEl>
                                          <p:spTgt spid="3">
                                            <p:txEl>
                                              <p:pRg st="5" end="5"/>
                                            </p:txEl>
                                          </p:spTgt>
                                        </p:tgtEl>
                                      </p:cBhvr>
                                    </p:animEffect>
                                  </p:childTnLst>
                                </p:cTn>
                              </p:par>
                            </p:childTnLst>
                          </p:cTn>
                        </p:par>
                        <p:par>
                          <p:cTn id="33" fill="hold">
                            <p:stCondLst>
                              <p:cond delay="6000"/>
                            </p:stCondLst>
                            <p:childTnLst>
                              <p:par>
                                <p:cTn id="34" presetID="4"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2" name="Picture 8" descr="Best grasshopper Quotes, Status, Shayari, Poetry &amp; Thoughts | YourQuote"/>
          <p:cNvPicPr>
            <a:picLocks noChangeAspect="1" noChangeArrowheads="1"/>
          </p:cNvPicPr>
          <p:nvPr/>
        </p:nvPicPr>
        <p:blipFill rotWithShape="1">
          <a:blip r:embed="rId1">
            <a:extLst>
              <a:ext uri="{28A0092B-C50C-407E-A947-70E740481C1C}">
                <a14:useLocalDpi xmlns:a14="http://schemas.microsoft.com/office/drawing/2010/main" val="0"/>
              </a:ext>
            </a:extLst>
          </a:blip>
          <a:srcRect t="14718" r="1" b="27598"/>
          <a:stretch>
            <a:fillRect/>
          </a:stretch>
        </p:blipFill>
        <p:spPr bwMode="auto">
          <a:xfrm>
            <a:off x="4166504" y="10"/>
            <a:ext cx="8025495" cy="3067040"/>
          </a:xfrm>
          <a:prstGeom prst="rect">
            <a:avLst/>
          </a:prstGeom>
          <a:solidFill>
            <a:schemeClr val="bg1"/>
          </a:solidFill>
        </p:spPr>
      </p:pic>
      <p:pic>
        <p:nvPicPr>
          <p:cNvPr id="1030" name="Picture 6" descr="THE GRASSHOPPER MENTALITY What is it... - Isaac Segun Abugan | Facebook"/>
          <p:cNvPicPr>
            <a:picLocks noChangeAspect="1" noChangeArrowheads="1"/>
          </p:cNvPicPr>
          <p:nvPr/>
        </p:nvPicPr>
        <p:blipFill rotWithShape="1">
          <a:blip r:embed="rId2">
            <a:extLst>
              <a:ext uri="{28A0092B-C50C-407E-A947-70E740481C1C}">
                <a14:useLocalDpi xmlns:a14="http://schemas.microsoft.com/office/drawing/2010/main" val="0"/>
              </a:ext>
            </a:extLst>
          </a:blip>
          <a:srcRect r="-2" b="63072"/>
          <a:stretch>
            <a:fillRect/>
          </a:stretch>
        </p:blipFill>
        <p:spPr bwMode="auto">
          <a:xfrm>
            <a:off x="20" y="3790950"/>
            <a:ext cx="8305780" cy="3067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f Giants and Grasshoppers | Adventist Review"/>
          <p:cNvPicPr>
            <a:picLocks noChangeAspect="1" noChangeArrowheads="1"/>
          </p:cNvPicPr>
          <p:nvPr/>
        </p:nvPicPr>
        <p:blipFill rotWithShape="1">
          <a:blip r:embed="rId3">
            <a:extLst>
              <a:ext uri="{28A0092B-C50C-407E-A947-70E740481C1C}">
                <a14:useLocalDpi xmlns:a14="http://schemas.microsoft.com/office/drawing/2010/main" val="0"/>
              </a:ext>
            </a:extLst>
          </a:blip>
          <a:srcRect l="11111" r="2" b="2"/>
          <a:stretch>
            <a:fillRect/>
          </a:stretch>
        </p:blipFill>
        <p:spPr bwMode="auto">
          <a:xfrm>
            <a:off x="1" y="1"/>
            <a:ext cx="5017099" cy="4718647"/>
          </a:xfrm>
          <a:custGeom>
            <a:avLst/>
            <a:gdLst/>
            <a:ahLst/>
            <a:cxnLst/>
            <a:rect l="l" t="t" r="r" b="b"/>
            <a:pathLst>
              <a:path w="5017099" h="4718647">
                <a:moveTo>
                  <a:pt x="0" y="0"/>
                </a:moveTo>
                <a:lnTo>
                  <a:pt x="4599738" y="0"/>
                </a:lnTo>
                <a:lnTo>
                  <a:pt x="4636346" y="60259"/>
                </a:lnTo>
                <a:cubicBezTo>
                  <a:pt x="4879170" y="507256"/>
                  <a:pt x="5017099" y="1019504"/>
                  <a:pt x="5017099" y="1563967"/>
                </a:cubicBezTo>
                <a:cubicBezTo>
                  <a:pt x="5017099" y="3306249"/>
                  <a:pt x="3604701" y="4718647"/>
                  <a:pt x="1862419" y="4718647"/>
                </a:cubicBezTo>
                <a:cubicBezTo>
                  <a:pt x="1209063" y="4718647"/>
                  <a:pt x="602098" y="4520029"/>
                  <a:pt x="98607" y="4179877"/>
                </a:cubicBezTo>
                <a:lnTo>
                  <a:pt x="0" y="4106140"/>
                </a:lnTo>
                <a:close/>
              </a:path>
            </a:pathLst>
          </a:custGeom>
          <a:noFill/>
          <a:extLst>
            <a:ext uri="{909E8E84-426E-40DD-AFC4-6F175D3DCCD1}">
              <a14:hiddenFill xmlns:a14="http://schemas.microsoft.com/office/drawing/2010/main">
                <a:solidFill>
                  <a:srgbClr val="FFFFFF"/>
                </a:solidFill>
              </a14:hiddenFill>
            </a:ext>
          </a:extLst>
        </p:spPr>
      </p:pic>
      <p:pic>
        <p:nvPicPr>
          <p:cNvPr id="1028" name="Picture 4" descr="Are You Afraid of Giants? - Numbers: 13-16"/>
          <p:cNvPicPr>
            <a:picLocks noChangeAspect="1" noChangeArrowheads="1"/>
          </p:cNvPicPr>
          <p:nvPr/>
        </p:nvPicPr>
        <p:blipFill rotWithShape="1">
          <a:blip r:embed="rId4">
            <a:extLst>
              <a:ext uri="{28A0092B-C50C-407E-A947-70E740481C1C}">
                <a14:useLocalDpi xmlns:a14="http://schemas.microsoft.com/office/drawing/2010/main" val="0"/>
              </a:ext>
            </a:extLst>
          </a:blip>
          <a:srcRect l="21831" r="12600" b="-2"/>
          <a:stretch>
            <a:fillRect/>
          </a:stretch>
        </p:blipFill>
        <p:spPr bwMode="auto">
          <a:xfrm>
            <a:off x="6283728" y="1699214"/>
            <a:ext cx="5908273" cy="5158786"/>
          </a:xfrm>
          <a:custGeom>
            <a:avLst/>
            <a:gdLst/>
            <a:ahLst/>
            <a:cxnLst/>
            <a:rect l="l" t="t" r="r" b="b"/>
            <a:pathLst>
              <a:path w="5908273" h="5158786">
                <a:moveTo>
                  <a:pt x="3465576" y="0"/>
                </a:moveTo>
                <a:cubicBezTo>
                  <a:pt x="4302945" y="0"/>
                  <a:pt x="5070948" y="296984"/>
                  <a:pt x="5670004" y="791369"/>
                </a:cubicBezTo>
                <a:lnTo>
                  <a:pt x="5908273" y="1007923"/>
                </a:lnTo>
                <a:lnTo>
                  <a:pt x="5908273" y="5158786"/>
                </a:lnTo>
                <a:lnTo>
                  <a:pt x="443374" y="5158786"/>
                </a:lnTo>
                <a:lnTo>
                  <a:pt x="418277" y="5117476"/>
                </a:lnTo>
                <a:cubicBezTo>
                  <a:pt x="151523" y="4626427"/>
                  <a:pt x="0" y="4063697"/>
                  <a:pt x="0" y="3465576"/>
                </a:cubicBezTo>
                <a:cubicBezTo>
                  <a:pt x="0" y="1551591"/>
                  <a:pt x="1551591" y="0"/>
                  <a:pt x="3465576" y="0"/>
                </a:cubicBez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Pin on SAMs room"/>
          <p:cNvPicPr>
            <a:picLocks noChangeAspect="1" noChangeArrowheads="1"/>
          </p:cNvPicPr>
          <p:nvPr/>
        </p:nvPicPr>
        <p:blipFill rotWithShape="1">
          <a:blip r:embed="rId5">
            <a:extLst>
              <a:ext uri="{28A0092B-C50C-407E-A947-70E740481C1C}">
                <a14:useLocalDpi xmlns:a14="http://schemas.microsoft.com/office/drawing/2010/main" val="0"/>
              </a:ext>
            </a:extLst>
          </a:blip>
          <a:srcRect r="28002" b="3"/>
          <a:stretch>
            <a:fillRect/>
          </a:stretch>
        </p:blipFill>
        <p:spPr bwMode="auto">
          <a:xfrm>
            <a:off x="3287694" y="1853886"/>
            <a:ext cx="4297680" cy="4297680"/>
          </a:xfrm>
          <a:custGeom>
            <a:avLst/>
            <a:gdLst/>
            <a:ahLst/>
            <a:cxnLst/>
            <a:rect l="l" t="t" r="r" b="b"/>
            <a:pathLst>
              <a:path w="4297680" h="4297680">
                <a:moveTo>
                  <a:pt x="2148840" y="0"/>
                </a:moveTo>
                <a:cubicBezTo>
                  <a:pt x="3335612" y="0"/>
                  <a:pt x="4297680" y="962068"/>
                  <a:pt x="4297680" y="2148840"/>
                </a:cubicBezTo>
                <a:cubicBezTo>
                  <a:pt x="4297680" y="3335612"/>
                  <a:pt x="3335612" y="4297680"/>
                  <a:pt x="2148840" y="4297680"/>
                </a:cubicBezTo>
                <a:cubicBezTo>
                  <a:pt x="962068" y="4297680"/>
                  <a:pt x="0" y="3335612"/>
                  <a:pt x="0" y="2148840"/>
                </a:cubicBezTo>
                <a:cubicBezTo>
                  <a:pt x="0" y="962068"/>
                  <a:pt x="962068" y="0"/>
                  <a:pt x="2148840" y="0"/>
                </a:cubicBezTo>
                <a:close/>
              </a:path>
            </a:pathLst>
          </a:cu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34415" y="2084705"/>
            <a:ext cx="9328785" cy="3871595"/>
          </a:xfrm>
          <a:prstGeom prst="rect">
            <a:avLst/>
          </a:prstGeom>
          <a:solidFill>
            <a:schemeClr val="bg1"/>
          </a:solidFill>
          <a:effectLst>
            <a:softEdge rad="50800"/>
          </a:effectLst>
        </p:spPr>
        <p:txBody>
          <a:bodyPr wrap="square" rtlCol="0">
            <a:noAutofit/>
          </a:bodyPr>
          <a:lstStyle/>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 Promise Reminds Us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Are Not Limited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By the Boundaries of Our Circumstances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50000"/>
              </a:lnSpc>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50000"/>
              </a:lnSpc>
              <a:spcAft>
                <a:spcPts val="12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By the Boundlessness of God's Possibilities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25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p:cTn id="13"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0" end="0"/>
                                            </p:txEl>
                                          </p:spTgt>
                                        </p:tgtEl>
                                      </p:cBhvr>
                                    </p:animEffect>
                                  </p:childTnLst>
                                </p:cTn>
                              </p:par>
                            </p:childTnLst>
                          </p:cTn>
                        </p:par>
                        <p:par>
                          <p:cTn id="17" fill="hold">
                            <p:stCondLst>
                              <p:cond delay="1000"/>
                            </p:stCondLst>
                            <p:childTnLst>
                              <p:par>
                                <p:cTn id="18" presetID="31" presetClass="entr" presetSubtype="0" fill="hold" nodeType="afterEffect">
                                  <p:stCondLst>
                                    <p:cond delay="0"/>
                                  </p:stCondLst>
                                  <p:childTnLst>
                                    <p:set>
                                      <p:cBhvr>
                                        <p:cTn id="19" dur="1" fill="hold">
                                          <p:stCondLst>
                                            <p:cond delay="0"/>
                                          </p:stCondLst>
                                        </p:cTn>
                                        <p:tgtEl>
                                          <p:spTgt spid="2">
                                            <p:txEl>
                                              <p:pRg st="1" end="1"/>
                                            </p:txEl>
                                          </p:spTgt>
                                        </p:tgtEl>
                                        <p:attrNameLst>
                                          <p:attrName>style.visibility</p:attrName>
                                        </p:attrNameLst>
                                      </p:cBhvr>
                                      <p:to>
                                        <p:strVal val="visible"/>
                                      </p:to>
                                    </p:set>
                                    <p:anim calcmode="lin" valueType="num">
                                      <p:cBhvr>
                                        <p:cTn id="20"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2">
                                            <p:txEl>
                                              <p:pRg st="1" end="1"/>
                                            </p:txEl>
                                          </p:spTgt>
                                        </p:tgtEl>
                                      </p:cBhvr>
                                    </p:animEffect>
                                  </p:childTnLst>
                                </p:cTn>
                              </p:par>
                            </p:childTnLst>
                          </p:cTn>
                        </p:par>
                        <p:par>
                          <p:cTn id="24" fill="hold">
                            <p:stCondLst>
                              <p:cond delay="2000"/>
                            </p:stCondLst>
                            <p:childTnLst>
                              <p:par>
                                <p:cTn id="25" presetID="31" presetClass="entr" presetSubtype="0" fill="hold" nodeType="after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p:cTn id="27" dur="10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8" dur="1000" fill="hold"/>
                                        <p:tgtEl>
                                          <p:spTgt spid="2">
                                            <p:txEl>
                                              <p:pRg st="2" end="2"/>
                                            </p:txEl>
                                          </p:spTgt>
                                        </p:tgtEl>
                                        <p:attrNameLst>
                                          <p:attrName>ppt_h</p:attrName>
                                        </p:attrNameLst>
                                      </p:cBhvr>
                                      <p:tavLst>
                                        <p:tav tm="0">
                                          <p:val>
                                            <p:fltVal val="0"/>
                                          </p:val>
                                        </p:tav>
                                        <p:tav tm="100000">
                                          <p:val>
                                            <p:strVal val="#ppt_h"/>
                                          </p:val>
                                        </p:tav>
                                      </p:tavLst>
                                    </p:anim>
                                    <p:anim calcmode="lin" valueType="num">
                                      <p:cBhvr>
                                        <p:cTn id="29" dur="1000" fill="hold"/>
                                        <p:tgtEl>
                                          <p:spTgt spid="2">
                                            <p:txEl>
                                              <p:pRg st="2" end="2"/>
                                            </p:txEl>
                                          </p:spTgt>
                                        </p:tgtEl>
                                        <p:attrNameLst>
                                          <p:attrName>style.rotation</p:attrName>
                                        </p:attrNameLst>
                                      </p:cBhvr>
                                      <p:tavLst>
                                        <p:tav tm="0">
                                          <p:val>
                                            <p:fltVal val="90"/>
                                          </p:val>
                                        </p:tav>
                                        <p:tav tm="100000">
                                          <p:val>
                                            <p:fltVal val="0"/>
                                          </p:val>
                                        </p:tav>
                                      </p:tavLst>
                                    </p:anim>
                                    <p:animEffect transition="in" filter="fade">
                                      <p:cBhvr>
                                        <p:cTn id="30" dur="1000"/>
                                        <p:tgtEl>
                                          <p:spTgt spid="2">
                                            <p:txEl>
                                              <p:pRg st="2" end="2"/>
                                            </p:txEl>
                                          </p:spTgt>
                                        </p:tgtEl>
                                      </p:cBhvr>
                                    </p:animEffect>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 calcmode="lin" valueType="num">
                                      <p:cBhvr>
                                        <p:cTn id="34" dur="1000" fill="hold"/>
                                        <p:tgtEl>
                                          <p:spTgt spid="2">
                                            <p:txEl>
                                              <p:pRg st="3" end="3"/>
                                            </p:txEl>
                                          </p:spTgt>
                                        </p:tgtEl>
                                        <p:attrNameLst>
                                          <p:attrName>ppt_w</p:attrName>
                                        </p:attrNameLst>
                                      </p:cBhvr>
                                      <p:tavLst>
                                        <p:tav tm="0">
                                          <p:val>
                                            <p:fltVal val="0"/>
                                          </p:val>
                                        </p:tav>
                                        <p:tav tm="100000">
                                          <p:val>
                                            <p:strVal val="#ppt_w"/>
                                          </p:val>
                                        </p:tav>
                                      </p:tavLst>
                                    </p:anim>
                                    <p:anim calcmode="lin" valueType="num">
                                      <p:cBhvr>
                                        <p:cTn id="35" dur="1000" fill="hold"/>
                                        <p:tgtEl>
                                          <p:spTgt spid="2">
                                            <p:txEl>
                                              <p:pRg st="3" end="3"/>
                                            </p:txEl>
                                          </p:spTgt>
                                        </p:tgtEl>
                                        <p:attrNameLst>
                                          <p:attrName>ppt_h</p:attrName>
                                        </p:attrNameLst>
                                      </p:cBhvr>
                                      <p:tavLst>
                                        <p:tav tm="0">
                                          <p:val>
                                            <p:fltVal val="0"/>
                                          </p:val>
                                        </p:tav>
                                        <p:tav tm="100000">
                                          <p:val>
                                            <p:strVal val="#ppt_h"/>
                                          </p:val>
                                        </p:tav>
                                      </p:tavLst>
                                    </p:anim>
                                    <p:anim calcmode="lin" valueType="num">
                                      <p:cBhvr>
                                        <p:cTn id="36" dur="1000" fill="hold"/>
                                        <p:tgtEl>
                                          <p:spTgt spid="2">
                                            <p:txEl>
                                              <p:pRg st="3" end="3"/>
                                            </p:txEl>
                                          </p:spTgt>
                                        </p:tgtEl>
                                        <p:attrNameLst>
                                          <p:attrName>style.rotation</p:attrName>
                                        </p:attrNameLst>
                                      </p:cBhvr>
                                      <p:tavLst>
                                        <p:tav tm="0">
                                          <p:val>
                                            <p:fltVal val="90"/>
                                          </p:val>
                                        </p:tav>
                                        <p:tav tm="100000">
                                          <p:val>
                                            <p:fltVal val="0"/>
                                          </p:val>
                                        </p:tav>
                                      </p:tavLst>
                                    </p:anim>
                                    <p:animEffect transition="in" filter="fade">
                                      <p:cBhvr>
                                        <p:cTn id="37" dur="1000"/>
                                        <p:tgtEl>
                                          <p:spTgt spid="2">
                                            <p:txEl>
                                              <p:pRg st="3" end="3"/>
                                            </p:txEl>
                                          </p:spTgt>
                                        </p:tgtEl>
                                      </p:cBhvr>
                                    </p:animEffect>
                                  </p:childTnLst>
                                </p:cTn>
                              </p:par>
                            </p:childTnLst>
                          </p:cTn>
                        </p:par>
                        <p:par>
                          <p:cTn id="38" fill="hold">
                            <p:stCondLst>
                              <p:cond delay="4000"/>
                            </p:stCondLst>
                            <p:childTnLst>
                              <p:par>
                                <p:cTn id="39" presetID="31" presetClass="entr" presetSubtype="0" fill="hold" nodeType="after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 calcmode="lin" valueType="num">
                                      <p:cBhvr>
                                        <p:cTn id="41" dur="1000" fill="hold"/>
                                        <p:tgtEl>
                                          <p:spTgt spid="2">
                                            <p:txEl>
                                              <p:pRg st="4" end="4"/>
                                            </p:txEl>
                                          </p:spTgt>
                                        </p:tgtEl>
                                        <p:attrNameLst>
                                          <p:attrName>ppt_w</p:attrName>
                                        </p:attrNameLst>
                                      </p:cBhvr>
                                      <p:tavLst>
                                        <p:tav tm="0">
                                          <p:val>
                                            <p:fltVal val="0"/>
                                          </p:val>
                                        </p:tav>
                                        <p:tav tm="100000">
                                          <p:val>
                                            <p:strVal val="#ppt_w"/>
                                          </p:val>
                                        </p:tav>
                                      </p:tavLst>
                                    </p:anim>
                                    <p:anim calcmode="lin" valueType="num">
                                      <p:cBhvr>
                                        <p:cTn id="42" dur="1000" fill="hold"/>
                                        <p:tgtEl>
                                          <p:spTgt spid="2">
                                            <p:txEl>
                                              <p:pRg st="4" end="4"/>
                                            </p:txEl>
                                          </p:spTgt>
                                        </p:tgtEl>
                                        <p:attrNameLst>
                                          <p:attrName>ppt_h</p:attrName>
                                        </p:attrNameLst>
                                      </p:cBhvr>
                                      <p:tavLst>
                                        <p:tav tm="0">
                                          <p:val>
                                            <p:fltVal val="0"/>
                                          </p:val>
                                        </p:tav>
                                        <p:tav tm="100000">
                                          <p:val>
                                            <p:strVal val="#ppt_h"/>
                                          </p:val>
                                        </p:tav>
                                      </p:tavLst>
                                    </p:anim>
                                    <p:anim calcmode="lin" valueType="num">
                                      <p:cBhvr>
                                        <p:cTn id="43" dur="1000" fill="hold"/>
                                        <p:tgtEl>
                                          <p:spTgt spid="2">
                                            <p:txEl>
                                              <p:pRg st="4" end="4"/>
                                            </p:txEl>
                                          </p:spTgt>
                                        </p:tgtEl>
                                        <p:attrNameLst>
                                          <p:attrName>style.rotation</p:attrName>
                                        </p:attrNameLst>
                                      </p:cBhvr>
                                      <p:tavLst>
                                        <p:tav tm="0">
                                          <p:val>
                                            <p:fltVal val="90"/>
                                          </p:val>
                                        </p:tav>
                                        <p:tav tm="100000">
                                          <p:val>
                                            <p:fltVal val="0"/>
                                          </p:val>
                                        </p:tav>
                                      </p:tavLst>
                                    </p:anim>
                                    <p:animEffect transition="in" filter="fade">
                                      <p:cBhvr>
                                        <p:cTn id="44" dur="1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838481" y="-110373"/>
            <a:ext cx="2908828" cy="1186543"/>
          </a:xfrm>
        </p:spPr>
        <p:txBody>
          <a:bodyPr>
            <a:normAutofit/>
          </a:bodyPr>
          <a:lstStyle/>
          <a:p>
            <a:pPr>
              <a:lnSpc>
                <a:spcPct val="100000"/>
              </a:lnSpc>
            </a:pPr>
            <a:r>
              <a:rPr lang="en-US" sz="6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2024</a:t>
            </a:r>
            <a:endParaRPr lang="en-US" sz="6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4" name="AutoShape 2"/>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pic>
        <p:nvPicPr>
          <p:cNvPr id="2050" name="Picture 2" descr="CUFI Prayer Update: March 2017"/>
          <p:cNvPicPr>
            <a:picLocks noGrp="1" noChangeAspect="1" noChangeArrowheads="1"/>
          </p:cNvPicPr>
          <p:nvPr>
            <p:ph idx="1"/>
          </p:nvPr>
        </p:nvPicPr>
        <p:blipFill>
          <a:blip r:embed="rId2"/>
          <a:srcRect/>
          <a:stretch>
            <a:fillRect/>
          </a:stretch>
        </p:blipFill>
        <p:spPr>
          <a:xfrm>
            <a:off x="1905966" y="2910734"/>
            <a:ext cx="3145987" cy="2712391"/>
          </a:xfrm>
          <a:effectLst>
            <a:softEdge rad="88900"/>
          </a:effectLst>
        </p:spPr>
      </p:pic>
      <p:sp>
        <p:nvSpPr>
          <p:cNvPr id="2" name="TextBox 1"/>
          <p:cNvSpPr txBox="1"/>
          <p:nvPr/>
        </p:nvSpPr>
        <p:spPr>
          <a:xfrm>
            <a:off x="6461225" y="4895496"/>
            <a:ext cx="3145987" cy="577081"/>
          </a:xfrm>
          <a:prstGeom prst="rect">
            <a:avLst/>
          </a:prstGeom>
          <a:solidFill>
            <a:schemeClr val="bg1"/>
          </a:solidFill>
        </p:spPr>
        <p:txBody>
          <a:bodyPr wrap="square" rtlCol="0">
            <a:spAutoFit/>
          </a:bodyPr>
          <a:lstStyle/>
          <a:p>
            <a:pPr algn="ctr"/>
            <a:r>
              <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And All of the Innocent Victims</a:t>
            </a:r>
            <a:endPar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gn="ctr"/>
            <a:r>
              <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 on Both Sides</a:t>
            </a:r>
            <a:endParaRPr lang="en-US" sz="157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
        <p:nvSpPr>
          <p:cNvPr id="3" name="Content Placeholder 2"/>
          <p:cNvSpPr txBox="1"/>
          <p:nvPr/>
        </p:nvSpPr>
        <p:spPr>
          <a:xfrm>
            <a:off x="163286" y="955223"/>
            <a:ext cx="11778343" cy="4902653"/>
          </a:xfrm>
          <a:prstGeom prst="rect">
            <a:avLst/>
          </a:prstGeom>
          <a:solidFill>
            <a:schemeClr val="bg1">
              <a:alpha val="90000"/>
            </a:schemeClr>
          </a:solidFill>
          <a:effectLst>
            <a:softEdge rad="50800"/>
          </a:effectLst>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Psalm 17:7-9 -Complete Jewish Bible</a:t>
            </a:r>
            <a:endParaRPr lang="en-US" sz="32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marL="0" indent="0" algn="ctr">
              <a:lnSpc>
                <a:spcPct val="100000"/>
              </a:lnSpc>
              <a:buNone/>
            </a:pP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7 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Show how wonderful is your grace,</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savior of those who seek at your right hand</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refuge from their foes.</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8 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Protect them like the pupil of your eye,</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hide them in the shadow of your wings</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b="1" baseline="300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9 </a:t>
            </a: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 wicked, who are assailing them,</a:t>
            </a:r>
            <a:b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br>
            <a:r>
              <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from their deadly enemies, who are all around them.</a:t>
            </a:r>
            <a:endParaRPr lang="en-US" sz="36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13"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out)">
                                      <p:cBhvr>
                                        <p:cTn id="10" dur="2000"/>
                                        <p:tgtEl>
                                          <p:spTgt spid="3">
                                            <p:txEl>
                                              <p:pRg st="0" end="0"/>
                                            </p:txEl>
                                          </p:spTgt>
                                        </p:tgtEl>
                                      </p:cBhvr>
                                    </p:animEffect>
                                  </p:childTnLst>
                                </p:cTn>
                              </p:par>
                              <p:par>
                                <p:cTn id="11" presetID="13" presetClass="entr" presetSubtype="32"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plus(out)">
                                      <p:cBhvr>
                                        <p:cTn id="13"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75" name="Content Placeholder 2"/>
          <p:cNvSpPr>
            <a:spLocks noGrp="1" noChangeArrowheads="1"/>
          </p:cNvSpPr>
          <p:nvPr>
            <p:ph idx="1"/>
          </p:nvPr>
        </p:nvSpPr>
        <p:spPr>
          <a:xfrm>
            <a:off x="1197428" y="500743"/>
            <a:ext cx="10145485" cy="4855028"/>
          </a:xfrm>
          <a:solidFill>
            <a:schemeClr val="bg1">
              <a:alpha val="90000"/>
            </a:schemeClr>
          </a:solidFill>
        </p:spPr>
        <p:txBody>
          <a:bodyPr>
            <a:normAutofit/>
          </a:bodyPr>
          <a:lstStyle/>
          <a:p>
            <a:pPr marL="0" indent="0" algn="ctr">
              <a:lnSpc>
                <a:spcPct val="100000"/>
              </a:lnSpc>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Repeat</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These are the 2 Most Important Hours of My Week – Help Me to Cherish Them </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defRPr/>
            </a:pP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4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Here Today to Worship</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4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Not to Be Entertained</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4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I Am Singing to An Audience of One</a:t>
            </a:r>
            <a:endParaRPr lang="en-US" altLang="en-US" sz="36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Bef>
                <a:spcPts val="145"/>
              </a:spcBef>
              <a:buNone/>
              <a:defRPr/>
            </a:pPr>
            <a:r>
              <a:rPr lang="en-US" altLang="en-US" sz="3600" b="1" dirty="0">
                <a:effectLst>
                  <a:outerShdw blurRad="38100" dist="38100" dir="2700000" algn="tl">
                    <a:srgbClr val="000000">
                      <a:alpha val="43137"/>
                    </a:srgbClr>
                  </a:outerShdw>
                </a:effectLst>
                <a:latin typeface="Arial Rounded MT Bold" panose="020F0704030504030204" pitchFamily="34" charset="0"/>
              </a:rPr>
              <a:t>Accept My Worship Oh Lord!</a:t>
            </a:r>
            <a:endParaRPr lang="en-US" altLang="en-US" sz="3600" b="1" dirty="0">
              <a:effectLst>
                <a:outerShdw blurRad="38100" dist="38100" dir="2700000" algn="tl">
                  <a:srgbClr val="000000">
                    <a:alpha val="43137"/>
                  </a:srgbClr>
                </a:outerShdw>
              </a:effectLst>
              <a:latin typeface="Arial Rounded MT Bold" panose="020F0704030504030204" pitchFamily="34" charset="0"/>
            </a:endParaRPr>
          </a:p>
          <a:p>
            <a:pPr eaLnBrk="1">
              <a:defRPr/>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075">
                                            <p:bg/>
                                          </p:spTgt>
                                        </p:tgtEl>
                                        <p:attrNameLst>
                                          <p:attrName>style.visibility</p:attrName>
                                        </p:attrNameLst>
                                      </p:cBhvr>
                                      <p:to>
                                        <p:strVal val="visible"/>
                                      </p:to>
                                    </p:set>
                                    <p:animEffect transition="in" filter="plus(in)">
                                      <p:cBhvr>
                                        <p:cTn id="7" dur="2000"/>
                                        <p:tgtEl>
                                          <p:spTgt spid="3075">
                                            <p:bg/>
                                          </p:spTgt>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3075">
                                            <p:txEl>
                                              <p:pRg st="0" end="0"/>
                                            </p:txEl>
                                          </p:spTgt>
                                        </p:tgtEl>
                                        <p:attrNameLst>
                                          <p:attrName>style.visibility</p:attrName>
                                        </p:attrNameLst>
                                      </p:cBhvr>
                                      <p:to>
                                        <p:strVal val="visible"/>
                                      </p:to>
                                    </p:set>
                                    <p:animEffect transition="in" filter="plus(in)">
                                      <p:cBhvr>
                                        <p:cTn id="10" dur="2000"/>
                                        <p:tgtEl>
                                          <p:spTgt spid="3075">
                                            <p:txEl>
                                              <p:pRg st="0" end="0"/>
                                            </p:txEl>
                                          </p:spTgt>
                                        </p:tgtEl>
                                      </p:cBhvr>
                                    </p:animEffect>
                                  </p:childTnLst>
                                </p:cTn>
                              </p:par>
                            </p:childTnLst>
                          </p:cTn>
                        </p:par>
                        <p:par>
                          <p:cTn id="11" fill="hold">
                            <p:stCondLst>
                              <p:cond delay="2000"/>
                            </p:stCondLst>
                            <p:childTnLst>
                              <p:par>
                                <p:cTn id="12" presetID="13" presetClass="entr" presetSubtype="16" fill="hold" grpId="0" nodeType="afterEffect">
                                  <p:stCondLst>
                                    <p:cond delay="0"/>
                                  </p:stCondLst>
                                  <p:childTnLst>
                                    <p:set>
                                      <p:cBhvr>
                                        <p:cTn id="13" dur="1" fill="hold">
                                          <p:stCondLst>
                                            <p:cond delay="0"/>
                                          </p:stCondLst>
                                        </p:cTn>
                                        <p:tgtEl>
                                          <p:spTgt spid="3075">
                                            <p:txEl>
                                              <p:pRg st="1" end="1"/>
                                            </p:txEl>
                                          </p:spTgt>
                                        </p:tgtEl>
                                        <p:attrNameLst>
                                          <p:attrName>style.visibility</p:attrName>
                                        </p:attrNameLst>
                                      </p:cBhvr>
                                      <p:to>
                                        <p:strVal val="visible"/>
                                      </p:to>
                                    </p:set>
                                    <p:animEffect transition="in" filter="plus(in)">
                                      <p:cBhvr>
                                        <p:cTn id="14" dur="2000"/>
                                        <p:tgtEl>
                                          <p:spTgt spid="3075">
                                            <p:txEl>
                                              <p:pRg st="1" end="1"/>
                                            </p:txEl>
                                          </p:spTgt>
                                        </p:tgtEl>
                                      </p:cBhvr>
                                    </p:animEffect>
                                  </p:childTnLst>
                                </p:cTn>
                              </p:par>
                            </p:childTnLst>
                          </p:cTn>
                        </p:par>
                        <p:par>
                          <p:cTn id="15" fill="hold">
                            <p:stCondLst>
                              <p:cond delay="4000"/>
                            </p:stCondLst>
                            <p:childTnLst>
                              <p:par>
                                <p:cTn id="16" presetID="13" presetClass="entr" presetSubtype="16" fill="hold" grpId="0" nodeType="afterEffect">
                                  <p:stCondLst>
                                    <p:cond delay="1000"/>
                                  </p:stCondLst>
                                  <p:childTnLst>
                                    <p:set>
                                      <p:cBhvr>
                                        <p:cTn id="17" dur="1" fill="hold">
                                          <p:stCondLst>
                                            <p:cond delay="0"/>
                                          </p:stCondLst>
                                        </p:cTn>
                                        <p:tgtEl>
                                          <p:spTgt spid="3075">
                                            <p:txEl>
                                              <p:pRg st="3" end="3"/>
                                            </p:txEl>
                                          </p:spTgt>
                                        </p:tgtEl>
                                        <p:attrNameLst>
                                          <p:attrName>style.visibility</p:attrName>
                                        </p:attrNameLst>
                                      </p:cBhvr>
                                      <p:to>
                                        <p:strVal val="visible"/>
                                      </p:to>
                                    </p:set>
                                    <p:animEffect transition="in" filter="plus(in)">
                                      <p:cBhvr>
                                        <p:cTn id="18" dur="2000"/>
                                        <p:tgtEl>
                                          <p:spTgt spid="3075">
                                            <p:txEl>
                                              <p:pRg st="3" end="3"/>
                                            </p:txEl>
                                          </p:spTgt>
                                        </p:tgtEl>
                                      </p:cBhvr>
                                    </p:animEffect>
                                  </p:childTnLst>
                                </p:cTn>
                              </p:par>
                            </p:childTnLst>
                          </p:cTn>
                        </p:par>
                        <p:par>
                          <p:cTn id="19" fill="hold">
                            <p:stCondLst>
                              <p:cond delay="7000"/>
                            </p:stCondLst>
                            <p:childTnLst>
                              <p:par>
                                <p:cTn id="20" presetID="13" presetClass="entr" presetSubtype="16" fill="hold" grpId="0" nodeType="afterEffect">
                                  <p:stCondLst>
                                    <p:cond delay="0"/>
                                  </p:stCondLst>
                                  <p:childTnLst>
                                    <p:set>
                                      <p:cBhvr>
                                        <p:cTn id="21" dur="1" fill="hold">
                                          <p:stCondLst>
                                            <p:cond delay="0"/>
                                          </p:stCondLst>
                                        </p:cTn>
                                        <p:tgtEl>
                                          <p:spTgt spid="3075">
                                            <p:txEl>
                                              <p:pRg st="4" end="4"/>
                                            </p:txEl>
                                          </p:spTgt>
                                        </p:tgtEl>
                                        <p:attrNameLst>
                                          <p:attrName>style.visibility</p:attrName>
                                        </p:attrNameLst>
                                      </p:cBhvr>
                                      <p:to>
                                        <p:strVal val="visible"/>
                                      </p:to>
                                    </p:set>
                                    <p:animEffect transition="in" filter="plus(in)">
                                      <p:cBhvr>
                                        <p:cTn id="22" dur="2000"/>
                                        <p:tgtEl>
                                          <p:spTgt spid="3075">
                                            <p:txEl>
                                              <p:pRg st="4" end="4"/>
                                            </p:txEl>
                                          </p:spTgt>
                                        </p:tgtEl>
                                      </p:cBhvr>
                                    </p:animEffect>
                                  </p:childTnLst>
                                </p:cTn>
                              </p:par>
                            </p:childTnLst>
                          </p:cTn>
                        </p:par>
                        <p:par>
                          <p:cTn id="23" fill="hold">
                            <p:stCondLst>
                              <p:cond delay="9000"/>
                            </p:stCondLst>
                            <p:childTnLst>
                              <p:par>
                                <p:cTn id="24" presetID="13" presetClass="entr" presetSubtype="16" fill="hold" grpId="0" nodeType="afterEffect">
                                  <p:stCondLst>
                                    <p:cond delay="0"/>
                                  </p:stCondLst>
                                  <p:childTnLst>
                                    <p:set>
                                      <p:cBhvr>
                                        <p:cTn id="25" dur="1" fill="hold">
                                          <p:stCondLst>
                                            <p:cond delay="0"/>
                                          </p:stCondLst>
                                        </p:cTn>
                                        <p:tgtEl>
                                          <p:spTgt spid="3075">
                                            <p:txEl>
                                              <p:pRg st="5" end="5"/>
                                            </p:txEl>
                                          </p:spTgt>
                                        </p:tgtEl>
                                        <p:attrNameLst>
                                          <p:attrName>style.visibility</p:attrName>
                                        </p:attrNameLst>
                                      </p:cBhvr>
                                      <p:to>
                                        <p:strVal val="visible"/>
                                      </p:to>
                                    </p:set>
                                    <p:animEffect transition="in" filter="plus(in)">
                                      <p:cBhvr>
                                        <p:cTn id="26" dur="2000"/>
                                        <p:tgtEl>
                                          <p:spTgt spid="3075">
                                            <p:txEl>
                                              <p:pRg st="5" end="5"/>
                                            </p:txEl>
                                          </p:spTgt>
                                        </p:tgtEl>
                                      </p:cBhvr>
                                    </p:animEffect>
                                  </p:childTnLst>
                                </p:cTn>
                              </p:par>
                            </p:childTnLst>
                          </p:cTn>
                        </p:par>
                        <p:par>
                          <p:cTn id="27" fill="hold">
                            <p:stCondLst>
                              <p:cond delay="11000"/>
                            </p:stCondLst>
                            <p:childTnLst>
                              <p:par>
                                <p:cTn id="28" presetID="13" presetClass="entr" presetSubtype="16" fill="hold" grpId="0" nodeType="afterEffect">
                                  <p:stCondLst>
                                    <p:cond delay="0"/>
                                  </p:stCondLst>
                                  <p:childTnLst>
                                    <p:set>
                                      <p:cBhvr>
                                        <p:cTn id="29" dur="1" fill="hold">
                                          <p:stCondLst>
                                            <p:cond delay="0"/>
                                          </p:stCondLst>
                                        </p:cTn>
                                        <p:tgtEl>
                                          <p:spTgt spid="3075">
                                            <p:txEl>
                                              <p:pRg st="6" end="6"/>
                                            </p:txEl>
                                          </p:spTgt>
                                        </p:tgtEl>
                                        <p:attrNameLst>
                                          <p:attrName>style.visibility</p:attrName>
                                        </p:attrNameLst>
                                      </p:cBhvr>
                                      <p:to>
                                        <p:strVal val="visible"/>
                                      </p:to>
                                    </p:set>
                                    <p:animEffect transition="in" filter="plus(in)">
                                      <p:cBhvr>
                                        <p:cTn id="30" dur="2000"/>
                                        <p:tgtEl>
                                          <p:spTgt spid="30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72142"/>
            <a:ext cx="11876314" cy="6368143"/>
          </a:xfrm>
        </p:spPr>
        <p:txBody>
          <a:bodyPr/>
          <a:lstStyle/>
          <a:p>
            <a:pPr marL="0" marR="0">
              <a:lnSpc>
                <a:spcPct val="150000"/>
              </a:lnSpc>
              <a:spcBef>
                <a:spcPts val="0"/>
              </a:spcBef>
              <a:spcAft>
                <a:spcPts val="1200"/>
              </a:spcAft>
            </a:pPr>
            <a:r>
              <a:rPr lang="en-US" b="1" dirty="0">
                <a:effectLst>
                  <a:outerShdw blurRad="38100" dist="38100" dir="2700000" algn="tl">
                    <a:srgbClr val="000000">
                      <a:alpha val="43137"/>
                    </a:srgbClr>
                  </a:outerShdw>
                </a:effectLst>
                <a:latin typeface="Times New Roman" panose="02020603050405020304" pitchFamily="18" charset="0"/>
                <a:ea typeface="Aptos" charset="0"/>
                <a:cs typeface="Times New Roman" panose="02020603050405020304" pitchFamily="18" charset="0"/>
              </a:rPr>
              <a:t>A man paid a visit to his local psychologist. When the doctor asked him what had prompted the visit, the man said, “I’m suffering from an inferiority complex.” Over the next few weeks, the psychologist put his new patient through an extensive battery of tests.</a:t>
            </a:r>
            <a:endParaRPr lang="en-US" dirty="0">
              <a:effectLst>
                <a:outerShdw blurRad="38100" dist="38100" dir="2700000" algn="tl">
                  <a:srgbClr val="000000">
                    <a:alpha val="43137"/>
                  </a:srgbClr>
                </a:outerShdw>
              </a:effectLst>
              <a:latin typeface="Times New Roman" panose="02020603050405020304" pitchFamily="18" charset="0"/>
              <a:ea typeface="Aptos" charset="0"/>
              <a:cs typeface="Times New Roman" panose="02020603050405020304" pitchFamily="18" charset="0"/>
            </a:endParaRPr>
          </a:p>
          <a:p>
            <a:pPr marL="0" marR="0">
              <a:lnSpc>
                <a:spcPct val="150000"/>
              </a:lnSpc>
              <a:spcBef>
                <a:spcPts val="0"/>
              </a:spcBef>
              <a:spcAft>
                <a:spcPts val="1200"/>
              </a:spcAft>
            </a:pPr>
            <a:r>
              <a:rPr lang="en-US" b="1" dirty="0">
                <a:effectLst>
                  <a:outerShdw blurRad="38100" dist="38100" dir="2700000" algn="tl">
                    <a:srgbClr val="000000">
                      <a:alpha val="43137"/>
                    </a:srgbClr>
                  </a:outerShdw>
                </a:effectLst>
                <a:latin typeface="Times New Roman" panose="02020603050405020304" pitchFamily="18" charset="0"/>
                <a:ea typeface="Aptos" charset="0"/>
                <a:cs typeface="Times New Roman" panose="02020603050405020304" pitchFamily="18" charset="0"/>
              </a:rPr>
              <a:t>Next came the long wait while the test results were being evaluated. Finally, the doctor called him in for another consultation about the test results. The doctor began, “I have some interesting news for you.” The man asked, “What’s that?” The doctor responded, “You don’t have a complex … you are inferior.”</a:t>
            </a:r>
            <a:endParaRPr lang="en-US" dirty="0">
              <a:effectLst>
                <a:outerShdw blurRad="38100" dist="38100" dir="2700000" algn="tl">
                  <a:srgbClr val="000000">
                    <a:alpha val="43137"/>
                  </a:srgbClr>
                </a:outerShdw>
              </a:effectLst>
              <a:latin typeface="Times New Roman" panose="02020603050405020304" pitchFamily="18" charset="0"/>
              <a:ea typeface="Aptos" charset="0"/>
              <a:cs typeface="Times New Roman" panose="02020603050405020304" pitchFamily="18" charset="0"/>
            </a:endParaRP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538595" y="4166235"/>
            <a:ext cx="4638040" cy="2473960"/>
          </a:xfrm>
          <a:solidFill>
            <a:schemeClr val="bg1">
              <a:alpha val="80000"/>
            </a:schemeClr>
          </a:solidFill>
        </p:spPr>
        <p:txBody>
          <a:bodyPr vert="horz" lIns="91440" tIns="45720" rIns="91440" bIns="45720" rtlCol="0" anchor="t">
            <a:normAutofit fontScale="90000"/>
          </a:bodyPr>
          <a:lstStyle/>
          <a:p>
            <a:pPr>
              <a:lnSpc>
                <a:spcPct val="100000"/>
              </a:lnSpc>
            </a:pPr>
            <a:r>
              <a:rPr lang="en-US" sz="4400" b="1" kern="1200" dirty="0">
                <a:effectLst>
                  <a:outerShdw blurRad="38100" dist="38100" dir="2700000" algn="tl">
                    <a:srgbClr val="000000">
                      <a:alpha val="43137"/>
                    </a:srgbClr>
                  </a:outerShdw>
                </a:effectLst>
                <a:latin typeface="+mj-lt"/>
                <a:ea typeface="+mj-ea"/>
                <a:cs typeface="+mj-cs"/>
              </a:rPr>
              <a:t>Courageous Living</a:t>
            </a:r>
            <a:br>
              <a:rPr lang="en-US" sz="4400" kern="1200" dirty="0">
                <a:effectLst>
                  <a:outerShdw blurRad="38100" dist="38100" dir="2700000" algn="tl">
                    <a:srgbClr val="000000">
                      <a:alpha val="43137"/>
                    </a:srgbClr>
                  </a:outerShdw>
                </a:effectLst>
                <a:latin typeface="+mj-lt"/>
                <a:ea typeface="+mj-ea"/>
                <a:cs typeface="+mj-cs"/>
              </a:rPr>
            </a:br>
            <a:r>
              <a:rPr lang="en-US" sz="4400" i="1" kern="1200" dirty="0">
                <a:effectLst>
                  <a:outerShdw blurRad="38100" dist="38100" dir="2700000" algn="tl">
                    <a:srgbClr val="000000">
                      <a:alpha val="43137"/>
                    </a:srgbClr>
                  </a:outerShdw>
                </a:effectLst>
                <a:latin typeface="+mj-lt"/>
                <a:ea typeface="+mj-ea"/>
                <a:cs typeface="+mj-cs"/>
              </a:rPr>
              <a:t>“Land of the Giants”</a:t>
            </a:r>
            <a:br>
              <a:rPr lang="en-US" sz="4400" i="1" kern="1200" dirty="0">
                <a:effectLst>
                  <a:outerShdw blurRad="38100" dist="38100" dir="2700000" algn="tl">
                    <a:srgbClr val="000000">
                      <a:alpha val="43137"/>
                    </a:srgbClr>
                  </a:outerShdw>
                </a:effectLst>
                <a:latin typeface="+mj-lt"/>
                <a:ea typeface="+mj-ea"/>
                <a:cs typeface="+mj-cs"/>
              </a:rPr>
            </a:br>
            <a:r>
              <a:rPr lang="en-US" sz="4400" b="1" kern="1200" dirty="0">
                <a:effectLst>
                  <a:outerShdw blurRad="38100" dist="38100" dir="2700000" algn="tl">
                    <a:srgbClr val="000000">
                      <a:alpha val="43137"/>
                    </a:srgbClr>
                  </a:outerShdw>
                </a:effectLst>
                <a:latin typeface="+mj-lt"/>
                <a:ea typeface="+mj-ea"/>
                <a:cs typeface="+mj-cs"/>
              </a:rPr>
              <a:t>Pt 3 </a:t>
            </a:r>
            <a:endParaRPr lang="en-US" sz="4400" b="1" kern="1200" dirty="0">
              <a:effectLst>
                <a:outerShdw blurRad="38100" dist="38100" dir="2700000" algn="tl">
                  <a:srgbClr val="000000">
                    <a:alpha val="43137"/>
                  </a:srgbClr>
                </a:outerShdw>
              </a:effectLst>
              <a:latin typeface="+mj-lt"/>
              <a:ea typeface="+mj-ea"/>
              <a:cs typeface="+mj-cs"/>
            </a:endParaRPr>
          </a:p>
        </p:txBody>
      </p:sp>
      <p:sp>
        <p:nvSpPr>
          <p:cNvPr id="6" name="TextBox 5"/>
          <p:cNvSpPr txBox="1"/>
          <p:nvPr/>
        </p:nvSpPr>
        <p:spPr>
          <a:xfrm>
            <a:off x="351820" y="186373"/>
            <a:ext cx="2369610" cy="591220"/>
          </a:xfrm>
          <a:prstGeom prst="rect">
            <a:avLst/>
          </a:prstGeom>
          <a:noFill/>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2000" b="1" dirty="0">
                <a:effectLst>
                  <a:outerShdw blurRad="38100" dist="38100" dir="2700000" algn="tl">
                    <a:srgbClr val="000000">
                      <a:alpha val="43137"/>
                    </a:srgbClr>
                  </a:outerShdw>
                </a:effectLst>
              </a:rPr>
              <a:t>Edward Church</a:t>
            </a:r>
            <a:endParaRPr lang="en-US" sz="2000" b="1" dirty="0">
              <a:effectLst>
                <a:outerShdw blurRad="38100" dist="38100" dir="2700000" algn="tl">
                  <a:srgbClr val="000000">
                    <a:alpha val="43137"/>
                  </a:srgbClr>
                </a:outerShdw>
              </a:effectLst>
            </a:endParaRPr>
          </a:p>
        </p:txBody>
      </p:sp>
      <p:sp>
        <p:nvSpPr>
          <p:cNvPr id="3" name="Subtitle 2"/>
          <p:cNvSpPr/>
          <p:nvPr/>
        </p:nvSpPr>
        <p:spPr>
          <a:xfrm>
            <a:off x="929493" y="3210524"/>
            <a:ext cx="2835536" cy="591219"/>
          </a:xfrm>
          <a:prstGeom prst="rect">
            <a:avLst/>
          </a:prstGeom>
        </p:spPr>
        <p:txBody>
          <a:bodyPr>
            <a:normAutofit/>
          </a:bodyPr>
          <a:lstStyle/>
          <a:p>
            <a:pPr defTabSz="740410">
              <a:lnSpc>
                <a:spcPct val="90000"/>
              </a:lnSpc>
              <a:spcAft>
                <a:spcPts val="600"/>
              </a:spcAft>
            </a:pPr>
            <a:r>
              <a:rPr lang="en-US" sz="2915"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Numbers 13:33</a:t>
            </a:r>
            <a:endParaRPr lang="en-US" sz="2915" b="1" kern="1200"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pPr>
              <a:lnSpc>
                <a:spcPct val="90000"/>
              </a:lnSpc>
              <a:spcAft>
                <a:spcPts val="600"/>
              </a:spcAft>
            </a:pPr>
            <a:endParaRPr lang="en-US" sz="3600" b="1" dirty="0">
              <a:effectLst>
                <a:outerShdw blurRad="38100" dist="38100" dir="2700000" algn="tl">
                  <a:srgbClr val="000000">
                    <a:alpha val="43137"/>
                  </a:srgbClr>
                </a:outerShdw>
              </a:effectLst>
            </a:endParaRPr>
          </a:p>
        </p:txBody>
      </p:sp>
      <p:sp>
        <p:nvSpPr>
          <p:cNvPr id="7" name="TextBox 6"/>
          <p:cNvSpPr txBox="1"/>
          <p:nvPr/>
        </p:nvSpPr>
        <p:spPr>
          <a:xfrm>
            <a:off x="9292053" y="30759"/>
            <a:ext cx="2740195" cy="400110"/>
          </a:xfrm>
          <a:prstGeom prst="rect">
            <a:avLst/>
          </a:prstGeom>
          <a:noFill/>
        </p:spPr>
        <p:txBody>
          <a:bodyPr wrap="square" rtlCol="0">
            <a:spAutoFit/>
          </a:bodyPr>
          <a:lstStyle/>
          <a:p>
            <a:pPr defTabSz="740410">
              <a:spcAft>
                <a:spcPts val="600"/>
              </a:spcAft>
            </a:pPr>
            <a:r>
              <a:rPr lang="en-US" sz="2000" b="1" kern="1200" dirty="0">
                <a:effectLst>
                  <a:outerShdw blurRad="38100" dist="38100" dir="2700000" algn="tl">
                    <a:srgbClr val="000000">
                      <a:alpha val="43137"/>
                    </a:srgbClr>
                  </a:outerShdw>
                </a:effectLst>
              </a:rPr>
              <a:t>March 3, 2024</a:t>
            </a:r>
            <a:endParaRPr lang="en-US" sz="2800" b="1" dirty="0">
              <a:effectLst>
                <a:outerShdw blurRad="38100" dist="38100" dir="2700000" algn="tl">
                  <a:srgbClr val="000000">
                    <a:alpha val="43137"/>
                  </a:srgbClr>
                </a:outerShdw>
              </a:effectLst>
            </a:endParaRPr>
          </a:p>
        </p:txBody>
      </p:sp>
      <p:sp>
        <p:nvSpPr>
          <p:cNvPr id="4" name="Title 1"/>
          <p:cNvSpPr txBox="1"/>
          <p:nvPr/>
        </p:nvSpPr>
        <p:spPr>
          <a:xfrm>
            <a:off x="290227" y="1468384"/>
            <a:ext cx="7464984" cy="1511282"/>
          </a:xfrm>
          <a:prstGeom prst="rect">
            <a:avLst/>
          </a:prstGeom>
          <a:solidFill>
            <a:schemeClr val="bg1">
              <a:alpha val="80000"/>
            </a:schemeClr>
          </a:solidFill>
          <a:effectLst>
            <a:softEdge rad="38100"/>
          </a:effectLst>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740410">
              <a:spcAft>
                <a:spcPts val="600"/>
              </a:spcAft>
            </a:pPr>
            <a:r>
              <a:rPr lang="en-US" sz="4860" b="1" kern="1200" dirty="0">
                <a:effectLst>
                  <a:outerShdw blurRad="38100" dist="38100" dir="2700000" algn="tl">
                    <a:srgbClr val="000000">
                      <a:alpha val="43137"/>
                    </a:srgbClr>
                  </a:outerShdw>
                </a:effectLst>
                <a:latin typeface="Arial Rounded MT Bold" panose="020F0704030504030204" pitchFamily="34" charset="0"/>
                <a:ea typeface="+mj-ea"/>
                <a:cs typeface="+mj-cs"/>
              </a:rPr>
              <a:t>Rejecting the Grasshopper Mentality</a:t>
            </a:r>
            <a:endParaRPr lang="en-US" dirty="0"/>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heel(8)">
                                      <p:cBhvr>
                                        <p:cTn id="11" dur="2000"/>
                                        <p:tgtEl>
                                          <p:spTgt spid="6"/>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childTnLst>
                          </p:cTn>
                        </p:par>
                        <p:par>
                          <p:cTn id="16" fill="hold">
                            <p:stCondLst>
                              <p:cond delay="6000"/>
                            </p:stCondLst>
                            <p:childTnLst>
                              <p:par>
                                <p:cTn id="17" presetID="16" presetClass="entr" presetSubtype="2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build="p"/>
      <p:bldP spid="7" grpId="0"/>
      <p:bldP spid="4"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04417" y="0"/>
            <a:ext cx="8097452" cy="3429000"/>
          </a:xfrm>
          <a:solidFill>
            <a:schemeClr val="bg1">
              <a:alpha val="90000"/>
            </a:schemeClr>
          </a:solidFill>
          <a:effectLst>
            <a:softEdge rad="50800"/>
          </a:effectLst>
        </p:spPr>
        <p:txBody>
          <a:bodyPr>
            <a:normAutofit/>
          </a:bodyPr>
          <a:lstStyle/>
          <a:p>
            <a:pPr marL="0" marR="0" indent="0" algn="ctr">
              <a:spcBef>
                <a:spcPts val="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God’s Best was About to Come (1, 27)</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Divine Mission</a:t>
            </a:r>
            <a:endPar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God Sent the Best of the Best (</a:t>
            </a:r>
            <a:r>
              <a:rPr lang="en-US" sz="3200" b="1" dirty="0" err="1">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2b</a:t>
            </a: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17)</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Divine Commission</a:t>
            </a:r>
            <a:endPar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endParaRPr lang="en-US"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0" marR="0" indent="0" algn="ctr">
              <a:spcBef>
                <a:spcPts val="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They Became the Worst of the Worst (28-33)</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spcBef>
                <a:spcPts val="0"/>
              </a:spcBef>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Human Omission </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800" dirty="0">
              <a:effectLst/>
              <a:latin typeface="Consolas" panose="020B0609020204030204" pitchFamily="49" charset="0"/>
              <a:ea typeface="Calibri" panose="020F0502020204030204" pitchFamily="3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5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par>
                          <p:cTn id="35" fill="hold">
                            <p:stCondLst>
                              <p:cond delay="500"/>
                            </p:stCondLst>
                            <p:childTnLst>
                              <p:par>
                                <p:cTn id="36" presetID="2" presetClass="entr" presetSubtype="8" fill="hold" grpId="0" nodeType="after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 calcmode="lin" valueType="num">
                                      <p:cBhvr additive="base">
                                        <p:cTn id="38"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39"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7513" y="2982686"/>
            <a:ext cx="6128657" cy="3374571"/>
          </a:xfrm>
          <a:solidFill>
            <a:schemeClr val="bg1">
              <a:alpha val="90000"/>
            </a:schemeClr>
          </a:solidFill>
          <a:effectLst>
            <a:softEdge rad="50800"/>
          </a:effectLst>
        </p:spPr>
        <p:txBody>
          <a:bodyPr/>
          <a:lstStyle/>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Grasshopper Mentality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i="0" dirty="0">
                <a:effectLst>
                  <a:outerShdw blurRad="38100" dist="38100" dir="2700000" algn="tl">
                    <a:srgbClr val="000000">
                      <a:alpha val="43137"/>
                    </a:srgbClr>
                  </a:outerShdw>
                </a:effectLst>
                <a:latin typeface="Arial Rounded MT Bold" panose="020F0704030504030204" pitchFamily="34" charset="0"/>
              </a:rPr>
              <a:t>Self</a:t>
            </a:r>
            <a:r>
              <a:rPr lang="en-US" sz="3200" b="1" dirty="0">
                <a:effectLst>
                  <a:outerShdw blurRad="38100" dist="38100" dir="2700000" algn="tl">
                    <a:srgbClr val="000000">
                      <a:alpha val="43137"/>
                    </a:srgbClr>
                  </a:outerShdw>
                </a:effectLst>
                <a:latin typeface="Arial Rounded MT Bold" panose="020F0704030504030204" pitchFamily="34" charset="0"/>
              </a:rPr>
              <a:t>-Defeating</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i="0" dirty="0">
                <a:effectLst>
                  <a:outerShdw blurRad="38100" dist="38100" dir="2700000" algn="tl">
                    <a:srgbClr val="000000">
                      <a:alpha val="43137"/>
                    </a:srgbClr>
                  </a:outerShdw>
                </a:effectLst>
                <a:latin typeface="Arial Rounded MT Bold" panose="020F0704030504030204" pitchFamily="34" charset="0"/>
              </a:rPr>
              <a:t>Self-Limiting</a:t>
            </a:r>
            <a:endParaRPr lang="en-US" sz="3200" b="1" i="0" dirty="0">
              <a:effectLst>
                <a:outerShdw blurRad="38100" dist="38100" dir="2700000" algn="tl">
                  <a:srgbClr val="000000">
                    <a:alpha val="43137"/>
                  </a:srgbClr>
                </a:outerShdw>
              </a:effectLst>
              <a:latin typeface="Arial Rounded MT Bold" panose="020F0704030504030204" pitchFamily="34" charset="0"/>
            </a:endParaRPr>
          </a:p>
          <a:p>
            <a:pPr algn="ctr"/>
            <a:r>
              <a:rPr lang="en-US" sz="3200" b="1" dirty="0">
                <a:effectLst>
                  <a:outerShdw blurRad="38100" dist="38100" dir="2700000" algn="tl">
                    <a:srgbClr val="000000">
                      <a:alpha val="43137"/>
                    </a:srgbClr>
                  </a:outerShdw>
                </a:effectLst>
                <a:latin typeface="Arial Rounded MT Bold" panose="020F0704030504030204" pitchFamily="34" charset="0"/>
              </a:rPr>
              <a:t>Perception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buNone/>
            </a:pPr>
            <a:r>
              <a:rPr lang="en-US" sz="3200" b="1" dirty="0">
                <a:effectLst>
                  <a:outerShdw blurRad="38100" dist="38100" dir="2700000" algn="tl">
                    <a:srgbClr val="000000">
                      <a:alpha val="43137"/>
                    </a:srgbClr>
                  </a:outerShdw>
                </a:effectLst>
                <a:latin typeface="Arial Rounded MT Bold" panose="020F0704030504030204" pitchFamily="34" charset="0"/>
              </a:rPr>
              <a:t>We Carry of Ourselves and Abilities</a:t>
            </a:r>
            <a:endParaRPr lang="en-US" sz="3200" b="1" i="0" dirty="0">
              <a:effectLst>
                <a:outerShdw blurRad="38100" dist="38100" dir="2700000" algn="tl">
                  <a:srgbClr val="000000">
                    <a:alpha val="43137"/>
                  </a:srgbClr>
                </a:outerShdw>
              </a:effectLst>
              <a:latin typeface="Arial Rounded MT Bold" panose="020F0704030504030204" pitchFamily="34"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1000" fill="hold"/>
                                        <p:tgtEl>
                                          <p:spTgt spid="3">
                                            <p:bg/>
                                          </p:spTgt>
                                        </p:tgtEl>
                                        <p:attrNameLst>
                                          <p:attrName>ppt_x</p:attrName>
                                        </p:attrNameLst>
                                      </p:cBhvr>
                                      <p:tavLst>
                                        <p:tav tm="0">
                                          <p:val>
                                            <p:strVal val="#ppt_x"/>
                                          </p:val>
                                        </p:tav>
                                        <p:tav tm="100000">
                                          <p:val>
                                            <p:strVal val="#ppt_x"/>
                                          </p:val>
                                        </p:tav>
                                      </p:tavLst>
                                    </p:anim>
                                    <p:anim calcmode="lin" valueType="num">
                                      <p:cBhvr additive="base">
                                        <p:cTn id="8" dur="1000" fill="hold"/>
                                        <p:tgtEl>
                                          <p:spTgt spid="3">
                                            <p:bg/>
                                          </p:spTgt>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1000" fill="hold"/>
                                        <p:tgtEl>
                                          <p:spTgt spid="3">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1000" fill="hold"/>
                                        <p:tgtEl>
                                          <p:spTgt spid="3">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1"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17715"/>
            <a:ext cx="11702143" cy="6095999"/>
          </a:xfrm>
          <a:solidFill>
            <a:schemeClr val="bg1">
              <a:alpha val="85000"/>
            </a:schemeClr>
          </a:solidFill>
        </p:spPr>
        <p:txBody>
          <a:bodyPr>
            <a:normAutofit fontScale="92500"/>
          </a:bodyPr>
          <a:lstStyle/>
          <a:p>
            <a:pPr marL="0" marR="0" indent="0" algn="ctr">
              <a:lnSpc>
                <a:spcPct val="120000"/>
              </a:lnSpc>
              <a:spcBef>
                <a:spcPts val="0"/>
              </a:spcBef>
              <a:spcAft>
                <a:spcPts val="600"/>
              </a:spcAft>
              <a:buNone/>
            </a:pPr>
            <a:r>
              <a:rPr lang="en-US"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a:t>
            </a: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Israel is Standing on the Brink of the Promised Land. </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20000"/>
              </a:lnSpc>
              <a:spcBef>
                <a:spcPts val="0"/>
              </a:spcBef>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Delivered from the Bondage of Egypt…</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20000"/>
              </a:lnSpc>
              <a:spcBef>
                <a:spcPts val="0"/>
              </a:spcBef>
              <a:spcAft>
                <a:spcPts val="600"/>
              </a:spcAft>
              <a:buNone/>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...Led through the Red Sea, </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20000"/>
              </a:lnSpc>
              <a:spcBef>
                <a:spcPts val="0"/>
              </a:spcBef>
              <a:spcAft>
                <a:spcPts val="600"/>
              </a:spcAft>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Approaching the Promised land Flowing W- Milk / Honey</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20000"/>
              </a:lnSpc>
              <a:spcBef>
                <a:spcPts val="0"/>
              </a:spcBef>
              <a:spcAft>
                <a:spcPts val="600"/>
              </a:spcAft>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instead of Stepping Forward In Faith…</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20000"/>
              </a:lnSpc>
              <a:spcBef>
                <a:spcPts val="0"/>
              </a:spcBef>
              <a:spcAft>
                <a:spcPts val="600"/>
              </a:spcAft>
              <a:buNone/>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…They Hesitated </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Why? </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50000"/>
              </a:lnSpc>
              <a:spcBef>
                <a:spcPts val="0"/>
              </a:spcBef>
              <a:spcAft>
                <a:spcPts val="0"/>
              </a:spcAft>
              <a:buNone/>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Because They Saw Giants In The Land…</a:t>
            </a:r>
            <a:endPar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0"/>
              </a:spcAft>
              <a:buNone/>
            </a:pPr>
            <a:r>
              <a:rPr lang="en-US" sz="35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…Considered Themselves As Grasshoppers</a:t>
            </a:r>
            <a:endParaRPr lang="en-US" sz="3500"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50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heel(1)">
                                      <p:cBhvr>
                                        <p:cTn id="7" dur="2000"/>
                                        <p:tgtEl>
                                          <p:spTgt spid="3">
                                            <p:bg/>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heel(1)">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heel(1)">
                                      <p:cBhvr>
                                        <p:cTn id="15" dur="2000"/>
                                        <p:tgtEl>
                                          <p:spTgt spid="3">
                                            <p:txEl>
                                              <p:pRg st="1" end="1"/>
                                            </p:txEl>
                                          </p:spTgt>
                                        </p:tgtEl>
                                      </p:cBhvr>
                                    </p:animEffect>
                                  </p:childTnLst>
                                </p:cTn>
                              </p:par>
                            </p:childTnLst>
                          </p:cTn>
                        </p:par>
                        <p:par>
                          <p:cTn id="16" fill="hold">
                            <p:stCondLst>
                              <p:cond delay="2000"/>
                            </p:stCondLst>
                            <p:childTnLst>
                              <p:par>
                                <p:cTn id="17" presetID="21" presetClass="entr" presetSubtype="1"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heel(1)">
                                      <p:cBhvr>
                                        <p:cTn id="19" dur="2000"/>
                                        <p:tgtEl>
                                          <p:spTgt spid="3">
                                            <p:txEl>
                                              <p:pRg st="2" end="2"/>
                                            </p:txEl>
                                          </p:spTgt>
                                        </p:tgtEl>
                                      </p:cBhvr>
                                    </p:animEffect>
                                  </p:childTnLst>
                                </p:cTn>
                              </p:par>
                            </p:childTnLst>
                          </p:cTn>
                        </p:par>
                        <p:par>
                          <p:cTn id="20" fill="hold">
                            <p:stCondLst>
                              <p:cond delay="4000"/>
                            </p:stCondLst>
                            <p:childTnLst>
                              <p:par>
                                <p:cTn id="21" presetID="21" presetClass="entr" presetSubtype="1"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heel(1)">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heel(1)">
                                      <p:cBhvr>
                                        <p:cTn id="28" dur="2000"/>
                                        <p:tgtEl>
                                          <p:spTgt spid="3">
                                            <p:txEl>
                                              <p:pRg st="4" end="4"/>
                                            </p:txEl>
                                          </p:spTgt>
                                        </p:tgtEl>
                                      </p:cBhvr>
                                    </p:animEffect>
                                  </p:childTnLst>
                                </p:cTn>
                              </p:par>
                            </p:childTnLst>
                          </p:cTn>
                        </p:par>
                        <p:par>
                          <p:cTn id="29" fill="hold">
                            <p:stCondLst>
                              <p:cond delay="2000"/>
                            </p:stCondLst>
                            <p:childTnLst>
                              <p:par>
                                <p:cTn id="30" presetID="21" presetClass="entr" presetSubtype="1"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heel(1)">
                                      <p:cBhvr>
                                        <p:cTn id="37" dur="2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heel(1)">
                                      <p:cBhvr>
                                        <p:cTn id="42" dur="2000"/>
                                        <p:tgtEl>
                                          <p:spTgt spid="3">
                                            <p:txEl>
                                              <p:pRg st="7" end="7"/>
                                            </p:txEl>
                                          </p:spTgt>
                                        </p:tgtEl>
                                      </p:cBhvr>
                                    </p:animEffect>
                                  </p:childTnLst>
                                </p:cTn>
                              </p:par>
                            </p:childTnLst>
                          </p:cTn>
                        </p:par>
                        <p:par>
                          <p:cTn id="43" fill="hold">
                            <p:stCondLst>
                              <p:cond delay="2000"/>
                            </p:stCondLst>
                            <p:childTnLst>
                              <p:par>
                                <p:cTn id="44" presetID="21" presetClass="entr" presetSubtype="1" fill="hold" grpId="0" nodeType="after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heel(1)">
                                      <p:cBhvr>
                                        <p:cTn id="46"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1256"/>
            <a:ext cx="11059886" cy="6085115"/>
          </a:xfrm>
          <a:solidFill>
            <a:schemeClr val="bg1">
              <a:alpha val="90000"/>
            </a:schemeClr>
          </a:solidFill>
        </p:spPr>
        <p:txBody>
          <a:bodyPr>
            <a:normAutofit/>
          </a:bodyPr>
          <a:lstStyle/>
          <a:p>
            <a:pPr marL="0" marR="0"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This is the mentality that we often adopt in our lives</a:t>
            </a:r>
            <a:endParaRPr lang="en-US" sz="28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00000"/>
              </a:lnSpc>
              <a:spcBef>
                <a:spcPts val="0"/>
              </a:spcBef>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see the challenges, obstacles (giants) in our lives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60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Feel…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1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Small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1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Insignificant</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1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Incapable</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10000"/>
              </a:lnSpc>
              <a:spcBef>
                <a:spcPts val="1200"/>
              </a:spcBef>
            </a:pPr>
            <a:r>
              <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look at our own abilities / strength…</a:t>
            </a:r>
            <a:endPar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10000"/>
              </a:lnSpc>
              <a:spcBef>
                <a:spcPts val="0"/>
              </a:spcBef>
              <a:spcAft>
                <a:spcPts val="600"/>
              </a:spcAft>
              <a:buNone/>
            </a:pPr>
            <a:r>
              <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feel like grasshoppers. </a:t>
            </a:r>
            <a:endPar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algn="ctr">
              <a:lnSpc>
                <a:spcPct val="110000"/>
              </a:lnSpc>
              <a:spcBef>
                <a:spcPts val="1200"/>
              </a:spcBef>
            </a:pPr>
            <a:r>
              <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But this is not how God sees us…</a:t>
            </a:r>
            <a:endPar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10000"/>
              </a:lnSpc>
              <a:spcBef>
                <a:spcPts val="0"/>
              </a:spcBef>
              <a:spcAft>
                <a:spcPts val="600"/>
              </a:spcAft>
              <a:buNone/>
            </a:pPr>
            <a:r>
              <a:rPr lang="en-US" sz="30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  …it's not how He wants us to see ourselves</a:t>
            </a:r>
            <a:r>
              <a:rPr lang="en-US" sz="3000" b="1" dirty="0">
                <a:effectLst>
                  <a:outerShdw blurRad="38100" dist="38100" dir="2700000" algn="tl">
                    <a:srgbClr val="000000">
                      <a:alpha val="43137"/>
                    </a:srgbClr>
                  </a:outerShdw>
                </a:effectLst>
                <a:latin typeface="Helvetica Neue"/>
                <a:ea typeface="Helvetica Neue"/>
                <a:cs typeface="Helvetica Neue"/>
              </a:rPr>
              <a:t>. </a:t>
            </a:r>
            <a:endParaRPr lang="en-US" b="1"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p14="http://schemas.microsoft.com/office/powerpoint/2010/main" Requires="p14">
      <p:transition spd="slow" p14:dur="3500">
        <p:comb/>
      </p:transition>
    </mc:Choice>
    <mc:Fallback>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ppt_x</p:attrName>
                                        </p:attrNameLst>
                                      </p:cBhvr>
                                      <p:tavLst>
                                        <p:tav tm="0">
                                          <p:val>
                                            <p:strVal val="#ppt_x"/>
                                          </p:val>
                                        </p:tav>
                                        <p:tav tm="100000">
                                          <p:val>
                                            <p:strVal val="#ppt_x"/>
                                          </p:val>
                                        </p:tav>
                                      </p:tavLst>
                                    </p:anim>
                                    <p:anim calcmode="lin" valueType="num">
                                      <p:cBhvr>
                                        <p:cTn id="8" dur="500" fill="hold"/>
                                        <p:tgtEl>
                                          <p:spTgt spid="3">
                                            <p:bg/>
                                          </p:spTgt>
                                        </p:tgtEl>
                                        <p:attrNameLst>
                                          <p:attrName>ppt_y</p:attrName>
                                        </p:attrNameLst>
                                      </p:cBhvr>
                                      <p:tavLst>
                                        <p:tav tm="0">
                                          <p:val>
                                            <p:strVal val="#ppt_y+#ppt_h/2"/>
                                          </p:val>
                                        </p:tav>
                                        <p:tav tm="100000">
                                          <p:val>
                                            <p:strVal val="#ppt_y"/>
                                          </p:val>
                                        </p:tav>
                                      </p:tavLst>
                                    </p:anim>
                                    <p:anim calcmode="lin" valueType="num">
                                      <p:cBhvr>
                                        <p:cTn id="9" dur="500" fill="hold"/>
                                        <p:tgtEl>
                                          <p:spTgt spid="3">
                                            <p:bg/>
                                          </p:spTgt>
                                        </p:tgtEl>
                                        <p:attrNameLst>
                                          <p:attrName>ppt_w</p:attrName>
                                        </p:attrNameLst>
                                      </p:cBhvr>
                                      <p:tavLst>
                                        <p:tav tm="0">
                                          <p:val>
                                            <p:strVal val="#ppt_w"/>
                                          </p:val>
                                        </p:tav>
                                        <p:tav tm="100000">
                                          <p:val>
                                            <p:strVal val="#ppt_w"/>
                                          </p:val>
                                        </p:tav>
                                      </p:tavLst>
                                    </p:anim>
                                    <p:anim calcmode="lin" valueType="num">
                                      <p:cBhvr>
                                        <p:cTn id="10" dur="500" fill="hold"/>
                                        <p:tgtEl>
                                          <p:spTgt spid="3">
                                            <p:bg/>
                                          </p:spTgt>
                                        </p:tgtEl>
                                        <p:attrNameLst>
                                          <p:attrName>ppt_h</p:attrName>
                                        </p:attrNameLst>
                                      </p:cBhvr>
                                      <p:tavLst>
                                        <p:tav tm="0">
                                          <p:val>
                                            <p:fltVal val="0"/>
                                          </p:val>
                                        </p:tav>
                                        <p:tav tm="100000">
                                          <p:val>
                                            <p:strVal val="#ppt_h"/>
                                          </p:val>
                                        </p:tav>
                                      </p:tavLst>
                                    </p:anim>
                                  </p:childTnLst>
                                </p:cTn>
                              </p:par>
                              <p:par>
                                <p:cTn id="11" presetID="17" presetClass="entr" presetSubtype="4"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0" end="0"/>
                                            </p:txEl>
                                          </p:spTgt>
                                        </p:tgtEl>
                                        <p:attrNameLst>
                                          <p:attrName>ppt_y</p:attrName>
                                        </p:attrNameLst>
                                      </p:cBhvr>
                                      <p:tavLst>
                                        <p:tav tm="0">
                                          <p:val>
                                            <p:strVal val="#ppt_y+#ppt_h/2"/>
                                          </p:val>
                                        </p:tav>
                                        <p:tav tm="100000">
                                          <p:val>
                                            <p:strVal val="#ppt_y"/>
                                          </p:val>
                                        </p:tav>
                                      </p:tavLst>
                                    </p:anim>
                                    <p:anim calcmode="lin" valueType="num">
                                      <p:cBhvr>
                                        <p:cTn id="15" dur="500" fill="hold"/>
                                        <p:tgtEl>
                                          <p:spTgt spid="3">
                                            <p:txEl>
                                              <p:pRg st="0" end="0"/>
                                            </p:txEl>
                                          </p:spTgt>
                                        </p:tgtEl>
                                        <p:attrNameLst>
                                          <p:attrName>ppt_w</p:attrName>
                                        </p:attrNameLst>
                                      </p:cBhvr>
                                      <p:tavLst>
                                        <p:tav tm="0">
                                          <p:val>
                                            <p:strVal val="#ppt_w"/>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500" fill="hold"/>
                                        <p:tgtEl>
                                          <p:spTgt spid="3">
                                            <p:txEl>
                                              <p:pRg st="1" end="1"/>
                                            </p:txEl>
                                          </p:spTgt>
                                        </p:tgtEl>
                                        <p:attrNameLst>
                                          <p:attrName>ppt_y</p:attrName>
                                        </p:attrNameLst>
                                      </p:cBhvr>
                                      <p:tavLst>
                                        <p:tav tm="0">
                                          <p:val>
                                            <p:strVal val="#ppt_y+#ppt_h/2"/>
                                          </p:val>
                                        </p:tav>
                                        <p:tav tm="100000">
                                          <p:val>
                                            <p:strVal val="#ppt_y"/>
                                          </p:val>
                                        </p:tav>
                                      </p:tavLst>
                                    </p:anim>
                                    <p:anim calcmode="lin" valueType="num">
                                      <p:cBhvr>
                                        <p:cTn id="23" dur="500" fill="hold"/>
                                        <p:tgtEl>
                                          <p:spTgt spid="3">
                                            <p:txEl>
                                              <p:pRg st="1" end="1"/>
                                            </p:txEl>
                                          </p:spTgt>
                                        </p:tgtEl>
                                        <p:attrNameLst>
                                          <p:attrName>ppt_w</p:attrName>
                                        </p:attrNameLst>
                                      </p:cBhvr>
                                      <p:tavLst>
                                        <p:tav tm="0">
                                          <p:val>
                                            <p:strVal val="#ppt_w"/>
                                          </p:val>
                                        </p:tav>
                                        <p:tav tm="100000">
                                          <p:val>
                                            <p:strVal val="#ppt_w"/>
                                          </p:val>
                                        </p:tav>
                                      </p:tavLst>
                                    </p:anim>
                                    <p:anim calcmode="lin" valueType="num">
                                      <p:cBhvr>
                                        <p:cTn id="2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5" fill="hold">
                            <p:stCondLst>
                              <p:cond delay="500"/>
                            </p:stCondLst>
                            <p:childTnLst>
                              <p:par>
                                <p:cTn id="26" presetID="17" presetClass="entr" presetSubtype="4"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3">
                                            <p:txEl>
                                              <p:pRg st="2" end="2"/>
                                            </p:txEl>
                                          </p:spTgt>
                                        </p:tgtEl>
                                        <p:attrNameLst>
                                          <p:attrName>ppt_y</p:attrName>
                                        </p:attrNameLst>
                                      </p:cBhvr>
                                      <p:tavLst>
                                        <p:tav tm="0">
                                          <p:val>
                                            <p:strVal val="#ppt_y+#ppt_h/2"/>
                                          </p:val>
                                        </p:tav>
                                        <p:tav tm="100000">
                                          <p:val>
                                            <p:strVal val="#ppt_y"/>
                                          </p:val>
                                        </p:tav>
                                      </p:tavLst>
                                    </p:anim>
                                    <p:anim calcmode="lin" valueType="num">
                                      <p:cBhvr>
                                        <p:cTn id="30" dur="500" fill="hold"/>
                                        <p:tgtEl>
                                          <p:spTgt spid="3">
                                            <p:txEl>
                                              <p:pRg st="2" end="2"/>
                                            </p:txEl>
                                          </p:spTgt>
                                        </p:tgtEl>
                                        <p:attrNameLst>
                                          <p:attrName>ppt_w</p:attrName>
                                        </p:attrNameLst>
                                      </p:cBhvr>
                                      <p:tavLst>
                                        <p:tav tm="0">
                                          <p:val>
                                            <p:strVal val="#ppt_w"/>
                                          </p:val>
                                        </p:tav>
                                        <p:tav tm="100000">
                                          <p:val>
                                            <p:strVal val="#ppt_w"/>
                                          </p:val>
                                        </p:tav>
                                      </p:tavLst>
                                    </p:anim>
                                    <p:anim calcmode="lin" valueType="num">
                                      <p:cBhvr>
                                        <p:cTn id="31"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par>
                          <p:cTn id="32" fill="hold">
                            <p:stCondLst>
                              <p:cond delay="1000"/>
                            </p:stCondLst>
                            <p:childTnLst>
                              <p:par>
                                <p:cTn id="33" presetID="17" presetClass="entr" presetSubtype="4" fill="hold" grpId="0" nodeType="after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 calcmode="lin" valueType="num">
                                      <p:cBhvr>
                                        <p:cTn id="3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6" dur="500" fill="hold"/>
                                        <p:tgtEl>
                                          <p:spTgt spid="3">
                                            <p:txEl>
                                              <p:pRg st="3" end="3"/>
                                            </p:txEl>
                                          </p:spTgt>
                                        </p:tgtEl>
                                        <p:attrNameLst>
                                          <p:attrName>ppt_y</p:attrName>
                                        </p:attrNameLst>
                                      </p:cBhvr>
                                      <p:tavLst>
                                        <p:tav tm="0">
                                          <p:val>
                                            <p:strVal val="#ppt_y+#ppt_h/2"/>
                                          </p:val>
                                        </p:tav>
                                        <p:tav tm="100000">
                                          <p:val>
                                            <p:strVal val="#ppt_y"/>
                                          </p:val>
                                        </p:tav>
                                      </p:tavLst>
                                    </p:anim>
                                    <p:anim calcmode="lin" valueType="num">
                                      <p:cBhvr>
                                        <p:cTn id="37" dur="500" fill="hold"/>
                                        <p:tgtEl>
                                          <p:spTgt spid="3">
                                            <p:txEl>
                                              <p:pRg st="3" end="3"/>
                                            </p:txEl>
                                          </p:spTgt>
                                        </p:tgtEl>
                                        <p:attrNameLst>
                                          <p:attrName>ppt_w</p:attrName>
                                        </p:attrNameLst>
                                      </p:cBhvr>
                                      <p:tavLst>
                                        <p:tav tm="0">
                                          <p:val>
                                            <p:strVal val="#ppt_w"/>
                                          </p:val>
                                        </p:tav>
                                        <p:tav tm="100000">
                                          <p:val>
                                            <p:strVal val="#ppt_w"/>
                                          </p:val>
                                        </p:tav>
                                      </p:tavLst>
                                    </p:anim>
                                    <p:anim calcmode="lin" valueType="num">
                                      <p:cBhvr>
                                        <p:cTn id="3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par>
                          <p:cTn id="39" fill="hold">
                            <p:stCondLst>
                              <p:cond delay="1500"/>
                            </p:stCondLst>
                            <p:childTnLst>
                              <p:par>
                                <p:cTn id="40" presetID="17" presetClass="entr" presetSubtype="4" fill="hold" grpId="0" nodeType="after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 calcmode="lin" valueType="num">
                                      <p:cBhvr>
                                        <p:cTn id="42"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4" end="4"/>
                                            </p:txEl>
                                          </p:spTgt>
                                        </p:tgtEl>
                                        <p:attrNameLst>
                                          <p:attrName>ppt_y</p:attrName>
                                        </p:attrNameLst>
                                      </p:cBhvr>
                                      <p:tavLst>
                                        <p:tav tm="0">
                                          <p:val>
                                            <p:strVal val="#ppt_y+#ppt_h/2"/>
                                          </p:val>
                                        </p:tav>
                                        <p:tav tm="100000">
                                          <p:val>
                                            <p:strVal val="#ppt_y"/>
                                          </p:val>
                                        </p:tav>
                                      </p:tavLst>
                                    </p:anim>
                                    <p:anim calcmode="lin" valueType="num">
                                      <p:cBhvr>
                                        <p:cTn id="44" dur="500" fill="hold"/>
                                        <p:tgtEl>
                                          <p:spTgt spid="3">
                                            <p:txEl>
                                              <p:pRg st="4" end="4"/>
                                            </p:txEl>
                                          </p:spTgt>
                                        </p:tgtEl>
                                        <p:attrNameLst>
                                          <p:attrName>ppt_w</p:attrName>
                                        </p:attrNameLst>
                                      </p:cBhvr>
                                      <p:tavLst>
                                        <p:tav tm="0">
                                          <p:val>
                                            <p:strVal val="#ppt_w"/>
                                          </p:val>
                                        </p:tav>
                                        <p:tav tm="100000">
                                          <p:val>
                                            <p:strVal val="#ppt_w"/>
                                          </p:val>
                                        </p:tav>
                                      </p:tavLst>
                                    </p:anim>
                                    <p:anim calcmode="lin" valueType="num">
                                      <p:cBhvr>
                                        <p:cTn id="45" dur="500" fill="hold"/>
                                        <p:tgtEl>
                                          <p:spTgt spid="3">
                                            <p:txEl>
                                              <p:pRg st="4" end="4"/>
                                            </p:txEl>
                                          </p:spTgt>
                                        </p:tgtEl>
                                        <p:attrNameLst>
                                          <p:attrName>ppt_h</p:attrName>
                                        </p:attrNameLst>
                                      </p:cBhvr>
                                      <p:tavLst>
                                        <p:tav tm="0">
                                          <p:val>
                                            <p:fltVal val="0"/>
                                          </p:val>
                                        </p:tav>
                                        <p:tav tm="100000">
                                          <p:val>
                                            <p:strVal val="#ppt_h"/>
                                          </p:val>
                                        </p:tav>
                                      </p:tavLst>
                                    </p:anim>
                                  </p:childTnLst>
                                </p:cTn>
                              </p:par>
                            </p:childTnLst>
                          </p:cTn>
                        </p:par>
                        <p:par>
                          <p:cTn id="46" fill="hold">
                            <p:stCondLst>
                              <p:cond delay="2000"/>
                            </p:stCondLst>
                            <p:childTnLst>
                              <p:par>
                                <p:cTn id="47" presetID="17" presetClass="entr" presetSubtype="4" fill="hold" grpId="0" nodeType="after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0" dur="500" fill="hold"/>
                                        <p:tgtEl>
                                          <p:spTgt spid="3">
                                            <p:txEl>
                                              <p:pRg st="5" end="5"/>
                                            </p:txEl>
                                          </p:spTgt>
                                        </p:tgtEl>
                                        <p:attrNameLst>
                                          <p:attrName>ppt_y</p:attrName>
                                        </p:attrNameLst>
                                      </p:cBhvr>
                                      <p:tavLst>
                                        <p:tav tm="0">
                                          <p:val>
                                            <p:strVal val="#ppt_y+#ppt_h/2"/>
                                          </p:val>
                                        </p:tav>
                                        <p:tav tm="100000">
                                          <p:val>
                                            <p:strVal val="#ppt_y"/>
                                          </p:val>
                                        </p:tav>
                                      </p:tavLst>
                                    </p:anim>
                                    <p:anim calcmode="lin" valueType="num">
                                      <p:cBhvr>
                                        <p:cTn id="51" dur="500" fill="hold"/>
                                        <p:tgtEl>
                                          <p:spTgt spid="3">
                                            <p:txEl>
                                              <p:pRg st="5" end="5"/>
                                            </p:txEl>
                                          </p:spTgt>
                                        </p:tgtEl>
                                        <p:attrNameLst>
                                          <p:attrName>ppt_w</p:attrName>
                                        </p:attrNameLst>
                                      </p:cBhvr>
                                      <p:tavLst>
                                        <p:tav tm="0">
                                          <p:val>
                                            <p:strVal val="#ppt_w"/>
                                          </p:val>
                                        </p:tav>
                                        <p:tav tm="100000">
                                          <p:val>
                                            <p:strVal val="#ppt_w"/>
                                          </p:val>
                                        </p:tav>
                                      </p:tavLst>
                                    </p:anim>
                                    <p:anim calcmode="lin" valueType="num">
                                      <p:cBhvr>
                                        <p:cTn id="5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3" fill="hold">
                      <p:stCondLst>
                        <p:cond delay="indefinite"/>
                      </p:stCondLst>
                      <p:childTnLst>
                        <p:par>
                          <p:cTn id="54" fill="hold">
                            <p:stCondLst>
                              <p:cond delay="0"/>
                            </p:stCondLst>
                            <p:childTnLst>
                              <p:par>
                                <p:cTn id="55" presetID="17" presetClass="entr" presetSubtype="4" fill="hold" grpId="0" nodeType="clickEffect">
                                  <p:stCondLst>
                                    <p:cond delay="0"/>
                                  </p:stCondLst>
                                  <p:childTnLst>
                                    <p:set>
                                      <p:cBhvr>
                                        <p:cTn id="56" dur="1" fill="hold">
                                          <p:stCondLst>
                                            <p:cond delay="0"/>
                                          </p:stCondLst>
                                        </p:cTn>
                                        <p:tgtEl>
                                          <p:spTgt spid="3">
                                            <p:txEl>
                                              <p:pRg st="6" end="6"/>
                                            </p:txEl>
                                          </p:spTgt>
                                        </p:tgtEl>
                                        <p:attrNameLst>
                                          <p:attrName>style.visibility</p:attrName>
                                        </p:attrNameLst>
                                      </p:cBhvr>
                                      <p:to>
                                        <p:strVal val="visible"/>
                                      </p:to>
                                    </p:set>
                                    <p:anim calcmode="lin" valueType="num">
                                      <p:cBhvr>
                                        <p:cTn id="5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500" fill="hold"/>
                                        <p:tgtEl>
                                          <p:spTgt spid="3">
                                            <p:txEl>
                                              <p:pRg st="6" end="6"/>
                                            </p:txEl>
                                          </p:spTgt>
                                        </p:tgtEl>
                                        <p:attrNameLst>
                                          <p:attrName>ppt_y</p:attrName>
                                        </p:attrNameLst>
                                      </p:cBhvr>
                                      <p:tavLst>
                                        <p:tav tm="0">
                                          <p:val>
                                            <p:strVal val="#ppt_y+#ppt_h/2"/>
                                          </p:val>
                                        </p:tav>
                                        <p:tav tm="100000">
                                          <p:val>
                                            <p:strVal val="#ppt_y"/>
                                          </p:val>
                                        </p:tav>
                                      </p:tavLst>
                                    </p:anim>
                                    <p:anim calcmode="lin" valueType="num">
                                      <p:cBhvr>
                                        <p:cTn id="59" dur="500" fill="hold"/>
                                        <p:tgtEl>
                                          <p:spTgt spid="3">
                                            <p:txEl>
                                              <p:pRg st="6" end="6"/>
                                            </p:txEl>
                                          </p:spTgt>
                                        </p:tgtEl>
                                        <p:attrNameLst>
                                          <p:attrName>ppt_w</p:attrName>
                                        </p:attrNameLst>
                                      </p:cBhvr>
                                      <p:tavLst>
                                        <p:tav tm="0">
                                          <p:val>
                                            <p:strVal val="#ppt_w"/>
                                          </p:val>
                                        </p:tav>
                                        <p:tav tm="100000">
                                          <p:val>
                                            <p:strVal val="#ppt_w"/>
                                          </p:val>
                                        </p:tav>
                                      </p:tavLst>
                                    </p:anim>
                                    <p:anim calcmode="lin" valueType="num">
                                      <p:cBhvr>
                                        <p:cTn id="60"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par>
                          <p:cTn id="61" fill="hold">
                            <p:stCondLst>
                              <p:cond delay="500"/>
                            </p:stCondLst>
                            <p:childTnLst>
                              <p:par>
                                <p:cTn id="62" presetID="17" presetClass="entr" presetSubtype="4" fill="hold" grpId="0" nodeType="afterEffect">
                                  <p:stCondLst>
                                    <p:cond delay="0"/>
                                  </p:stCondLst>
                                  <p:childTnLst>
                                    <p:set>
                                      <p:cBhvr>
                                        <p:cTn id="63" dur="1" fill="hold">
                                          <p:stCondLst>
                                            <p:cond delay="0"/>
                                          </p:stCondLst>
                                        </p:cTn>
                                        <p:tgtEl>
                                          <p:spTgt spid="3">
                                            <p:txEl>
                                              <p:pRg st="7" end="7"/>
                                            </p:txEl>
                                          </p:spTgt>
                                        </p:tgtEl>
                                        <p:attrNameLst>
                                          <p:attrName>style.visibility</p:attrName>
                                        </p:attrNameLst>
                                      </p:cBhvr>
                                      <p:to>
                                        <p:strVal val="visible"/>
                                      </p:to>
                                    </p:set>
                                    <p:anim calcmode="lin" valueType="num">
                                      <p:cBhvr>
                                        <p:cTn id="64"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500" fill="hold"/>
                                        <p:tgtEl>
                                          <p:spTgt spid="3">
                                            <p:txEl>
                                              <p:pRg st="7" end="7"/>
                                            </p:txEl>
                                          </p:spTgt>
                                        </p:tgtEl>
                                        <p:attrNameLst>
                                          <p:attrName>ppt_y</p:attrName>
                                        </p:attrNameLst>
                                      </p:cBhvr>
                                      <p:tavLst>
                                        <p:tav tm="0">
                                          <p:val>
                                            <p:strVal val="#ppt_y+#ppt_h/2"/>
                                          </p:val>
                                        </p:tav>
                                        <p:tav tm="100000">
                                          <p:val>
                                            <p:strVal val="#ppt_y"/>
                                          </p:val>
                                        </p:tav>
                                      </p:tavLst>
                                    </p:anim>
                                    <p:anim calcmode="lin" valueType="num">
                                      <p:cBhvr>
                                        <p:cTn id="66" dur="500" fill="hold"/>
                                        <p:tgtEl>
                                          <p:spTgt spid="3">
                                            <p:txEl>
                                              <p:pRg st="7" end="7"/>
                                            </p:txEl>
                                          </p:spTgt>
                                        </p:tgtEl>
                                        <p:attrNameLst>
                                          <p:attrName>ppt_w</p:attrName>
                                        </p:attrNameLst>
                                      </p:cBhvr>
                                      <p:tavLst>
                                        <p:tav tm="0">
                                          <p:val>
                                            <p:strVal val="#ppt_w"/>
                                          </p:val>
                                        </p:tav>
                                        <p:tav tm="100000">
                                          <p:val>
                                            <p:strVal val="#ppt_w"/>
                                          </p:val>
                                        </p:tav>
                                      </p:tavLst>
                                    </p:anim>
                                    <p:anim calcmode="lin" valueType="num">
                                      <p:cBhvr>
                                        <p:cTn id="67" dur="500" fill="hold"/>
                                        <p:tgtEl>
                                          <p:spTgt spid="3">
                                            <p:txEl>
                                              <p:pRg st="7" end="7"/>
                                            </p:txEl>
                                          </p:spTgt>
                                        </p:tgtEl>
                                        <p:attrNameLst>
                                          <p:attrName>ppt_h</p:attrName>
                                        </p:attrNameLst>
                                      </p:cBhvr>
                                      <p:tavLst>
                                        <p:tav tm="0">
                                          <p:val>
                                            <p:fltVal val="0"/>
                                          </p:val>
                                        </p:tav>
                                        <p:tav tm="100000">
                                          <p:val>
                                            <p:strVal val="#ppt_h"/>
                                          </p:val>
                                        </p:tav>
                                      </p:tavLst>
                                    </p:anim>
                                  </p:childTnLst>
                                </p:cTn>
                              </p:par>
                            </p:childTnLst>
                          </p:cTn>
                        </p:par>
                      </p:childTnLst>
                    </p:cTn>
                  </p:par>
                  <p:par>
                    <p:cTn id="68" fill="hold">
                      <p:stCondLst>
                        <p:cond delay="indefinite"/>
                      </p:stCondLst>
                      <p:childTnLst>
                        <p:par>
                          <p:cTn id="69" fill="hold">
                            <p:stCondLst>
                              <p:cond delay="0"/>
                            </p:stCondLst>
                            <p:childTnLst>
                              <p:par>
                                <p:cTn id="70" presetID="17" presetClass="entr" presetSubtype="4" fill="hold" grpId="0" nodeType="clickEffect">
                                  <p:stCondLst>
                                    <p:cond delay="0"/>
                                  </p:stCondLst>
                                  <p:childTnLst>
                                    <p:set>
                                      <p:cBhvr>
                                        <p:cTn id="71" dur="1" fill="hold">
                                          <p:stCondLst>
                                            <p:cond delay="0"/>
                                          </p:stCondLst>
                                        </p:cTn>
                                        <p:tgtEl>
                                          <p:spTgt spid="3">
                                            <p:txEl>
                                              <p:pRg st="8" end="8"/>
                                            </p:txEl>
                                          </p:spTgt>
                                        </p:tgtEl>
                                        <p:attrNameLst>
                                          <p:attrName>style.visibility</p:attrName>
                                        </p:attrNameLst>
                                      </p:cBhvr>
                                      <p:to>
                                        <p:strVal val="visible"/>
                                      </p:to>
                                    </p:set>
                                    <p:anim calcmode="lin" valueType="num">
                                      <p:cBhvr>
                                        <p:cTn id="7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3" dur="500" fill="hold"/>
                                        <p:tgtEl>
                                          <p:spTgt spid="3">
                                            <p:txEl>
                                              <p:pRg st="8" end="8"/>
                                            </p:txEl>
                                          </p:spTgt>
                                        </p:tgtEl>
                                        <p:attrNameLst>
                                          <p:attrName>ppt_y</p:attrName>
                                        </p:attrNameLst>
                                      </p:cBhvr>
                                      <p:tavLst>
                                        <p:tav tm="0">
                                          <p:val>
                                            <p:strVal val="#ppt_y+#ppt_h/2"/>
                                          </p:val>
                                        </p:tav>
                                        <p:tav tm="100000">
                                          <p:val>
                                            <p:strVal val="#ppt_y"/>
                                          </p:val>
                                        </p:tav>
                                      </p:tavLst>
                                    </p:anim>
                                    <p:anim calcmode="lin" valueType="num">
                                      <p:cBhvr>
                                        <p:cTn id="74" dur="500" fill="hold"/>
                                        <p:tgtEl>
                                          <p:spTgt spid="3">
                                            <p:txEl>
                                              <p:pRg st="8" end="8"/>
                                            </p:txEl>
                                          </p:spTgt>
                                        </p:tgtEl>
                                        <p:attrNameLst>
                                          <p:attrName>ppt_w</p:attrName>
                                        </p:attrNameLst>
                                      </p:cBhvr>
                                      <p:tavLst>
                                        <p:tav tm="0">
                                          <p:val>
                                            <p:strVal val="#ppt_w"/>
                                          </p:val>
                                        </p:tav>
                                        <p:tav tm="100000">
                                          <p:val>
                                            <p:strVal val="#ppt_w"/>
                                          </p:val>
                                        </p:tav>
                                      </p:tavLst>
                                    </p:anim>
                                    <p:anim calcmode="lin" valueType="num">
                                      <p:cBhvr>
                                        <p:cTn id="75" dur="500" fill="hold"/>
                                        <p:tgtEl>
                                          <p:spTgt spid="3">
                                            <p:txEl>
                                              <p:pRg st="8" end="8"/>
                                            </p:txEl>
                                          </p:spTgt>
                                        </p:tgtEl>
                                        <p:attrNameLst>
                                          <p:attrName>ppt_h</p:attrName>
                                        </p:attrNameLst>
                                      </p:cBhvr>
                                      <p:tavLst>
                                        <p:tav tm="0">
                                          <p:val>
                                            <p:fltVal val="0"/>
                                          </p:val>
                                        </p:tav>
                                        <p:tav tm="100000">
                                          <p:val>
                                            <p:strVal val="#ppt_h"/>
                                          </p:val>
                                        </p:tav>
                                      </p:tavLst>
                                    </p:anim>
                                  </p:childTnLst>
                                </p:cTn>
                              </p:par>
                            </p:childTnLst>
                          </p:cTn>
                        </p:par>
                        <p:par>
                          <p:cTn id="76" fill="hold">
                            <p:stCondLst>
                              <p:cond delay="500"/>
                            </p:stCondLst>
                            <p:childTnLst>
                              <p:par>
                                <p:cTn id="77" presetID="17" presetClass="entr" presetSubtype="4" fill="hold" grpId="0" nodeType="afterEffect">
                                  <p:stCondLst>
                                    <p:cond delay="0"/>
                                  </p:stCondLst>
                                  <p:childTnLst>
                                    <p:set>
                                      <p:cBhvr>
                                        <p:cTn id="78" dur="1" fill="hold">
                                          <p:stCondLst>
                                            <p:cond delay="0"/>
                                          </p:stCondLst>
                                        </p:cTn>
                                        <p:tgtEl>
                                          <p:spTgt spid="3">
                                            <p:txEl>
                                              <p:pRg st="9" end="9"/>
                                            </p:txEl>
                                          </p:spTgt>
                                        </p:tgtEl>
                                        <p:attrNameLst>
                                          <p:attrName>style.visibility</p:attrName>
                                        </p:attrNameLst>
                                      </p:cBhvr>
                                      <p:to>
                                        <p:strVal val="visible"/>
                                      </p:to>
                                    </p:set>
                                    <p:anim calcmode="lin" valueType="num">
                                      <p:cBhvr>
                                        <p:cTn id="7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80" dur="500" fill="hold"/>
                                        <p:tgtEl>
                                          <p:spTgt spid="3">
                                            <p:txEl>
                                              <p:pRg st="9" end="9"/>
                                            </p:txEl>
                                          </p:spTgt>
                                        </p:tgtEl>
                                        <p:attrNameLst>
                                          <p:attrName>ppt_y</p:attrName>
                                        </p:attrNameLst>
                                      </p:cBhvr>
                                      <p:tavLst>
                                        <p:tav tm="0">
                                          <p:val>
                                            <p:strVal val="#ppt_y+#ppt_h/2"/>
                                          </p:val>
                                        </p:tav>
                                        <p:tav tm="100000">
                                          <p:val>
                                            <p:strVal val="#ppt_y"/>
                                          </p:val>
                                        </p:tav>
                                      </p:tavLst>
                                    </p:anim>
                                    <p:anim calcmode="lin" valueType="num">
                                      <p:cBhvr>
                                        <p:cTn id="81" dur="500" fill="hold"/>
                                        <p:tgtEl>
                                          <p:spTgt spid="3">
                                            <p:txEl>
                                              <p:pRg st="9" end="9"/>
                                            </p:txEl>
                                          </p:spTgt>
                                        </p:tgtEl>
                                        <p:attrNameLst>
                                          <p:attrName>ppt_w</p:attrName>
                                        </p:attrNameLst>
                                      </p:cBhvr>
                                      <p:tavLst>
                                        <p:tav tm="0">
                                          <p:val>
                                            <p:strVal val="#ppt_w"/>
                                          </p:val>
                                        </p:tav>
                                        <p:tav tm="100000">
                                          <p:val>
                                            <p:strVal val="#ppt_w"/>
                                          </p:val>
                                        </p:tav>
                                      </p:tavLst>
                                    </p:anim>
                                    <p:anim calcmode="lin" valueType="num">
                                      <p:cBhvr>
                                        <p:cTn id="82" dur="500" fill="hold"/>
                                        <p:tgtEl>
                                          <p:spTgt spid="3">
                                            <p:txEl>
                                              <p:pRg st="9" end="9"/>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8" y="74431"/>
            <a:ext cx="11748977" cy="6228398"/>
          </a:xfrm>
          <a:solidFill>
            <a:schemeClr val="bg1">
              <a:alpha val="85000"/>
            </a:schemeClr>
          </a:solidFill>
        </p:spPr>
        <p:txBody>
          <a:bodyPr>
            <a:noAutofit/>
          </a:bodyPr>
          <a:lstStyle/>
          <a:p>
            <a:pPr marL="0" marR="0" indent="0" algn="ctr">
              <a:lnSpc>
                <a:spcPct val="12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Understand Our Perception of Ourselves Matters.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3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How We See Ourselves Affects How We…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00000"/>
              </a:lnSpc>
              <a:spcBef>
                <a:spcPts val="0"/>
              </a:spcBef>
              <a:spcAft>
                <a:spcPts val="3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Behave</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00000"/>
              </a:lnSpc>
              <a:spcBef>
                <a:spcPts val="0"/>
              </a:spcBef>
              <a:spcAft>
                <a:spcPts val="3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Interact w- Others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algn="ctr">
              <a:lnSpc>
                <a:spcPct val="100000"/>
              </a:lnSpc>
              <a:spcBef>
                <a:spcPts val="0"/>
              </a:spcBef>
              <a:spcAft>
                <a:spcPts val="600"/>
              </a:spcAft>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Face Challenges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indent="0" algn="ctr">
              <a:lnSpc>
                <a:spcPct val="100000"/>
              </a:lnSpc>
              <a:spcBef>
                <a:spcPts val="0"/>
              </a:spcBef>
              <a:spcAft>
                <a:spcPts val="600"/>
              </a:spcAft>
              <a:buNone/>
            </a:pP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If we see ourselves as grasshoppers…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will act like grasshoppers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shy away from challenges,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feel overwhelmed by obstacles…</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…doubt our ability to make a difference.</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1" dur="500"/>
                                        <p:tgtEl>
                                          <p:spTgt spid="3">
                                            <p:txEl>
                                              <p:pRg st="1" end="1"/>
                                            </p:txEl>
                                          </p:spTgt>
                                        </p:tgtEl>
                                      </p:cBhvr>
                                    </p:animEffect>
                                  </p:childTnLst>
                                </p:cTn>
                              </p:par>
                            </p:childTnLst>
                          </p:cTn>
                        </p:par>
                        <p:par>
                          <p:cTn id="22" fill="hold">
                            <p:stCondLst>
                              <p:cond delay="500"/>
                            </p:stCondLst>
                            <p:childTnLst>
                              <p:par>
                                <p:cTn id="23" presetID="53" presetClass="entr" presetSubtype="16" fill="hold" grpId="0" nodeType="after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par>
                          <p:cTn id="28" fill="hold">
                            <p:stCondLst>
                              <p:cond delay="1000"/>
                            </p:stCondLst>
                            <p:childTnLst>
                              <p:par>
                                <p:cTn id="29" presetID="53" presetClass="entr" presetSubtype="16" fill="hold" grpId="0"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3">
                                            <p:txEl>
                                              <p:pRg st="3" end="3"/>
                                            </p:txEl>
                                          </p:spTgt>
                                        </p:tgtEl>
                                      </p:cBhvr>
                                    </p:animEffect>
                                  </p:childTnLst>
                                </p:cTn>
                              </p:par>
                            </p:childTnLst>
                          </p:cTn>
                        </p:par>
                        <p:par>
                          <p:cTn id="34" fill="hold">
                            <p:stCondLst>
                              <p:cond delay="1500"/>
                            </p:stCondLst>
                            <p:childTnLst>
                              <p:par>
                                <p:cTn id="35" presetID="53" presetClass="entr" presetSubtype="16" fill="hold" grpId="0" nodeType="after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p:cTn id="3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3">
                                            <p:txEl>
                                              <p:pRg st="6" end="6"/>
                                            </p:txEl>
                                          </p:spTgt>
                                        </p:tgtEl>
                                        <p:attrNameLst>
                                          <p:attrName>style.visibility</p:attrName>
                                        </p:attrNameLst>
                                      </p:cBhvr>
                                      <p:to>
                                        <p:strVal val="visible"/>
                                      </p:to>
                                    </p:set>
                                    <p:anim calcmode="lin" valueType="num">
                                      <p:cBhvr>
                                        <p:cTn id="4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6" dur="500"/>
                                        <p:tgtEl>
                                          <p:spTgt spid="3">
                                            <p:txEl>
                                              <p:pRg st="6" end="6"/>
                                            </p:txEl>
                                          </p:spTgt>
                                        </p:tgtEl>
                                      </p:cBhvr>
                                    </p:animEffect>
                                  </p:childTnLst>
                                </p:cTn>
                              </p:par>
                            </p:childTnLst>
                          </p:cTn>
                        </p:par>
                        <p:par>
                          <p:cTn id="47" fill="hold">
                            <p:stCondLst>
                              <p:cond delay="500"/>
                            </p:stCondLst>
                            <p:childTnLst>
                              <p:par>
                                <p:cTn id="48" presetID="53" presetClass="entr" presetSubtype="16" fill="hold" grpId="0"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 calcmode="lin" valueType="num">
                                      <p:cBhvr>
                                        <p:cTn id="50"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3">
                                            <p:txEl>
                                              <p:pRg st="7" end="7"/>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p:cTn id="57"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8"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59" dur="500"/>
                                        <p:tgtEl>
                                          <p:spTgt spid="3">
                                            <p:txEl>
                                              <p:pRg st="8" end="8"/>
                                            </p:txEl>
                                          </p:spTgt>
                                        </p:tgtEl>
                                      </p:cBhvr>
                                    </p:animEffect>
                                  </p:childTnLst>
                                </p:cTn>
                              </p:par>
                            </p:childTnLst>
                          </p:cTn>
                        </p:par>
                        <p:par>
                          <p:cTn id="60" fill="hold">
                            <p:stCondLst>
                              <p:cond delay="500"/>
                            </p:stCondLst>
                            <p:childTnLst>
                              <p:par>
                                <p:cTn id="61" presetID="53" presetClass="entr" presetSubtype="16" fill="hold" grpId="0"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p:cTn id="63"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3">
                                            <p:txEl>
                                              <p:pRg st="9" end="9"/>
                                            </p:txEl>
                                          </p:spTgt>
                                        </p:tgtEl>
                                      </p:cBhvr>
                                    </p:animEffect>
                                  </p:childTnLst>
                                </p:cTn>
                              </p:par>
                            </p:childTnLst>
                          </p:cTn>
                        </p:par>
                        <p:par>
                          <p:cTn id="66" fill="hold">
                            <p:stCondLst>
                              <p:cond delay="1000"/>
                            </p:stCondLst>
                            <p:childTnLst>
                              <p:par>
                                <p:cTn id="67" presetID="53" presetClass="entr" presetSubtype="16" fill="hold" grpId="0" nodeType="after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p:cTn id="69"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70"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7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extLst>
              <a:ext uri="{96DAC541-7B7A-43D3-8B79-37D633B846F1}">
                <asvg:svgBlip xmlns:asvg="http://schemas.microsoft.com/office/drawing/2016/SVG/main" r:embed="rId2"/>
              </a:ext>
            </a:extLst>
          </a:blip>
          <a:srcRect/>
          <a:stretch>
            <a:fillRect l="-53000" r="-5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28" y="397329"/>
            <a:ext cx="11250386" cy="6063341"/>
          </a:xfrm>
          <a:solidFill>
            <a:schemeClr val="bg1">
              <a:alpha val="90000"/>
            </a:schemeClr>
          </a:solidFill>
        </p:spPr>
        <p:txBody>
          <a:bodyPr>
            <a:normAutofit fontScale="92500" lnSpcReduction="20000"/>
          </a:bodyPr>
          <a:lstStyle/>
          <a:p>
            <a:pPr marL="342900" marR="0" lvl="0" indent="-342900" algn="ctr">
              <a:lnSpc>
                <a:spcPct val="120000"/>
              </a:lnSpc>
              <a:spcBef>
                <a:spcPts val="0"/>
              </a:spcBef>
              <a:spcAft>
                <a:spcPts val="0"/>
              </a:spcAft>
              <a:buFont typeface="Wingdings" panose="05000000000000000000" pitchFamily="2" charset="2"/>
              <a:buChar char=""/>
            </a:pPr>
            <a:r>
              <a:rPr lang="en-US" sz="3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Small -</a:t>
            </a:r>
            <a:r>
              <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inferiority complex- </a:t>
            </a:r>
            <a:endPar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0"/>
              </a:spcAft>
              <a:buFont typeface="Wingdings" panose="05000000000000000000" pitchFamily="2" charset="2"/>
              <a:buChar char=""/>
            </a:pPr>
            <a:r>
              <a:rPr lang="en-US" sz="3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Exoskeleton - </a:t>
            </a:r>
            <a:r>
              <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strength only comes from outside sources-</a:t>
            </a:r>
            <a:endParaRPr lang="en-US" sz="3000"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0"/>
              </a:spcAft>
              <a:buFont typeface="Wingdings" panose="05000000000000000000" pitchFamily="2" charset="2"/>
              <a:buChar char=""/>
            </a:pPr>
            <a:r>
              <a:rPr lang="en-US" sz="3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Afraid Travel Alone -</a:t>
            </a:r>
            <a:r>
              <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always groups</a:t>
            </a:r>
            <a:endParaRPr lang="en-US" sz="3000"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0"/>
              </a:spcAft>
              <a:buFont typeface="Wingdings" panose="05000000000000000000" pitchFamily="2" charset="2"/>
              <a:buChar char=""/>
            </a:pPr>
            <a:r>
              <a:rPr lang="en-US" sz="3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Beware- When a Group of Locust Come - </a:t>
            </a:r>
            <a:r>
              <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they always bring destruction</a:t>
            </a:r>
            <a:endParaRPr lang="en-US" sz="3000"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342900" marR="0" lvl="0" indent="-342900" algn="ctr">
              <a:lnSpc>
                <a:spcPct val="120000"/>
              </a:lnSpc>
              <a:spcBef>
                <a:spcPts val="0"/>
              </a:spcBef>
              <a:spcAft>
                <a:spcPts val="0"/>
              </a:spcAft>
              <a:buFont typeface="Wingdings" panose="05000000000000000000" pitchFamily="2" charset="2"/>
              <a:buChar char=""/>
            </a:pPr>
            <a:r>
              <a:rPr lang="en-US" sz="3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Only Defense - </a:t>
            </a:r>
            <a:r>
              <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leaping ability- never stay / fight</a:t>
            </a:r>
            <a:endParaRPr lang="en-US" sz="30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10000"/>
              </a:lnSpc>
              <a:spcBef>
                <a:spcPts val="0"/>
              </a:spcBef>
              <a:spcAft>
                <a:spcPts val="0"/>
              </a:spcAft>
              <a:buNone/>
            </a:pPr>
            <a:endParaRPr lang="en-US"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Caused a Distorted View </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20000"/>
              </a:lnSpc>
              <a:spcBef>
                <a:spcPts val="0"/>
              </a:spcBef>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nward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our eyes </a:t>
            </a:r>
            <a:endParaRPr lang="en-US" sz="2800"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0" marR="0" algn="ctr">
              <a:lnSpc>
                <a:spcPct val="120000"/>
              </a:lnSpc>
              <a:spcBef>
                <a:spcPts val="0"/>
              </a:spcBef>
              <a:spcAft>
                <a:spcPts val="0"/>
              </a:spcAft>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O</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utward -</a:t>
            </a:r>
            <a:r>
              <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in their eyes too </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ctr">
              <a:lnSpc>
                <a:spcPct val="110000"/>
              </a:lnSpc>
              <a:spcBef>
                <a:spcPts val="0"/>
              </a:spcBef>
              <a:spcAft>
                <a:spcPts val="0"/>
              </a:spcAft>
            </a:pP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Canaanites Saw 12 People They Had Never Seen Before..</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20000"/>
              </a:lnSpc>
              <a:spcBef>
                <a:spcPts val="0"/>
              </a:spcBef>
              <a:spcAft>
                <a:spcPts val="0"/>
              </a:spcAft>
              <a:buNone/>
            </a:pPr>
            <a:r>
              <a:rPr lang="en-US"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What Did They See?</a:t>
            </a:r>
            <a:endParaRPr lang="en-US" sz="2800" dirty="0">
              <a:effectLst>
                <a:outerShdw blurRad="38100" dist="38100" dir="2700000" algn="tl">
                  <a:srgbClr val="000000">
                    <a:alpha val="43137"/>
                  </a:srgbClr>
                </a:outerShdw>
              </a:effectLst>
              <a:latin typeface="Consolas" panose="020B0609020204030204" pitchFamily="49" charset="0"/>
              <a:ea typeface="Calibri" panose="020F0502020204030204" pitchFamily="34" charset="0"/>
              <a:cs typeface="Times New Roman" panose="02020603050405020304" pitchFamily="18" charset="0"/>
            </a:endParaRPr>
          </a:p>
          <a:p>
            <a:pPr marL="0" marR="0" indent="0" algn="ctr">
              <a:lnSpc>
                <a:spcPct val="120000"/>
              </a:lnSpc>
              <a:spcBef>
                <a:spcPts val="600"/>
              </a:spcBef>
              <a:spcAft>
                <a:spcPts val="0"/>
              </a:spcAft>
              <a:buNone/>
            </a:pPr>
            <a:r>
              <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Strange Sight – </a:t>
            </a:r>
            <a:endParaRPr lang="en-US" sz="32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indent="0" algn="ctr">
              <a:lnSpc>
                <a:spcPct val="120000"/>
              </a:lnSpc>
              <a:spcBef>
                <a:spcPts val="0"/>
              </a:spcBef>
              <a:spcAft>
                <a:spcPts val="0"/>
              </a:spcAft>
              <a:buNone/>
            </a:pPr>
            <a:r>
              <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 Giants/ 10 Grasshoppers </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25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circle(in)">
                                      <p:cBhvr>
                                        <p:cTn id="39" dur="2000"/>
                                        <p:tgtEl>
                                          <p:spTgt spid="3">
                                            <p:txEl>
                                              <p:pRg st="7" end="7"/>
                                            </p:txEl>
                                          </p:spTgt>
                                        </p:tgtEl>
                                      </p:cBhvr>
                                    </p:animEffect>
                                  </p:childTnLst>
                                </p:cTn>
                              </p:par>
                            </p:childTnLst>
                          </p:cTn>
                        </p:par>
                        <p:par>
                          <p:cTn id="40" fill="hold">
                            <p:stCondLst>
                              <p:cond delay="4000"/>
                            </p:stCondLst>
                            <p:childTnLst>
                              <p:par>
                                <p:cTn id="41" presetID="6" presetClass="entr" presetSubtype="16" fill="hold" grpId="0" nodeType="after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circle(in)">
                                      <p:cBhvr>
                                        <p:cTn id="43" dur="2000"/>
                                        <p:tgtEl>
                                          <p:spTgt spid="3">
                                            <p:txEl>
                                              <p:pRg st="8" end="8"/>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3">
                                            <p:txEl>
                                              <p:pRg st="10" end="10"/>
                                            </p:txEl>
                                          </p:spTgt>
                                        </p:tgtEl>
                                        <p:attrNameLst>
                                          <p:attrName>style.visibility</p:attrName>
                                        </p:attrNameLst>
                                      </p:cBhvr>
                                      <p:to>
                                        <p:strVal val="visible"/>
                                      </p:to>
                                    </p:set>
                                    <p:animEffect transition="in" filter="circle(in)">
                                      <p:cBhvr>
                                        <p:cTn id="48" dur="2000"/>
                                        <p:tgtEl>
                                          <p:spTgt spid="3">
                                            <p:txEl>
                                              <p:pRg st="10" end="1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circle(in)">
                                      <p:cBhvr>
                                        <p:cTn id="53" dur="2000"/>
                                        <p:tgtEl>
                                          <p:spTgt spid="3">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3">
                                            <p:txEl>
                                              <p:pRg st="12" end="12"/>
                                            </p:txEl>
                                          </p:spTgt>
                                        </p:tgtEl>
                                        <p:attrNameLst>
                                          <p:attrName>style.visibility</p:attrName>
                                        </p:attrNameLst>
                                      </p:cBhvr>
                                      <p:to>
                                        <p:strVal val="visible"/>
                                      </p:to>
                                    </p:set>
                                    <p:animEffect transition="in" filter="circle(in)">
                                      <p:cBhvr>
                                        <p:cTn id="58" dur="2000"/>
                                        <p:tgtEl>
                                          <p:spTgt spid="3">
                                            <p:txEl>
                                              <p:pRg st="12" end="12"/>
                                            </p:txEl>
                                          </p:spTgt>
                                        </p:tgtEl>
                                      </p:cBhvr>
                                    </p:animEffect>
                                  </p:childTnLst>
                                </p:cTn>
                              </p:par>
                            </p:childTnLst>
                          </p:cTn>
                        </p:par>
                        <p:par>
                          <p:cTn id="59" fill="hold">
                            <p:stCondLst>
                              <p:cond delay="2000"/>
                            </p:stCondLst>
                            <p:childTnLst>
                              <p:par>
                                <p:cTn id="60" presetID="6" presetClass="entr" presetSubtype="16" fill="hold" grpId="0" nodeType="after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circle(in)">
                                      <p:cBhvr>
                                        <p:cTn id="62"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59488" y="74432"/>
            <a:ext cx="11748977" cy="5194254"/>
          </a:xfrm>
          <a:solidFill>
            <a:schemeClr val="bg1">
              <a:alpha val="85000"/>
            </a:schemeClr>
          </a:solidFill>
        </p:spPr>
        <p:txBody>
          <a:bodyPr>
            <a:noAutofit/>
          </a:bodyPr>
          <a:lstStyle/>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This Is How God Sees Us: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R="0" algn="ctr">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His Beloved Children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R="0" algn="ctr">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Heirs of His Kingdom</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R="0" algn="ctr">
              <a:lnSpc>
                <a:spcPct val="100000"/>
              </a:lnSpc>
              <a:spcBef>
                <a:spcPts val="0"/>
              </a:spcBef>
              <a:spcAft>
                <a:spcPts val="600"/>
              </a:spcAft>
              <a:buFont typeface="Courier New" panose="02070309020205020404" pitchFamily="49" charset="0"/>
              <a:buChar char="o"/>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More Than Conquerors </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R="0" algn="ctr">
              <a:lnSpc>
                <a:spcPct val="100000"/>
              </a:lnSpc>
              <a:spcBef>
                <a:spcPts val="0"/>
              </a:spcBef>
              <a:buFont typeface="Courier New" panose="02070309020205020404" pitchFamily="49" charset="0"/>
              <a:buChar char="o"/>
            </a:pPr>
            <a:endParaRPr lang="en-US"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Will Act Accordingly</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Will Face Challenges With Courage</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We Will Overcome Obstacles With Faith</a:t>
            </a:r>
            <a:endPar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endParaRPr>
          </a:p>
          <a:p>
            <a:pPr marL="0" marR="0" indent="0" algn="ctr">
              <a:lnSpc>
                <a:spcPct val="100000"/>
              </a:lnSpc>
              <a:spcBef>
                <a:spcPts val="0"/>
              </a:spcBef>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ea typeface="Helvetica Neue"/>
                <a:cs typeface="Helvetica Neue"/>
              </a:rPr>
              <a:t>And We Will Make a Difference In the World Around Us</a:t>
            </a:r>
            <a:endParaRPr lang="en-US" b="1" dirty="0">
              <a:effectLst>
                <a:outerShdw blurRad="38100" dist="38100" dir="2700000" algn="tl">
                  <a:srgbClr val="000000">
                    <a:alpha val="43137"/>
                  </a:srgbClr>
                </a:outerShdw>
              </a:effectLst>
              <a:latin typeface="Arial Rounded MT Bold" panose="020F0704030504030204" pitchFamily="34" charset="0"/>
              <a:ea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strips(downLeft)">
                                      <p:cBhvr>
                                        <p:cTn id="7" dur="500"/>
                                        <p:tgtEl>
                                          <p:spTgt spid="3">
                                            <p:bg/>
                                          </p:spTgt>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strips(downLeft)">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strips(downLeft)">
                                      <p:cBhvr>
                                        <p:cTn id="15" dur="500"/>
                                        <p:tgtEl>
                                          <p:spTgt spid="3">
                                            <p:txEl>
                                              <p:pRg st="1" end="1"/>
                                            </p:txEl>
                                          </p:spTgt>
                                        </p:tgtEl>
                                      </p:cBhvr>
                                    </p:animEffect>
                                  </p:childTnLst>
                                </p:cTn>
                              </p:par>
                            </p:childTnLst>
                          </p:cTn>
                        </p:par>
                        <p:par>
                          <p:cTn id="16" fill="hold">
                            <p:stCondLst>
                              <p:cond delay="500"/>
                            </p:stCondLst>
                            <p:childTnLst>
                              <p:par>
                                <p:cTn id="17" presetID="18" presetClass="entr" presetSubtype="12"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strips(downLeft)">
                                      <p:cBhvr>
                                        <p:cTn id="19" dur="500"/>
                                        <p:tgtEl>
                                          <p:spTgt spid="3">
                                            <p:txEl>
                                              <p:pRg st="2" end="2"/>
                                            </p:txEl>
                                          </p:spTgt>
                                        </p:tgtEl>
                                      </p:cBhvr>
                                    </p:animEffect>
                                  </p:childTnLst>
                                </p:cTn>
                              </p:par>
                            </p:childTnLst>
                          </p:cTn>
                        </p:par>
                        <p:par>
                          <p:cTn id="20" fill="hold">
                            <p:stCondLst>
                              <p:cond delay="1000"/>
                            </p:stCondLst>
                            <p:childTnLst>
                              <p:par>
                                <p:cTn id="21" presetID="18" presetClass="entr" presetSubtype="12"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strips(downLeft)">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trips(downLeft)">
                                      <p:cBhvr>
                                        <p:cTn id="28" dur="500"/>
                                        <p:tgtEl>
                                          <p:spTgt spid="3">
                                            <p:txEl>
                                              <p:pRg st="5" end="5"/>
                                            </p:txEl>
                                          </p:spTgt>
                                        </p:tgtEl>
                                      </p:cBhvr>
                                    </p:animEffect>
                                  </p:childTnLst>
                                </p:cTn>
                              </p:par>
                            </p:childTnLst>
                          </p:cTn>
                        </p:par>
                        <p:par>
                          <p:cTn id="29" fill="hold">
                            <p:stCondLst>
                              <p:cond delay="500"/>
                            </p:stCondLst>
                            <p:childTnLst>
                              <p:par>
                                <p:cTn id="30" presetID="18" presetClass="entr" presetSubtype="12" fill="hold" grpId="0" nodeType="after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strips(downLeft)">
                                      <p:cBhvr>
                                        <p:cTn id="32" dur="500"/>
                                        <p:tgtEl>
                                          <p:spTgt spid="3">
                                            <p:txEl>
                                              <p:pRg st="6" end="6"/>
                                            </p:txEl>
                                          </p:spTgt>
                                        </p:tgtEl>
                                      </p:cBhvr>
                                    </p:animEffect>
                                  </p:childTnLst>
                                </p:cTn>
                              </p:par>
                            </p:childTnLst>
                          </p:cTn>
                        </p:par>
                        <p:par>
                          <p:cTn id="33" fill="hold">
                            <p:stCondLst>
                              <p:cond delay="1000"/>
                            </p:stCondLst>
                            <p:childTnLst>
                              <p:par>
                                <p:cTn id="34" presetID="18" presetClass="entr" presetSubtype="12" fill="hold" grpId="0" nodeType="after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strips(downLeft)">
                                      <p:cBhvr>
                                        <p:cTn id="36" dur="500"/>
                                        <p:tgtEl>
                                          <p:spTgt spid="3">
                                            <p:txEl>
                                              <p:pRg st="7" end="7"/>
                                            </p:txEl>
                                          </p:spTgt>
                                        </p:tgtEl>
                                      </p:cBhvr>
                                    </p:animEffect>
                                  </p:childTnLst>
                                </p:cTn>
                              </p:par>
                            </p:childTnLst>
                          </p:cTn>
                        </p:par>
                        <p:par>
                          <p:cTn id="37" fill="hold">
                            <p:stCondLst>
                              <p:cond delay="1500"/>
                            </p:stCondLst>
                            <p:childTnLst>
                              <p:par>
                                <p:cTn id="38" presetID="18" presetClass="entr" presetSubtype="12"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strips(downLeft)">
                                      <p:cBhvr>
                                        <p:cTn id="40"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4769</Words>
  <Application>WPS Presentation</Application>
  <PresentationFormat>Widescreen</PresentationFormat>
  <Paragraphs>163</Paragraphs>
  <Slides>18</Slides>
  <Notes>23</Notes>
  <HiddenSlides>0</HiddenSlides>
  <MMClips>0</MMClips>
  <ScaleCrop>false</ScaleCrop>
  <HeadingPairs>
    <vt:vector size="6" baseType="variant">
      <vt:variant>
        <vt:lpstr>已用的字体</vt:lpstr>
      </vt:variant>
      <vt:variant>
        <vt:i4>17</vt:i4>
      </vt:variant>
      <vt:variant>
        <vt:lpstr>主题</vt:lpstr>
      </vt:variant>
      <vt:variant>
        <vt:i4>2</vt:i4>
      </vt:variant>
      <vt:variant>
        <vt:lpstr>幻灯片标题</vt:lpstr>
      </vt:variant>
      <vt:variant>
        <vt:i4>18</vt:i4>
      </vt:variant>
    </vt:vector>
  </HeadingPairs>
  <TitlesOfParts>
    <vt:vector size="37" baseType="lpstr">
      <vt:lpstr>Arial</vt:lpstr>
      <vt:lpstr>SimSun</vt:lpstr>
      <vt:lpstr>Wingdings</vt:lpstr>
      <vt:lpstr>ADLaM Display</vt:lpstr>
      <vt:lpstr>Yantiq</vt:lpstr>
      <vt:lpstr>Arial Rounded MT Bold</vt:lpstr>
      <vt:lpstr>Microsoft YaHei</vt:lpstr>
      <vt:lpstr>Times New Roman</vt:lpstr>
      <vt:lpstr>Aptos</vt:lpstr>
      <vt:lpstr>Ezra SIL</vt:lpstr>
      <vt:lpstr>Arial Unicode MS</vt:lpstr>
      <vt:lpstr>Aptos Display</vt:lpstr>
      <vt:lpstr>Calibri</vt:lpstr>
      <vt:lpstr>Consolas</vt:lpstr>
      <vt:lpstr>Helvetica Neue</vt:lpstr>
      <vt:lpstr>Courier New</vt:lpstr>
      <vt:lpstr>system-ui</vt:lpstr>
      <vt:lpstr>Office Theme</vt:lpstr>
      <vt:lpstr>1_Office Theme</vt:lpstr>
      <vt:lpstr>Courageous Living “Land of the Giants” Pt 3 </vt:lpstr>
      <vt:lpstr>Courageous Living “Land of the Giants” Pt 3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2024</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Rejecting the Grasshopper Mentality</dc:title>
  <dc:creator>David Linton</dc:creator>
  <cp:lastModifiedBy>edward27821</cp:lastModifiedBy>
  <cp:revision>110</cp:revision>
  <dcterms:created xsi:type="dcterms:W3CDTF">2024-03-04T14:22:00Z</dcterms:created>
  <dcterms:modified xsi:type="dcterms:W3CDTF">2024-03-10T18:33:03Z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EC6260BB917D491F91E5D90C38AA8760_12</vt:lpwstr>
  </property>
  <property fmtid="{D5CDD505-2E9C-101B-9397-08002B2CF9AE}" pid="3" name="KSOProductBuildVer">
    <vt:lpwstr>1033-12.2.0.13489</vt:lpwstr>
  </property>
</Properties>
</file>