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1"/>
  </p:notesMasterIdLst>
  <p:sldIdLst>
    <p:sldId id="264" r:id="rId4"/>
    <p:sldId id="274" r:id="rId5"/>
    <p:sldId id="265" r:id="rId6"/>
    <p:sldId id="258" r:id="rId7"/>
    <p:sldId id="267" r:id="rId8"/>
    <p:sldId id="788" r:id="rId9"/>
    <p:sldId id="789" r:id="rId10"/>
    <p:sldId id="790" r:id="rId11"/>
    <p:sldId id="791" r:id="rId12"/>
    <p:sldId id="793" r:id="rId13"/>
    <p:sldId id="813" r:id="rId14"/>
    <p:sldId id="814" r:id="rId15"/>
    <p:sldId id="816" r:id="rId16"/>
    <p:sldId id="817" r:id="rId17"/>
    <p:sldId id="822" r:id="rId18"/>
    <p:sldId id="821" r:id="rId19"/>
    <p:sldId id="82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6" userDrawn="1">
          <p15:clr>
            <a:srgbClr val="A4A3A4"/>
          </p15:clr>
        </p15:guide>
        <p15:guide id="2" pos="38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400" y="72"/>
      </p:cViewPr>
      <p:guideLst>
        <p:guide orient="horz" pos="2146"/>
        <p:guide pos="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B0571-695B-42B8-A226-A50A4F4F9EF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05CBA-54F6-46AD-ABB8-832A774FA6E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39B1B4-6B85-4CF0-97D1-82C3DEF9FAE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2785AC-FE6D-424D-B220-7C544991561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38538" y="4758366"/>
            <a:ext cx="4637751" cy="1881920"/>
          </a:xfr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Courageous Living</a:t>
            </a:r>
            <a:br>
              <a:rPr lang="en-US" sz="4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400" i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“Land of the Giants”</a:t>
            </a:r>
            <a:br>
              <a:rPr lang="en-US" sz="4400" i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Pt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820" y="186373"/>
            <a:ext cx="2369610" cy="59122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Church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/>
          <p:nvPr/>
        </p:nvSpPr>
        <p:spPr>
          <a:xfrm>
            <a:off x="929493" y="3210524"/>
            <a:ext cx="2835536" cy="591219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40410">
              <a:lnSpc>
                <a:spcPct val="90000"/>
              </a:lnSpc>
              <a:spcAft>
                <a:spcPts val="600"/>
              </a:spcAft>
            </a:pPr>
            <a:r>
              <a:rPr lang="en-US" sz="291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Numbers 13:33</a:t>
            </a:r>
            <a:endParaRPr lang="en-US" sz="2915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92053" y="30759"/>
            <a:ext cx="2740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0410">
              <a:spcAft>
                <a:spcPts val="600"/>
              </a:spcAft>
            </a:pPr>
            <a:r>
              <a:rPr lang="en-US" sz="2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r>
              <a:rPr lang="en-US" sz="2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2024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290227" y="1468384"/>
            <a:ext cx="7464984" cy="151128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40410">
              <a:spcAft>
                <a:spcPts val="600"/>
              </a:spcAft>
            </a:pPr>
            <a:r>
              <a:rPr lang="en-US" sz="486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Rejecting the Grasshopper Mentality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3" grpId="0" build="p"/>
      <p:bldP spid="7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771" y="169184"/>
            <a:ext cx="4049486" cy="9955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Struggle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817" y="2002972"/>
            <a:ext cx="11099126" cy="4855028"/>
          </a:xfrm>
          <a:solidFill>
            <a:schemeClr val="bg1">
              <a:alpha val="90000"/>
            </a:schemeClr>
          </a:solidFill>
          <a:effectLst>
            <a:softEdge rad="50800"/>
          </a:effectLst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4- You Get to Know Yourself in the Struggle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(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 real you comes out under pressure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#5- You Get to Know Your God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…You Realize that God is Your Only Help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…You Realize that He is More Than Enough!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#6- Struggles Test Your Level of Commitment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 algn="ctr">
              <a:lnSpc>
                <a:spcPct val="100000"/>
              </a:lnSpc>
              <a:spcBef>
                <a:spcPts val="6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 Only Way To Truly Gauge Your Level Of Commitment Is Through The Struggle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spcBef>
                <a:spcPts val="1200"/>
              </a:spcBef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2" descr="http://www.davejackson.com/wp-content/uploads/2011/07/God_is_my_refu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7511" y="169184"/>
            <a:ext cx="5181600" cy="18179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#7- The Struggle Qualifies You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or the Reward: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David heard them speak of a reward…   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…but he knew the reward was only for the person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…who would fight and KILL Goliath.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1 Sam 17:25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And the men of Israel said, Have ye seen this man that is come up? surely to defy Israel is he come up: and it shall be, that the man who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killeth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him, the king will enrich him with great riches, and will give him his daughter, and make his father’s house free in Israel.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546" y="1"/>
            <a:ext cx="11525826" cy="1313644"/>
          </a:xfrm>
          <a:solidFill>
            <a:schemeClr val="bg1">
              <a:alpha val="90000"/>
            </a:schemeClr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Giants Have Been in the Land a Long Time…     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…They Won't Leave Without a Fight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(28)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545" y="1313645"/>
            <a:ext cx="11835685" cy="5239555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These Giants had been in Canaan for Generations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Negative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Destructive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Stubborn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lv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You Must…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Hold on to the Vision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Refuse to Quit the Struggle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Trust God for Strength / Results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Don't Get Discouraged When Everything Doesn't Change Overnight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War Takes Longer and Costs More Than We Expect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But Victory is Certain Through the Grace of God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750">
        <p14:vortex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4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8481" y="-110373"/>
            <a:ext cx="2908828" cy="118654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2024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FI Prayer Update: March 201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5966" y="2910734"/>
            <a:ext cx="3145987" cy="2712391"/>
          </a:xfrm>
          <a:effectLst>
            <a:softEdge rad="88900"/>
          </a:effectLst>
        </p:spPr>
      </p:pic>
      <p:sp>
        <p:nvSpPr>
          <p:cNvPr id="2" name="TextBox 1"/>
          <p:cNvSpPr txBox="1"/>
          <p:nvPr/>
        </p:nvSpPr>
        <p:spPr>
          <a:xfrm>
            <a:off x="6461225" y="4895496"/>
            <a:ext cx="3145987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And All of the Innocent Victims</a:t>
            </a:r>
            <a:endParaRPr lang="en-US" sz="157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US" sz="15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on Both Sides</a:t>
            </a:r>
            <a:endParaRPr lang="en-US" sz="157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Content Placeholder 2"/>
          <p:cNvSpPr txBox="1"/>
          <p:nvPr/>
        </p:nvSpPr>
        <p:spPr>
          <a:xfrm>
            <a:off x="163286" y="955223"/>
            <a:ext cx="11778343" cy="4902653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50800"/>
          </a:effectLst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Psalm 17:7-9 -Complete Jewish Bible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Show how wonderful is your grace,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savior of those who seek at your right hand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refuge from their foes.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Protect them like the pupil of your eye,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hide them in the shadow of your wings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from the wicked, who are assailing them,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from their deadly enemies, who are all around them.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197428" y="500743"/>
            <a:ext cx="10145485" cy="4855028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  <a:defRPr/>
            </a:pP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14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14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14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14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72142"/>
            <a:ext cx="11876314" cy="6368143"/>
          </a:xfrm>
        </p:spPr>
        <p:txBody>
          <a:bodyPr/>
          <a:lstStyle/>
          <a:p>
            <a:pPr marL="0" indent="0" algn="l">
              <a:buNone/>
            </a:pPr>
            <a:r>
              <a:rPr lang="en-US" sz="3200" b="1" i="0" dirty="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At a nursing home in Florida, a resident group was discussing the giant ailments in their lives.</a:t>
            </a:r>
            <a:endParaRPr lang="en-US" sz="3200" b="1" i="0" dirty="0">
              <a:solidFill>
                <a:srgbClr val="0A0A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>
              <a:buNone/>
            </a:pPr>
            <a:r>
              <a:rPr lang="en-US" sz="3200" b="1" i="0" dirty="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"My arms are so weak I can hardly lift this cup of coffee."</a:t>
            </a:r>
            <a:endParaRPr lang="en-US" sz="3200" b="1" i="0" dirty="0">
              <a:solidFill>
                <a:srgbClr val="0A0A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>
              <a:buNone/>
            </a:pPr>
            <a:r>
              <a:rPr lang="en-US" sz="3200" b="1" i="0" dirty="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"Yes, I know my cataracts are so bad I can’t even see my coffee."</a:t>
            </a:r>
            <a:endParaRPr lang="en-US" sz="3200" b="1" i="0" dirty="0">
              <a:solidFill>
                <a:srgbClr val="0A0A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>
              <a:buNone/>
            </a:pPr>
            <a:r>
              <a:rPr lang="en-US" sz="3200" b="1" i="0" dirty="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"I can’t turn my head because of the arthritis in my neck!"</a:t>
            </a:r>
            <a:endParaRPr lang="en-US" sz="3200" b="1" i="0" dirty="0">
              <a:solidFill>
                <a:srgbClr val="0A0A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>
              <a:buNone/>
            </a:pPr>
            <a:r>
              <a:rPr lang="en-US" sz="3200" b="1" i="0" dirty="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"My Blood pressure pills make me dizzy."</a:t>
            </a:r>
            <a:endParaRPr lang="en-US" sz="3200" b="1" i="0" dirty="0">
              <a:solidFill>
                <a:srgbClr val="0A0A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>
              <a:buNone/>
            </a:pPr>
            <a:r>
              <a:rPr lang="en-US" sz="3200" b="1" i="0" dirty="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"Well, I guess that’s just the price we pay for getting old."</a:t>
            </a:r>
            <a:endParaRPr lang="en-US" sz="3200" b="1" i="0" dirty="0">
              <a:solidFill>
                <a:srgbClr val="0A0A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>
              <a:buNone/>
            </a:pPr>
            <a:r>
              <a:rPr lang="en-US" sz="3200" b="1" i="0" dirty="0">
                <a:solidFill>
                  <a:srgbClr val="0A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Everyone agreed, except one woman who said, "Well, it’s not that bad! Thank God, we can all still drive!"</a:t>
            </a:r>
            <a:endParaRPr lang="en-US" sz="3200" b="1" i="0" dirty="0">
              <a:solidFill>
                <a:srgbClr val="0A0A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4417" y="0"/>
            <a:ext cx="8097452" cy="3429000"/>
          </a:xfrm>
          <a:solidFill>
            <a:schemeClr val="bg1">
              <a:alpha val="90000"/>
            </a:schemeClr>
          </a:solidFill>
          <a:effectLst>
            <a:softEdge rad="50800"/>
          </a:effectLst>
        </p:spPr>
        <p:txBody>
          <a:bodyPr>
            <a:norm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God’s Best was About to Come (1, 27)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Divine Mission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God Sent the Best of the Best (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2b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17)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Divine Commission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 Became the Worst of the Worst (28-33)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Human Omission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7513" y="2982686"/>
            <a:ext cx="6128657" cy="3374571"/>
          </a:xfrm>
          <a:solidFill>
            <a:schemeClr val="bg1">
              <a:alpha val="90000"/>
            </a:schemeClr>
          </a:solidFill>
          <a:effectLst>
            <a:softEdge rad="50800"/>
          </a:effectLst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Grasshopper Mentality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Self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-Defeating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Self-Limiting</a:t>
            </a:r>
            <a:endParaRPr lang="en-US" sz="32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Perception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Carry of Ourselves and Abilities</a:t>
            </a:r>
            <a:endParaRPr lang="en-US" sz="32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push dir="d"/>
      </p:transition>
    </mc:Choice>
    <mc:Fallback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17715"/>
            <a:ext cx="11702143" cy="6095999"/>
          </a:xfrm>
          <a:solidFill>
            <a:schemeClr val="bg1">
              <a:alpha val="85000"/>
            </a:schemeClr>
          </a:solidFill>
        </p:spPr>
        <p:txBody>
          <a:bodyPr>
            <a:normAutofit fontScale="92500"/>
          </a:bodyPr>
          <a:lstStyle/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 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Israel is Standing on the Brink of the Promised Land. 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Delivered from the Bondage of Egypt…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        ...Led through the Red Sea, 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Approaching the Promised land Flowing W- Milk / Honey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But instead of Stepping Forward In Faith…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…They Hesitated 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Why? 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Because They Saw Giants In The Land…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    …Considered Themselves As Grasshoppers</a:t>
            </a:r>
            <a:endParaRPr lang="en-US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1256"/>
            <a:ext cx="11059886" cy="6085115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marR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This is the Mentality that We Often Adopt In Our Lives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marL="0" marR="0" algn="ctr"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We see the Challenges, Obstacles (giants) in our lives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marL="0" marR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We Feel…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Small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Insignificant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Incapable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marL="0" marR="0" algn="ctr">
              <a:lnSpc>
                <a:spcPct val="110000"/>
              </a:lnSpc>
              <a:spcBef>
                <a:spcPts val="1200"/>
              </a:spcBef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We Look At Our Own Abilities / Strength…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marL="0" marR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…We Feel Like Grasshoppers. 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marL="0" marR="0" algn="ctr">
              <a:lnSpc>
                <a:spcPct val="110000"/>
              </a:lnSpc>
              <a:spcBef>
                <a:spcPts val="1200"/>
              </a:spcBef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But This Is Not How God Sees Us…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elvetica Neue"/>
              <a:cs typeface="Helvetica Neue"/>
            </a:endParaRPr>
          </a:p>
          <a:p>
            <a:pPr marL="0" marR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elvetica Neue"/>
                <a:cs typeface="Helvetica Neue"/>
              </a:rPr>
              <a:t>  …It's Not How He Wants Us to See Ourselves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ea typeface="Helvetica Neue"/>
                <a:cs typeface="Helvetica Neue"/>
              </a:rPr>
              <a:t>. 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71" y="207335"/>
            <a:ext cx="8534400" cy="1143000"/>
          </a:xfrm>
          <a:solidFill>
            <a:schemeClr val="bg1">
              <a:alpha val="90000"/>
            </a:schemeClr>
          </a:solidFill>
          <a:effectLst>
            <a:softEdge rad="38100"/>
          </a:effectLst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God Left Giants in Promised Land On Purpose..to Produce Struggle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6857" y="1475267"/>
            <a:ext cx="8534400" cy="3907465"/>
          </a:xfrm>
          <a:solidFill>
            <a:schemeClr val="bg1">
              <a:alpha val="90000"/>
            </a:schemeClr>
          </a:solidFill>
          <a:effectLst>
            <a:softEdge rad="50800"/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God Knows a Lack of Struggle Produces: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Spiritual Weakness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Loss of Spiritual Edge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Thanklessness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Spiritual Laziness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6" descr="http://24.media.tumblr.com/tumblr_m4osdeSoQu1rodauuo1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5540826"/>
            <a:ext cx="9144000" cy="127362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uniongallery.co.uk/images/uploads/Power_Strug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905000"/>
            <a:ext cx="5943600" cy="47625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0"/>
            <a:ext cx="11930743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God Left Giants in Promised Land On Purpose..    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…to Produce Struggle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85" y="1143000"/>
            <a:ext cx="11201401" cy="5524500"/>
          </a:xfrm>
          <a:solidFill>
            <a:schemeClr val="bg1">
              <a:alpha val="90000"/>
            </a:schemeClr>
          </a:solidFill>
        </p:spPr>
        <p:txBody>
          <a:bodyPr vert="horz" wrap="square" lIns="91440" tIns="45720" rIns="91440" bIns="45720" rtlCol="0" anchor="t">
            <a:normAutofit fontScale="62500" lnSpcReduction="20000"/>
          </a:bodyPr>
          <a:lstStyle/>
          <a:p>
            <a:pPr marL="342900" indent="-34290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5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#1- Because They Needed to Learn How to Fight</a:t>
            </a:r>
            <a:endParaRPr lang="en-US" altLang="ko-KR" sz="5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ko-KR" sz="5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We Are at War!</a:t>
            </a:r>
            <a:endParaRPr lang="ko-KR" altLang="en-US" sz="5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 6:10-12</a:t>
            </a:r>
            <a:r>
              <a:rPr lang="en-US" sz="4300" b="1" dirty="0"/>
              <a:t>, </a:t>
            </a:r>
            <a:r>
              <a:rPr lang="en-US" sz="4300" baseline="30000" dirty="0"/>
              <a:t>10 </a:t>
            </a:r>
            <a:r>
              <a:rPr lang="en-US" sz="4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Finally, my brethren, be strong in the Lord, / in the power of his might.</a:t>
            </a:r>
            <a:r>
              <a:rPr lang="en-US" sz="4300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</a:t>
            </a:r>
            <a:r>
              <a:rPr lang="en-US" sz="4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 on the whole armour of God, that ye may be able to stand against the wiles of the devil. </a:t>
            </a:r>
            <a:r>
              <a:rPr lang="en-US" sz="4300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en-US" sz="4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we wrestle not against flesh and blood, but against principalities, against powers, against the rulers of the darkness of this world, against spiritual wickedness in high places. </a:t>
            </a:r>
            <a:endParaRPr lang="en-US" sz="43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ko-KR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charset="0"/>
              </a:rPr>
              <a:t> </a:t>
            </a:r>
            <a:r>
              <a:rPr lang="en-US" altLang="ko-KR" sz="5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War is…</a:t>
            </a:r>
            <a:endParaRPr lang="en-US" altLang="ko-KR" sz="5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2" algn="ctr">
              <a:lnSpc>
                <a:spcPct val="120000"/>
              </a:lnSpc>
              <a:spcBef>
                <a:spcPts val="600"/>
              </a:spcBef>
            </a:pPr>
            <a:r>
              <a:rPr lang="en-US" altLang="ko-KR" sz="5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Daily -</a:t>
            </a:r>
            <a:r>
              <a:rPr lang="en-US" altLang="ko-KR" sz="51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Attacks can come at any hour</a:t>
            </a:r>
            <a:endParaRPr lang="ko-KR" altLang="en-US" sz="5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2" algn="ctr">
              <a:lnSpc>
                <a:spcPct val="120000"/>
              </a:lnSpc>
              <a:spcBef>
                <a:spcPts val="600"/>
              </a:spcBef>
            </a:pPr>
            <a:r>
              <a:rPr lang="en-US" altLang="ko-KR" sz="5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Powerful -</a:t>
            </a:r>
            <a:r>
              <a:rPr lang="en-US" altLang="ko-KR" sz="51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all your strength not enough</a:t>
            </a:r>
            <a:endParaRPr lang="en-US" altLang="ko-KR" sz="51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2" algn="ctr">
              <a:lnSpc>
                <a:spcPct val="120000"/>
              </a:lnSpc>
              <a:spcBef>
                <a:spcPts val="600"/>
              </a:spcBef>
            </a:pPr>
            <a:r>
              <a:rPr lang="en-US" altLang="ko-KR" sz="5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All Inclusive -</a:t>
            </a:r>
            <a:r>
              <a:rPr lang="en-US" altLang="ko-KR" sz="51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 One is Excluded</a:t>
            </a:r>
            <a:endParaRPr lang="ko-KR" altLang="en-US" sz="3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uniongallery.co.uk/images/uploads/Power_Strug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905000"/>
            <a:ext cx="5943600" cy="47625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57" y="38100"/>
            <a:ext cx="1175657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God Left Giants in Promised Land On Purpose.. 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…to Produce Struggle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913" y="1295400"/>
            <a:ext cx="10559143" cy="5562600"/>
          </a:xfrm>
          <a:solidFill>
            <a:schemeClr val="bg1">
              <a:alpha val="90000"/>
            </a:schemeClr>
          </a:solidFill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#1- Because They Needed to Learn How to Fight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1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Psalms 18:34 (KJV)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34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 teacheth my hands to war, so that 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a bow of steel is broken by mine arms. 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Speaks of the Ordinary Doing the Extra-Ordinary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Dependant on God for…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6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Guidance -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teaches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6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Strategy -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to war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6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Purpose -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bow of steel broken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6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Strength -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broken by mine arms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972" y="38100"/>
            <a:ext cx="10783692" cy="1143000"/>
          </a:xfrm>
          <a:solidFill>
            <a:schemeClr val="bg1">
              <a:alpha val="90000"/>
            </a:schemeClr>
          </a:solidFill>
          <a:effectLst>
            <a:softEdge rad="38100"/>
          </a:effectLst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God Left Giants in Promised Land On Purpose..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…to Produce Struggle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1600200"/>
            <a:ext cx="11016342" cy="4724400"/>
          </a:xfrm>
          <a:solidFill>
            <a:schemeClr val="bg1">
              <a:alpha val="9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#2- Because Giants Distinguish the Difference 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…Between Professors and Possessors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It’s one thing to confess the promises of God, it’s another thing to strap on your sword / go toe to toe with your giants and possess your promises.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#3- Giants Expose the Grasshoppers in the Crowd  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(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When giants show up grasshoppers speak up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Grasshoppers usu Blend into Their Environments 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     …But Giants Uncover Them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omb dir="vert"/>
      </p:transition>
    </mc:Choice>
    <mc:Fallback>
      <p:transition spd="slow">
        <p:comb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4966</Words>
  <Application>WPS Presentation</Application>
  <PresentationFormat>Widescreen</PresentationFormat>
  <Paragraphs>149</Paragraphs>
  <Slides>17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9" baseType="lpstr">
      <vt:lpstr>Arial</vt:lpstr>
      <vt:lpstr>SimSun</vt:lpstr>
      <vt:lpstr>Wingdings</vt:lpstr>
      <vt:lpstr>ADLaM Display</vt:lpstr>
      <vt:lpstr>Yantiq</vt:lpstr>
      <vt:lpstr>Arial Rounded MT Bold</vt:lpstr>
      <vt:lpstr>Times New Roman</vt:lpstr>
      <vt:lpstr>Microsoft YaHei</vt:lpstr>
      <vt:lpstr>Liberation Serif</vt:lpstr>
      <vt:lpstr>Segoe UI</vt:lpstr>
      <vt:lpstr>Tahoma</vt:lpstr>
      <vt:lpstr>Aptos</vt:lpstr>
      <vt:lpstr>Ezra SIL</vt:lpstr>
      <vt:lpstr>Arial Unicode MS</vt:lpstr>
      <vt:lpstr>Aptos Display</vt:lpstr>
      <vt:lpstr>Calibri</vt:lpstr>
      <vt:lpstr>Consolas</vt:lpstr>
      <vt:lpstr>Helvetica Neue</vt:lpstr>
      <vt:lpstr>Arial Unicode MS</vt:lpstr>
      <vt:lpstr>Malgun Gothic</vt:lpstr>
      <vt:lpstr>Office Theme</vt:lpstr>
      <vt:lpstr>1_Office Theme</vt:lpstr>
      <vt:lpstr>Courageous Living “Land of the Giants” Pt 4</vt:lpstr>
      <vt:lpstr>PowerPoint 演示文稿</vt:lpstr>
      <vt:lpstr>PowerPoint 演示文稿</vt:lpstr>
      <vt:lpstr>PowerPoint 演示文稿</vt:lpstr>
      <vt:lpstr>PowerPoint 演示文稿</vt:lpstr>
      <vt:lpstr>God Left Giants in Promised Land On Purpose..to Produce Struggle</vt:lpstr>
      <vt:lpstr>God Left Giants in Promised Land On Purpose..                     …to Produce Struggle</vt:lpstr>
      <vt:lpstr>God Left Giants in Promised Land On Purpose..                …to Produce Struggle</vt:lpstr>
      <vt:lpstr>God Left Giants in Promised Land On Purpose..                    …to Produce Struggle</vt:lpstr>
      <vt:lpstr>The Struggle</vt:lpstr>
      <vt:lpstr>PowerPoint 演示文稿</vt:lpstr>
      <vt:lpstr>Giants Have Been in the Land a Long Time…                  …They Won't Leave Without a Fight (28)</vt:lpstr>
      <vt:lpstr>PowerPoint 演示文稿</vt:lpstr>
      <vt:lpstr>2024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Rejecting the Grasshopper Mentality</dc:title>
  <dc:creator>David Linton</dc:creator>
  <cp:lastModifiedBy>edwar</cp:lastModifiedBy>
  <cp:revision>155</cp:revision>
  <dcterms:created xsi:type="dcterms:W3CDTF">2024-03-04T14:22:00Z</dcterms:created>
  <dcterms:modified xsi:type="dcterms:W3CDTF">2024-03-24T19:14:16Z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D380BB0EBCED4255B61F4A47A9EBE660_13</vt:lpwstr>
  </property>
  <property fmtid="{D5CDD505-2E9C-101B-9397-08002B2CF9AE}" pid="3" name="KSOProductBuildVer">
    <vt:lpwstr>1033-12.2.0.13489</vt:lpwstr>
  </property>
</Properties>
</file>