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3" r:id="rId3"/>
    <p:sldId id="666" r:id="rId4"/>
    <p:sldId id="707" r:id="rId5"/>
    <p:sldId id="348" r:id="rId6"/>
    <p:sldId id="258" r:id="rId7"/>
    <p:sldId id="259" r:id="rId8"/>
    <p:sldId id="260" r:id="rId9"/>
    <p:sldId id="261" r:id="rId10"/>
    <p:sldId id="262" r:id="rId11"/>
    <p:sldId id="263" r:id="rId12"/>
    <p:sldId id="279" r:id="rId13"/>
    <p:sldId id="281" r:id="rId14"/>
    <p:sldId id="257" r:id="rId15"/>
    <p:sldId id="767" r:id="rId16"/>
    <p:sldId id="81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4" autoAdjust="0"/>
    <p:restoredTop sz="94660"/>
  </p:normalViewPr>
  <p:slideViewPr>
    <p:cSldViewPr showGuides="1">
      <p:cViewPr varScale="1">
        <p:scale>
          <a:sx n="59" d="100"/>
          <a:sy n="59" d="100"/>
        </p:scale>
        <p:origin x="147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05FD82A-AF06-4E30-A3BC-688F8E684FB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05FD82A-AF06-4E30-A3BC-688F8E684FB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05FD82A-AF06-4E30-A3BC-688F8E684FB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FD82A-AF06-4E30-A3BC-688F8E684FB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05FD82A-AF06-4E30-A3BC-688F8E684FB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05FD82A-AF06-4E30-A3BC-688F8E684FB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D82A-AF06-4E30-A3BC-688F8E684FB5}"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73752-FC0B-4809-9CC8-596ADD3D610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1.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9400" y="152400"/>
            <a:ext cx="2334986" cy="889907"/>
          </a:xfrm>
        </p:spPr>
        <p:txBody>
          <a:bodyPr>
            <a:normAutofit/>
          </a:bodyPr>
          <a:lstStyle/>
          <a:p>
            <a:pPr>
              <a:lnSpc>
                <a:spcPct val="100000"/>
              </a:lnSpc>
            </a:pPr>
            <a:r>
              <a:rPr lang="en-US" sz="4950" dirty="0">
                <a:latin typeface="ADLaM Display" panose="02010000000000000000" pitchFamily="2" charset="0"/>
                <a:ea typeface="ADLaM Display" panose="02010000000000000000" pitchFamily="2" charset="0"/>
                <a:cs typeface="ADLaM Display" panose="02010000000000000000" pitchFamily="2" charset="0"/>
              </a:rPr>
              <a:t>2024</a:t>
            </a:r>
            <a:endParaRPr lang="en-US" sz="495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p:txBody>
          <a:bodyPr/>
          <a:lstStyle/>
          <a:p>
            <a:endParaRPr lang="en-US"/>
          </a:p>
        </p:txBody>
      </p:sp>
      <p:sp>
        <p:nvSpPr>
          <p:cNvPr id="4" name="AutoShape 2"/>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534400" cy="4953000"/>
          </a:xfrm>
          <a:solidFill>
            <a:schemeClr val="bg1">
              <a:alpha val="90000"/>
            </a:schemeClr>
          </a:solidFill>
        </p:spPr>
        <p:txBody>
          <a:bodyPr wrap="square" lIns="91440" tIns="45720" rIns="91440" bIns="45720" anchor="t">
            <a:normAutofit fontScale="92500" lnSpcReduction="10000"/>
          </a:bodyPr>
          <a:lstStyle/>
          <a:p>
            <a:pPr marL="342900" lvl="0" indent="-342900" algn="ctr" defTabSz="914400" latinLnBrk="0">
              <a:spcBef>
                <a:spcPts val="0"/>
              </a:spcBef>
              <a:spcAft>
                <a:spcPts val="600"/>
              </a:spcAft>
              <a:buClr>
                <a:srgbClr val="000000"/>
              </a:buClr>
              <a:buNone/>
            </a:pPr>
            <a:r>
              <a:rPr lang="en-US" altLang="ko-KR" sz="3500" b="1" dirty="0">
                <a:solidFill>
                  <a:srgbClr val="000000"/>
                </a:solidFill>
                <a:effectLst>
                  <a:outerShdw blurRad="38100" dist="38100" dir="2700000" algn="tl">
                    <a:srgbClr val="000000">
                      <a:alpha val="43137"/>
                    </a:srgbClr>
                  </a:outerShdw>
                </a:effectLst>
                <a:latin typeface="Arial Unicode MS" charset="0"/>
              </a:rPr>
              <a:t>Satan Works Through Intimidation</a:t>
            </a:r>
            <a:endParaRPr lang="en-US" altLang="ko-KR" sz="3500" b="1" dirty="0">
              <a:solidFill>
                <a:srgbClr val="000000"/>
              </a:solidFill>
              <a:effectLst>
                <a:outerShdw blurRad="38100" dist="38100" dir="2700000" algn="tl">
                  <a:srgbClr val="000000">
                    <a:alpha val="43137"/>
                  </a:srgbClr>
                </a:outerShdw>
              </a:effectLst>
              <a:latin typeface="Arial Unicode MS" charset="0"/>
            </a:endParaRPr>
          </a:p>
          <a:p>
            <a:pPr algn="ct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Pet 5:8,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 sober, be vigilant; because your adversary the devil, as a roaring lion, </a:t>
            </a:r>
            <a:r>
              <a:rPr lang="en-US" sz="3000" i="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walketh</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about, seeking whom he may devour</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br>
              <a:rPr lang="en-US" sz="2800" dirty="0"/>
            </a:br>
            <a:endParaRPr lang="en-US" sz="2800" dirty="0"/>
          </a:p>
          <a:p>
            <a:pPr algn="ctr">
              <a:lnSpc>
                <a:spcPct val="110000"/>
              </a:lnSpc>
              <a:spcBef>
                <a:spcPts val="0"/>
              </a:spcBef>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Phil 1:28,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nothing terrified by your adversaries:</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10000"/>
              </a:lnSpc>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which is to them an evident token of perdition, but</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10000"/>
              </a:lnSpc>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you of salvation, and that of God”</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10000"/>
              </a:lnSpc>
              <a:spcBef>
                <a:spcPts val="0"/>
              </a:spcBef>
              <a:buNone/>
            </a:pP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342900" lvl="0" indent="-342900" algn="ctr" defTabSz="914400" latinLnBrk="0">
              <a:lnSpc>
                <a:spcPct val="110000"/>
              </a:lnSpc>
              <a:spcBef>
                <a:spcPts val="0"/>
              </a:spcBef>
              <a:buClr>
                <a:srgbClr val="000000"/>
              </a:buClr>
              <a:buFont typeface="Arial Unicode MS"/>
              <a:buChar char="•"/>
            </a:pPr>
            <a:r>
              <a:rPr lang="en-US" altLang="ko-KR" sz="3000" b="1" dirty="0">
                <a:solidFill>
                  <a:srgbClr val="000000"/>
                </a:solidFill>
                <a:effectLst>
                  <a:outerShdw blurRad="38100" dist="38100" dir="2700000" algn="tl">
                    <a:srgbClr val="000000">
                      <a:alpha val="43137"/>
                    </a:srgbClr>
                  </a:outerShdw>
                </a:effectLst>
                <a:latin typeface="Arial Unicode MS" charset="0"/>
              </a:rPr>
              <a:t>1 Tim 4:12</a:t>
            </a:r>
            <a:r>
              <a:rPr lang="en-US" altLang="ko-KR" sz="3000" b="1" i="1" dirty="0">
                <a:solidFill>
                  <a:srgbClr val="000000"/>
                </a:solidFill>
                <a:effectLst>
                  <a:outerShdw blurRad="38100" dist="38100" dir="2700000" algn="tl">
                    <a:srgbClr val="000000">
                      <a:alpha val="43137"/>
                    </a:srgbClr>
                  </a:outerShdw>
                </a:effectLst>
                <a:latin typeface="Arial Unicode MS" charset="0"/>
              </a:rPr>
              <a:t>, </a:t>
            </a:r>
            <a:r>
              <a:rPr lang="en-US" altLang="ko-KR" sz="3000" i="1" dirty="0">
                <a:solidFill>
                  <a:srgbClr val="000000"/>
                </a:solidFill>
                <a:effectLst>
                  <a:outerShdw blurRad="38100" dist="38100" dir="2700000" algn="tl">
                    <a:srgbClr val="000000">
                      <a:alpha val="43137"/>
                    </a:srgbClr>
                  </a:outerShdw>
                </a:effectLst>
                <a:latin typeface="Arial Unicode MS" charset="0"/>
              </a:rPr>
              <a:t>"Let no man despise thy youth; </a:t>
            </a:r>
            <a:endParaRPr lang="en-US" altLang="ko-KR" sz="3000" i="1" dirty="0">
              <a:solidFill>
                <a:srgbClr val="000000"/>
              </a:solidFill>
              <a:effectLst>
                <a:outerShdw blurRad="38100" dist="38100" dir="2700000" algn="tl">
                  <a:srgbClr val="000000">
                    <a:alpha val="43137"/>
                  </a:srgbClr>
                </a:outerShdw>
              </a:effectLst>
              <a:latin typeface="Arial Unicode MS" charset="0"/>
            </a:endParaRPr>
          </a:p>
          <a:p>
            <a:pPr marL="0" lvl="0" indent="0" algn="ctr" defTabSz="914400" latinLnBrk="0">
              <a:lnSpc>
                <a:spcPct val="110000"/>
              </a:lnSpc>
              <a:spcBef>
                <a:spcPts val="0"/>
              </a:spcBef>
              <a:spcAft>
                <a:spcPts val="1200"/>
              </a:spcAft>
              <a:buClr>
                <a:srgbClr val="000000"/>
              </a:buClr>
              <a:buNone/>
            </a:pPr>
            <a:r>
              <a:rPr lang="en-US" altLang="ko-KR" sz="3000" i="1" dirty="0">
                <a:solidFill>
                  <a:srgbClr val="000000"/>
                </a:solidFill>
                <a:effectLst>
                  <a:outerShdw blurRad="38100" dist="38100" dir="2700000" algn="tl">
                    <a:srgbClr val="000000">
                      <a:alpha val="43137"/>
                    </a:srgbClr>
                  </a:outerShdw>
                </a:effectLst>
                <a:latin typeface="Arial Unicode MS" charset="0"/>
              </a:rPr>
              <a:t>     but be thou an example of the believers...”</a:t>
            </a:r>
            <a:endParaRPr lang="ko-KR" altLang="en-US" sz="2900" dirty="0">
              <a:latin typeface="Arial Unicode MS"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2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6" end="6"/>
                                            </p:txEl>
                                          </p:spTgt>
                                        </p:tgtEl>
                                      </p:cBhvr>
                                    </p:animEffect>
                                  </p:childTnLst>
                                </p:cTn>
                              </p:par>
                            </p:childTnLst>
                          </p:cTn>
                        </p:par>
                        <p:par>
                          <p:cTn id="47" fill="hold">
                            <p:stCondLst>
                              <p:cond delay="1000"/>
                            </p:stCondLst>
                            <p:childTnLst>
                              <p:par>
                                <p:cTn id="48" presetID="55"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a:solidFill>
            <a:schemeClr val="bg1">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Judged the Outcome by the… </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“Size of His Opponent”</a:t>
            </a:r>
            <a:endPar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52400" y="3113314"/>
            <a:ext cx="8991600" cy="2982686"/>
          </a:xfrm>
          <a:solidFill>
            <a:schemeClr val="bg1">
              <a:alpha val="90000"/>
            </a:schemeClr>
          </a:solidFill>
        </p:spPr>
        <p:txBody>
          <a:bodyPr wrap="square" lIns="91440" tIns="45720" rIns="91440" bIns="45720" anchor="t">
            <a:noAutofit/>
          </a:bodyPr>
          <a:lstStyle/>
          <a:p>
            <a:pPr marL="0" indent="0" algn="ctr" defTabSz="914400" latinLnBrk="0">
              <a:lnSpc>
                <a:spcPct val="120000"/>
              </a:lnSpc>
              <a:spcBef>
                <a:spcPts val="100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Mightiest Things Wrapped in Tiny Packages</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0050" lvl="1" indent="0" algn="ctr">
              <a:lnSpc>
                <a:spcPct val="120000"/>
              </a:lnSpc>
              <a:spcBef>
                <a:spcPts val="400"/>
              </a:spcBef>
              <a:buClr>
                <a:srgbClr val="000000"/>
              </a:buClr>
              <a:buFont typeface="Arial Unicode MS"/>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Tiny Atom has Ability of Massive Destruction</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0050" lvl="1" indent="0" algn="ctr">
              <a:lnSpc>
                <a:spcPct val="120000"/>
              </a:lnSpc>
              <a:spcBef>
                <a:spcPts val="400"/>
              </a:spcBef>
              <a:buClr>
                <a:srgbClr val="000000"/>
              </a:buClr>
              <a:buFont typeface="Arial Unicode MS"/>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Small Rattlesnake as Deadly as Large One.</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0050" lvl="1" indent="0" algn="ctr">
              <a:lnSpc>
                <a:spcPct val="120000"/>
              </a:lnSpc>
              <a:spcBef>
                <a:spcPts val="400"/>
              </a:spcBef>
              <a:buClr>
                <a:srgbClr val="000000"/>
              </a:buClr>
              <a:buFont typeface="Arial Unicode MS"/>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a:t>
            </a:r>
            <a:r>
              <a:rPr lang="en-US" altLang="ko-KR" b="1" dirty="0" err="1">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Midians</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Overthrown by Gideon's 300.</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0050" lvl="1" indent="0" algn="ctr">
              <a:lnSpc>
                <a:spcPct val="120000"/>
              </a:lnSpc>
              <a:spcBef>
                <a:spcPts val="400"/>
              </a:spcBef>
              <a:buClr>
                <a:srgbClr val="000000"/>
              </a:buClr>
              <a:buFont typeface="Arial Unicode MS"/>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Elijah / his Servant Stopped the Syrians.</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spcBef>
                <a:spcPts val="1200"/>
              </a:spcBef>
              <a:buNone/>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ko-KR" alt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20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3">
                                            <p:bg/>
                                          </p:spTgt>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2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2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2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2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2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39" presetClass="entr" presetSubtype="0" accel="10000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2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2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39" presetClass="entr" presetSubtype="0" accel="100000"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2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2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2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p:spPr>
        <p:txBody>
          <a:bodyPr>
            <a:normAutofit fontScale="90000"/>
          </a:bodyPr>
          <a:lstStyle/>
          <a:p>
            <a:pPr algn="l"/>
            <a:r>
              <a:rPr lang="en-US"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Judged the Outcome by the… </a:t>
            </a:r>
            <a:br>
              <a:rPr lang="en-US"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“Size of His Opponent”</a:t>
            </a:r>
            <a:endParaRPr lang="en-US" i="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76200" y="1600200"/>
            <a:ext cx="8991600" cy="3962400"/>
          </a:xfrm>
          <a:solidFill>
            <a:schemeClr val="bg1">
              <a:alpha val="70000"/>
            </a:schemeClr>
          </a:solidFill>
        </p:spPr>
        <p:txBody>
          <a:bodyPr wrap="square" lIns="91440" tIns="45720" rIns="91440" bIns="45720" anchor="t">
            <a:noAutofit/>
          </a:bodyPr>
          <a:lstStyle/>
          <a:p>
            <a:pPr marL="0" indent="0" algn="l" defTabSz="914400" latinLnBrk="0">
              <a:lnSpc>
                <a:spcPct val="120000"/>
              </a:lnSpc>
              <a:spcBef>
                <a:spcPts val="10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Unicode MS" charset="0"/>
              </a:rPr>
              <a:t>The Power of  </a:t>
            </a:r>
            <a:r>
              <a:rPr lang="en-US" altLang="ko-KR" sz="2800" b="1" i="1" dirty="0">
                <a:solidFill>
                  <a:srgbClr val="000000"/>
                </a:solidFill>
                <a:effectLst>
                  <a:outerShdw blurRad="38100" dist="38100" dir="2700000" algn="tl">
                    <a:srgbClr val="000000">
                      <a:alpha val="43137"/>
                    </a:srgbClr>
                  </a:outerShdw>
                </a:effectLst>
                <a:latin typeface="Arial Unicode MS" charset="0"/>
              </a:rPr>
              <a:t>“Mustard Seed Faith” </a:t>
            </a:r>
            <a:endParaRPr lang="en-US" altLang="ko-KR" sz="2800" b="1" i="1" dirty="0">
              <a:solidFill>
                <a:srgbClr val="000000"/>
              </a:solidFill>
              <a:effectLst>
                <a:outerShdw blurRad="38100" dist="38100" dir="2700000" algn="tl">
                  <a:srgbClr val="000000">
                    <a:alpha val="43137"/>
                  </a:srgbClr>
                </a:outerShdw>
              </a:effectLst>
              <a:latin typeface="Arial Unicode MS" charset="0"/>
            </a:endParaRPr>
          </a:p>
          <a:p>
            <a:pPr marL="400050" lvl="1" indent="0">
              <a:spcBef>
                <a:spcPts val="0"/>
              </a:spcBef>
              <a:buFont typeface="Wingdings" panose="05000000000000000000" pitchFamily="2" charset="2"/>
              <a:buChar char="§"/>
            </a:pPr>
            <a:r>
              <a:rPr lang="en-US" altLang="ko-KR" b="1" dirty="0">
                <a:solidFill>
                  <a:srgbClr val="000000"/>
                </a:solidFill>
                <a:effectLst>
                  <a:outerShdw blurRad="38100" dist="38100" dir="2700000" algn="tl">
                    <a:srgbClr val="000000">
                      <a:alpha val="43137"/>
                    </a:srgbClr>
                  </a:outerShdw>
                </a:effectLst>
                <a:latin typeface="Arial Unicode MS" charset="0"/>
              </a:rPr>
              <a:t>Smallest Seed</a:t>
            </a:r>
            <a:endParaRPr lang="en-US" altLang="ko-KR" b="1" dirty="0">
              <a:solidFill>
                <a:srgbClr val="000000"/>
              </a:solidFill>
              <a:effectLst>
                <a:outerShdw blurRad="38100" dist="38100" dir="2700000" algn="tl">
                  <a:srgbClr val="000000">
                    <a:alpha val="43137"/>
                  </a:srgbClr>
                </a:outerShdw>
              </a:effectLst>
              <a:latin typeface="Arial Unicode MS" charset="0"/>
            </a:endParaRPr>
          </a:p>
          <a:p>
            <a:pPr marL="400050" lvl="1" indent="0">
              <a:spcBef>
                <a:spcPts val="0"/>
              </a:spcBef>
              <a:spcAft>
                <a:spcPts val="1200"/>
              </a:spcAft>
              <a:buFont typeface="Wingdings" panose="05000000000000000000" pitchFamily="2" charset="2"/>
              <a:buChar char="§"/>
            </a:pPr>
            <a:r>
              <a:rPr lang="en-US" altLang="ko-KR" b="1" dirty="0">
                <a:solidFill>
                  <a:srgbClr val="000000"/>
                </a:solidFill>
                <a:effectLst>
                  <a:outerShdw blurRad="38100" dist="38100" dir="2700000" algn="tl">
                    <a:srgbClr val="000000">
                      <a:alpha val="43137"/>
                    </a:srgbClr>
                  </a:outerShdw>
                </a:effectLst>
                <a:latin typeface="Arial Unicode MS" charset="0"/>
              </a:rPr>
              <a:t>Powerful  Results </a:t>
            </a:r>
            <a:endParaRPr lang="en-US" altLang="ko-KR" b="1" dirty="0">
              <a:solidFill>
                <a:srgbClr val="000000"/>
              </a:solidFill>
              <a:effectLst>
                <a:outerShdw blurRad="38100" dist="38100" dir="2700000" algn="tl">
                  <a:srgbClr val="000000">
                    <a:alpha val="43137"/>
                  </a:srgbClr>
                </a:outerShdw>
              </a:effectLst>
              <a:latin typeface="Arial Unicode MS" charset="0"/>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 17:20,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said unto them, Because of your</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unbelief: for verily I say unto you, If ye have faith as a</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grain of mustard seed, ye shall say unto this mountain,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Remove hence to yonder place; and it shall remove;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nothing shall be impossible unto you” </a:t>
            </a:r>
            <a:endParaRPr lang="ko-KR" alt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26" name="Picture 2" descr="http://follow4biblestudy.files.wordpress.com/2012/07/mustard-seed-faith-by-cri.jpg"/>
          <p:cNvPicPr>
            <a:picLocks noChangeAspect="1" noChangeArrowheads="1"/>
          </p:cNvPicPr>
          <p:nvPr/>
        </p:nvPicPr>
        <p:blipFill>
          <a:blip r:embed="rId2" cstate="print"/>
          <a:srcRect/>
          <a:stretch>
            <a:fillRect/>
          </a:stretch>
        </p:blipFill>
        <p:spPr bwMode="auto">
          <a:xfrm>
            <a:off x="2079171" y="1714500"/>
            <a:ext cx="5410200" cy="47244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1"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2000"/>
                                        <p:tgtEl>
                                          <p:spTgt spid="3">
                                            <p:bg/>
                                          </p:spTgt>
                                        </p:tgtEl>
                                      </p:cBhvr>
                                    </p:animEffect>
                                  </p:childTnLst>
                                </p:cTn>
                              </p:par>
                              <p:par>
                                <p:cTn id="13" presetID="13" presetClass="entr" presetSubtype="16"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childTnLst>
                          </p:cTn>
                        </p:par>
                        <p:par>
                          <p:cTn id="16" fill="hold">
                            <p:stCondLst>
                              <p:cond delay="2000"/>
                            </p:stCondLst>
                            <p:childTnLst>
                              <p:par>
                                <p:cTn id="17" presetID="13" presetClass="entr" presetSubtype="16"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2000"/>
                                        <p:tgtEl>
                                          <p:spTgt spid="3">
                                            <p:txEl>
                                              <p:pRg st="1" end="1"/>
                                            </p:txEl>
                                          </p:spTgt>
                                        </p:tgtEl>
                                      </p:cBhvr>
                                    </p:animEffect>
                                  </p:childTnLst>
                                </p:cTn>
                              </p:par>
                              <p:par>
                                <p:cTn id="20" presetID="28"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5000" fill="hold"/>
                                        <p:tgtEl>
                                          <p:spTgt spid="1026"/>
                                        </p:tgtEl>
                                        <p:attrNameLst>
                                          <p:attrName>ppt_x</p:attrName>
                                        </p:attrNameLst>
                                      </p:cBhvr>
                                      <p:tavLst>
                                        <p:tav tm="0">
                                          <p:val>
                                            <p:strVal val="#ppt_x"/>
                                          </p:val>
                                        </p:tav>
                                        <p:tav tm="100000">
                                          <p:val>
                                            <p:strVal val="#ppt_x"/>
                                          </p:val>
                                        </p:tav>
                                      </p:tavLst>
                                    </p:anim>
                                    <p:anim calcmode="lin" valueType="num">
                                      <p:cBhvr>
                                        <p:cTn id="23" dur="15000" fill="hold"/>
                                        <p:tgtEl>
                                          <p:spTgt spid="1026"/>
                                        </p:tgtEl>
                                        <p:attrNameLst>
                                          <p:attrName>ppt_y</p:attrName>
                                        </p:attrNameLst>
                                      </p:cBhvr>
                                      <p:tavLst>
                                        <p:tav tm="0">
                                          <p:val>
                                            <p:strVal val="#ppt_y+1"/>
                                          </p:val>
                                        </p:tav>
                                        <p:tav tm="100000">
                                          <p:val>
                                            <p:strVal val="#ppt_y-1"/>
                                          </p:val>
                                        </p:tav>
                                      </p:tavLst>
                                    </p:anim>
                                  </p:childTnLst>
                                </p:cTn>
                              </p:par>
                            </p:childTnLst>
                          </p:cTn>
                        </p:par>
                        <p:par>
                          <p:cTn id="24" fill="hold">
                            <p:stCondLst>
                              <p:cond delay="4000"/>
                            </p:stCondLst>
                            <p:childTnLst>
                              <p:par>
                                <p:cTn id="25" presetID="13" presetClass="entr" presetSubtype="16" fill="hold" grpId="1"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plus(in)">
                                      <p:cBhvr>
                                        <p:cTn id="27" dur="2000"/>
                                        <p:tgtEl>
                                          <p:spTgt spid="3">
                                            <p:txEl>
                                              <p:pRg st="2" end="2"/>
                                            </p:txEl>
                                          </p:spTgt>
                                        </p:tgtEl>
                                      </p:cBhvr>
                                    </p:animEffect>
                                  </p:childTnLst>
                                </p:cTn>
                              </p:par>
                            </p:childTnLst>
                          </p:cTn>
                        </p:par>
                        <p:par>
                          <p:cTn id="28" fill="hold">
                            <p:stCondLst>
                              <p:cond delay="6000"/>
                            </p:stCondLst>
                            <p:childTnLst>
                              <p:par>
                                <p:cTn id="29" presetID="13" presetClass="entr" presetSubtype="16" fill="hold" grpId="1"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plus(in)">
                                      <p:cBhvr>
                                        <p:cTn id="31" dur="2000"/>
                                        <p:tgtEl>
                                          <p:spTgt spid="3">
                                            <p:txEl>
                                              <p:pRg st="3" end="3"/>
                                            </p:txEl>
                                          </p:spTgt>
                                        </p:tgtEl>
                                      </p:cBhvr>
                                    </p:animEffect>
                                  </p:childTnLst>
                                </p:cTn>
                              </p:par>
                            </p:childTnLst>
                          </p:cTn>
                        </p:par>
                        <p:par>
                          <p:cTn id="32" fill="hold">
                            <p:stCondLst>
                              <p:cond delay="8000"/>
                            </p:stCondLst>
                            <p:childTnLst>
                              <p:par>
                                <p:cTn id="33" presetID="13" presetClass="entr" presetSubtype="16" fill="hold" grpId="1"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plus(in)">
                                      <p:cBhvr>
                                        <p:cTn id="35" dur="2000"/>
                                        <p:tgtEl>
                                          <p:spTgt spid="3">
                                            <p:txEl>
                                              <p:pRg st="4" end="4"/>
                                            </p:txEl>
                                          </p:spTgt>
                                        </p:tgtEl>
                                      </p:cBhvr>
                                    </p:animEffect>
                                  </p:childTnLst>
                                </p:cTn>
                              </p:par>
                            </p:childTnLst>
                          </p:cTn>
                        </p:par>
                        <p:par>
                          <p:cTn id="36" fill="hold">
                            <p:stCondLst>
                              <p:cond delay="10000"/>
                            </p:stCondLst>
                            <p:childTnLst>
                              <p:par>
                                <p:cTn id="37" presetID="13" presetClass="entr" presetSubtype="16" fill="hold" grpId="1"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plus(in)">
                                      <p:cBhvr>
                                        <p:cTn id="39" dur="2000"/>
                                        <p:tgtEl>
                                          <p:spTgt spid="3">
                                            <p:txEl>
                                              <p:pRg st="5" end="5"/>
                                            </p:txEl>
                                          </p:spTgt>
                                        </p:tgtEl>
                                      </p:cBhvr>
                                    </p:animEffect>
                                  </p:childTnLst>
                                </p:cTn>
                              </p:par>
                            </p:childTnLst>
                          </p:cTn>
                        </p:par>
                        <p:par>
                          <p:cTn id="40" fill="hold">
                            <p:stCondLst>
                              <p:cond delay="12000"/>
                            </p:stCondLst>
                            <p:childTnLst>
                              <p:par>
                                <p:cTn id="41" presetID="13" presetClass="entr" presetSubtype="16" fill="hold" grpId="1"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plus(in)">
                                      <p:cBhvr>
                                        <p:cTn id="43" dur="2000"/>
                                        <p:tgtEl>
                                          <p:spTgt spid="3">
                                            <p:txEl>
                                              <p:pRg st="6" end="6"/>
                                            </p:txEl>
                                          </p:spTgt>
                                        </p:tgtEl>
                                      </p:cBhvr>
                                    </p:animEffect>
                                  </p:childTnLst>
                                </p:cTn>
                              </p:par>
                            </p:childTnLst>
                          </p:cTn>
                        </p:par>
                        <p:par>
                          <p:cTn id="44" fill="hold">
                            <p:stCondLst>
                              <p:cond delay="14000"/>
                            </p:stCondLst>
                            <p:childTnLst>
                              <p:par>
                                <p:cTn id="45" presetID="13" presetClass="entr" presetSubtype="16" fill="hold" grpId="1"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plus(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http://3.bp.blogspot.com/-mAjTmje8VTA/Tc-6qAchIkI/AAAAAAAAJ4c/JQZTPFIVO9c/s1600/slingshot.jpg"/>
          <p:cNvPicPr>
            <a:picLocks noChangeAspect="1" noChangeArrowheads="1"/>
          </p:cNvPicPr>
          <p:nvPr/>
        </p:nvPicPr>
        <p:blipFill rotWithShape="1">
          <a:blip r:embed="rId1" cstate="print"/>
          <a:srcRect t="3409" b="14088"/>
          <a:stretch>
            <a:fillRect/>
          </a:stretch>
        </p:blipFill>
        <p:spPr bwMode="auto">
          <a:xfrm>
            <a:off x="3124879" y="9803"/>
            <a:ext cx="6019121" cy="3480592"/>
          </a:xfrm>
          <a:prstGeom prst="rect">
            <a:avLst/>
          </a:prstGeom>
          <a:noFill/>
        </p:spPr>
      </p:pic>
      <p:pic>
        <p:nvPicPr>
          <p:cNvPr id="17414" name="Picture 6" descr="http://rlv.zcache.com/david_victorious_over_goliath_c_1600_postcards-re874491774a7448cb05ce9fb9d808cbf_vgbaq_8byvr_324.jpg"/>
          <p:cNvPicPr>
            <a:picLocks noChangeAspect="1" noChangeArrowheads="1"/>
          </p:cNvPicPr>
          <p:nvPr/>
        </p:nvPicPr>
        <p:blipFill rotWithShape="1">
          <a:blip r:embed="rId2" cstate="print"/>
          <a:srcRect t="11740" r="-1" b="13017"/>
          <a:stretch>
            <a:fillRect/>
          </a:stretch>
        </p:blipFill>
        <p:spPr bwMode="auto">
          <a:xfrm>
            <a:off x="20" y="3197786"/>
            <a:ext cx="4864588" cy="3660213"/>
          </a:xfrm>
          <a:prstGeom prst="rect">
            <a:avLst/>
          </a:prstGeom>
          <a:noFill/>
        </p:spPr>
      </p:pic>
      <p:sp>
        <p:nvSpPr>
          <p:cNvPr id="17421" name="Freeform: Shape 17420"/>
          <p:cNvSpPr>
            <a:spLocks noGrp="1" noRot="1" noChangeAspect="1" noMove="1" noResize="1" noEditPoints="1" noAdjustHandles="1" noChangeArrowheads="1" noChangeShapeType="1" noTextEdit="1"/>
          </p:cNvSpPr>
          <p:nvPr/>
        </p:nvSpPr>
        <p:spPr>
          <a:xfrm>
            <a:off x="-1" y="8603"/>
            <a:ext cx="4093644" cy="3847552"/>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17416" name="Picture 8" descr="http://www.the3dstudio.com/download_image.ashx?size=large&amp;mode=product&amp;file_guid=bef8de4b-462b-46ce-a000-03dcba940fc5"/>
          <p:cNvPicPr>
            <a:picLocks noChangeAspect="1" noChangeArrowheads="1"/>
          </p:cNvPicPr>
          <p:nvPr/>
        </p:nvPicPr>
        <p:blipFill rotWithShape="1">
          <a:blip r:embed="rId3" cstate="print"/>
          <a:srcRect t="5466" r="-4" b="478"/>
          <a:stretch>
            <a:fillRect/>
          </a:stretch>
        </p:blipFill>
        <p:spPr bwMode="auto">
          <a:xfrm>
            <a:off x="20" y="10"/>
            <a:ext cx="3983764" cy="3746791"/>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p:spPr>
      </p:pic>
      <p:sp>
        <p:nvSpPr>
          <p:cNvPr id="17423" name="Freeform: Shape 17422"/>
          <p:cNvSpPr>
            <a:spLocks noGrp="1" noRot="1" noChangeAspect="1" noMove="1" noResize="1" noEditPoints="1" noAdjustHandles="1" noChangeArrowheads="1" noChangeShapeType="1" noTextEdit="1"/>
          </p:cNvSpPr>
          <p:nvPr/>
        </p:nvSpPr>
        <p:spPr>
          <a:xfrm>
            <a:off x="4030956" y="2373366"/>
            <a:ext cx="5108344" cy="44748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17412" name="Picture 4" descr="http://media-cache-ak0.pinimg.com/736x/4e/be/dc/4ebedc7fe9edd59506a4e5cbeb299935.jpg"/>
          <p:cNvPicPr>
            <a:picLocks noChangeAspect="1" noChangeArrowheads="1"/>
          </p:cNvPicPr>
          <p:nvPr/>
        </p:nvPicPr>
        <p:blipFill rotWithShape="1">
          <a:blip r:embed="rId4" cstate="print"/>
          <a:srcRect t="6775" r="1" b="24029"/>
          <a:stretch>
            <a:fillRect/>
          </a:stretch>
        </p:blipFill>
        <p:spPr bwMode="auto">
          <a:xfrm>
            <a:off x="4150502" y="2482457"/>
            <a:ext cx="5011728" cy="4375973"/>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p:spPr>
      </p:pic>
      <p:sp>
        <p:nvSpPr>
          <p:cNvPr id="17425" name="Oval 17424"/>
          <p:cNvSpPr>
            <a:spLocks noGrp="1" noRot="1" noChangeAspect="1" noMove="1" noResize="1" noEditPoints="1" noAdjustHandles="1" noChangeArrowheads="1" noChangeShapeType="1" noTextEdit="1"/>
          </p:cNvSpPr>
          <p:nvPr/>
        </p:nvSpPr>
        <p:spPr>
          <a:xfrm>
            <a:off x="2362900" y="1142590"/>
            <a:ext cx="4431205" cy="4431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4" descr="http://4.bp.blogspot.com/_eYWCCplCu48/Solm3MPoH0I/AAAAAAAAAGk/jtxKN0c__WM/s320/David-stones.jpg"/>
          <p:cNvPicPr>
            <a:picLocks noChangeAspect="1" noChangeArrowheads="1"/>
          </p:cNvPicPr>
          <p:nvPr/>
        </p:nvPicPr>
        <p:blipFill rotWithShape="1">
          <a:blip r:embed="rId5" cstate="print"/>
          <a:srcRect r="1" b="8751"/>
          <a:stretch>
            <a:fillRect/>
          </a:stretch>
        </p:blipFill>
        <p:spPr bwMode="auto">
          <a:xfrm>
            <a:off x="2440260" y="1297879"/>
            <a:ext cx="4165333" cy="4165333"/>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p:spPr>
      </p:pic>
      <p:pic>
        <p:nvPicPr>
          <p:cNvPr id="3" name="Picture 6" descr="See related image detail. 【Top】41+Bible Verses About Mental Health Awareness – KJV Scriptures"/>
          <p:cNvPicPr>
            <a:picLocks noChangeAspect="1" noChangeArrowheads="1"/>
          </p:cNvPicPr>
          <p:nvPr/>
        </p:nvPicPr>
        <p:blipFill rotWithShape="1">
          <a:blip r:embed="rId6">
            <a:extLst>
              <a:ext uri="{28A0092B-C50C-407E-A947-70E740481C1C}">
                <a14:useLocalDpi xmlns:a14="http://schemas.microsoft.com/office/drawing/2010/main" val="0"/>
              </a:ext>
            </a:extLst>
          </a:blip>
          <a:srcRect l="3086" t="6436" r="3086" b="8416"/>
          <a:stretch>
            <a:fillRect/>
          </a:stretch>
        </p:blipFill>
        <p:spPr bwMode="auto">
          <a:xfrm>
            <a:off x="0" y="0"/>
            <a:ext cx="3896797" cy="41803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170954"/>
            <a:ext cx="9139300" cy="2677656"/>
          </a:xfrm>
          <a:prstGeom prst="rect">
            <a:avLst/>
          </a:prstGeom>
          <a:solidFill>
            <a:schemeClr val="bg1"/>
          </a:solidFill>
        </p:spPr>
        <p:txBody>
          <a:bodyPr wrap="square">
            <a:spAutoFit/>
          </a:bodyPr>
          <a:lstStyle/>
          <a:p>
            <a:pPr algn="ctr"/>
            <a:r>
              <a:rPr lang="en-US" sz="2800" b="1" i="0" dirty="0">
                <a:solidFill>
                  <a:srgbClr val="000000"/>
                </a:solidFill>
                <a:effectLst>
                  <a:outerShdw blurRad="38100" dist="38100" dir="2700000" algn="tl">
                    <a:srgbClr val="000000">
                      <a:alpha val="43137"/>
                    </a:srgbClr>
                  </a:outerShdw>
                </a:effectLst>
                <a:latin typeface="system-ui"/>
              </a:rPr>
              <a:t>2 Corinthians 12:10 Amplified </a:t>
            </a:r>
            <a:endParaRPr lang="en-US" sz="2800" b="1" i="0" dirty="0">
              <a:solidFill>
                <a:srgbClr val="000000"/>
              </a:solidFill>
              <a:effectLst>
                <a:outerShdw blurRad="38100" dist="38100" dir="2700000" algn="tl">
                  <a:srgbClr val="000000">
                    <a:alpha val="43137"/>
                  </a:srgbClr>
                </a:outerShdw>
              </a:effectLst>
              <a:latin typeface="system-ui"/>
            </a:endParaRPr>
          </a:p>
          <a:p>
            <a:pPr algn="ctr"/>
            <a:r>
              <a:rPr lang="en-US" sz="2800" b="1" i="0" baseline="30000" dirty="0">
                <a:solidFill>
                  <a:srgbClr val="000000"/>
                </a:solidFill>
                <a:effectLst>
                  <a:outerShdw blurRad="38100" dist="38100" dir="2700000" algn="tl">
                    <a:srgbClr val="000000">
                      <a:alpha val="43137"/>
                    </a:srgbClr>
                  </a:outerShdw>
                </a:effectLst>
                <a:latin typeface="system-ui"/>
              </a:rPr>
              <a:t>10 </a:t>
            </a:r>
            <a:r>
              <a:rPr lang="en-US" sz="2800" b="0" i="0" dirty="0">
                <a:solidFill>
                  <a:srgbClr val="000000"/>
                </a:solidFill>
                <a:effectLst>
                  <a:outerShdw blurRad="38100" dist="38100" dir="2700000" algn="tl">
                    <a:srgbClr val="000000">
                      <a:alpha val="43137"/>
                    </a:srgbClr>
                  </a:outerShdw>
                </a:effectLst>
                <a:latin typeface="system-ui"/>
              </a:rPr>
              <a:t>So I am well pleased with weaknesses, with insults, with distresses, with persecutions, and with difficulties, for the sake of Christ; for when I am weak [in human strength], then I am strong [truly able, truly powerful, truly drawing from God’s strength].</a:t>
            </a:r>
            <a:endParaRPr lang="en-US" sz="2800" b="0" i="0" dirty="0">
              <a:solidFill>
                <a:srgbClr val="000000"/>
              </a:solidFill>
              <a:effectLst>
                <a:outerShdw blurRad="38100" dist="38100" dir="2700000" algn="tl">
                  <a:srgbClr val="000000">
                    <a:alpha val="43137"/>
                  </a:srgbClr>
                </a:outerShdw>
              </a:effectLst>
              <a:latin typeface="system-ui"/>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6629400"/>
          </a:xfrm>
        </p:spPr>
        <p:txBody>
          <a:bodyPr>
            <a:noAutofit/>
          </a:bodyPr>
          <a:lstStyle/>
          <a:p>
            <a:pPr marL="0" indent="0">
              <a:lnSpc>
                <a:spcPct val="110000"/>
              </a:lnSpc>
              <a:buNone/>
            </a:pPr>
            <a:r>
              <a:rPr lang="en-US" sz="3000" b="0" i="0" dirty="0">
                <a:solidFill>
                  <a:srgbClr val="0A0A0A"/>
                </a:solidFill>
                <a:effectLst>
                  <a:outerShdw blurRad="38100" dist="38100" dir="2700000" algn="tl">
                    <a:srgbClr val="000000">
                      <a:alpha val="43137"/>
                    </a:srgbClr>
                  </a:outerShdw>
                </a:effectLst>
                <a:highlight>
                  <a:srgbClr val="FFFFFF"/>
                </a:highlight>
                <a:latin typeface="Arial Rounded MT Bold" panose="020F0704030504030204" pitchFamily="34" charset="0"/>
              </a:rPr>
              <a:t>A severe rash prompted a man from a rural area to come to town to be examined by one of my colleagues. After the usual history-taking followed by a series of test, the physician advised the patient that he would have to get rid of the dog that was evidently causing the allergic reaction. As the man was preparing to leave the office, my colleague asked him out of curiosity if he planned to sell the animal or give it away. "Neither one," the patient replied. "I’m going to get me one of them second opinions I been reading about. It’s a lot easier to find a doctor than a good bird dog."</a:t>
            </a:r>
            <a:endParaRPr lang="en-US" sz="30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1429475" y="3040301"/>
            <a:ext cx="2359490" cy="2034293"/>
          </a:xfrm>
          <a:effectLst>
            <a:softEdge rad="88900"/>
          </a:effectLst>
        </p:spPr>
      </p:pic>
      <p:sp>
        <p:nvSpPr>
          <p:cNvPr id="2" name="TextBox 1"/>
          <p:cNvSpPr txBox="1"/>
          <p:nvPr/>
        </p:nvSpPr>
        <p:spPr>
          <a:xfrm>
            <a:off x="4845919" y="4528872"/>
            <a:ext cx="2359490" cy="637482"/>
          </a:xfrm>
          <a:prstGeom prst="rect">
            <a:avLst/>
          </a:prstGeom>
          <a:solidFill>
            <a:schemeClr val="bg1"/>
          </a:solidFill>
        </p:spPr>
        <p:txBody>
          <a:bodyPr wrap="square" rtlCol="0">
            <a:spAutoFit/>
          </a:bodyPr>
          <a:lstStyle/>
          <a:p>
            <a:pPr algn="ctr"/>
            <a:r>
              <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All of the Innocent Victims</a:t>
            </a:r>
            <a:endPar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r>
              <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on Both Sides</a:t>
            </a:r>
            <a:endPar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txBox="1"/>
          <p:nvPr/>
        </p:nvSpPr>
        <p:spPr>
          <a:xfrm>
            <a:off x="122465" y="1573668"/>
            <a:ext cx="8833757" cy="3676990"/>
          </a:xfrm>
          <a:prstGeom prst="rect">
            <a:avLst/>
          </a:prstGeom>
          <a:solidFill>
            <a:schemeClr val="bg1">
              <a:alpha val="90000"/>
            </a:schemeClr>
          </a:solidFill>
          <a:effectLst>
            <a:softEdge rad="50800"/>
          </a:effectLst>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17:7-9 -Complete Jewish Bible</a:t>
            </a:r>
            <a:endPar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7 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Show how wonderful is your grace,</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savior of those who seek at your right hand</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refuge from their foes.</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 them like the pupil of your eye,</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hide them in the shadow of your wings</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9 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 wicked, who are assailing them,</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their deadly enemies, who are all around them.</a:t>
            </a:r>
            <a:endPar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out)">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898071" y="1232807"/>
            <a:ext cx="7609114" cy="3641271"/>
          </a:xfrm>
          <a:solidFill>
            <a:schemeClr val="bg1">
              <a:alpha val="90000"/>
            </a:schemeClr>
          </a:solidFill>
        </p:spPr>
        <p:txBody>
          <a:bodyPr>
            <a:normAutofit/>
          </a:bodyPr>
          <a:lstStyle/>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plus(in)">
                                      <p:cBhvr>
                                        <p:cTn id="19" dur="2000"/>
                                        <p:tgtEl>
                                          <p:spTgt spid="3075">
                                            <p:txEl>
                                              <p:pRg st="3" end="3"/>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plus(in)">
                                      <p:cBhvr>
                                        <p:cTn id="23" dur="2000"/>
                                        <p:tgtEl>
                                          <p:spTgt spid="3075">
                                            <p:txEl>
                                              <p:pRg st="4" end="4"/>
                                            </p:txEl>
                                          </p:spTgt>
                                        </p:tgtEl>
                                      </p:cBhvr>
                                    </p:animEffect>
                                  </p:childTnLst>
                                </p:cTn>
                              </p:par>
                            </p:childTnLst>
                          </p:cTn>
                        </p:par>
                        <p:par>
                          <p:cTn id="24" fill="hold">
                            <p:stCondLst>
                              <p:cond delay="4000"/>
                            </p:stCondLst>
                            <p:childTnLst>
                              <p:par>
                                <p:cTn id="25" presetID="13" presetClass="entr" presetSubtype="16" fill="hold" grpId="0" nodeType="after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plus(in)">
                                      <p:cBhvr>
                                        <p:cTn id="27" dur="2000"/>
                                        <p:tgtEl>
                                          <p:spTgt spid="3075">
                                            <p:txEl>
                                              <p:pRg st="5" end="5"/>
                                            </p:txEl>
                                          </p:spTgt>
                                        </p:tgtEl>
                                      </p:cBhvr>
                                    </p:animEffect>
                                  </p:childTnLst>
                                </p:cTn>
                              </p:par>
                            </p:childTnLst>
                          </p:cTn>
                        </p:par>
                        <p:par>
                          <p:cTn id="28" fill="hold">
                            <p:stCondLst>
                              <p:cond delay="6000"/>
                            </p:stCondLst>
                            <p:childTnLst>
                              <p:par>
                                <p:cTn id="29" presetID="13" presetClass="entr" presetSubtype="16" fill="hold" grpId="0" nodeType="after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plus(in)">
                                      <p:cBhvr>
                                        <p:cTn id="31"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677826" y="1012372"/>
            <a:ext cx="7853852" cy="4616183"/>
          </a:xfrm>
          <a:solidFill>
            <a:schemeClr val="bg1"/>
          </a:solidFill>
        </p:spPr>
        <p:txBody>
          <a:bodyPr>
            <a:normAutofit lnSpcReduction="10000"/>
          </a:bodyPr>
          <a:lstStyle/>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plus(in)">
                                      <p:cBhvr>
                                        <p:cTn id="18" dur="2000"/>
                                        <p:tgtEl>
                                          <p:spTgt spid="3075">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plus(in)">
                                      <p:cBhvr>
                                        <p:cTn id="22" dur="2000"/>
                                        <p:tgtEl>
                                          <p:spTgt spid="3075">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plus(in)">
                                      <p:cBhvr>
                                        <p:cTn id="26" dur="2000"/>
                                        <p:tgtEl>
                                          <p:spTgt spid="3075">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plus(in)">
                                      <p:cBhvr>
                                        <p:cTn id="30" dur="2000"/>
                                        <p:tgtEl>
                                          <p:spTgt spid="3075">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plus(in)">
                                      <p:cBhvr>
                                        <p:cTn id="34" dur="2000"/>
                                        <p:tgtEl>
                                          <p:spTgt spid="3075">
                                            <p:txEl>
                                              <p:pRg st="6" end="6"/>
                                            </p:txEl>
                                          </p:spTgt>
                                        </p:tgtEl>
                                      </p:cBhvr>
                                    </p:animEffect>
                                  </p:childTnLst>
                                </p:cTn>
                              </p:par>
                            </p:childTnLst>
                          </p:cTn>
                        </p:par>
                        <p:par>
                          <p:cTn id="35" fill="hold">
                            <p:stCondLst>
                              <p:cond delay="14000"/>
                            </p:stCondLst>
                            <p:childTnLst>
                              <p:par>
                                <p:cTn id="36" presetID="13" presetClass="entr" presetSubtype="16"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plus(in)">
                                      <p:cBhvr>
                                        <p:cTn id="38" dur="20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772400" cy="147002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Lessons learned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from a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“Rock Fight”</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Subtitle 2"/>
          <p:cNvSpPr>
            <a:spLocks noGrp="1"/>
          </p:cNvSpPr>
          <p:nvPr>
            <p:ph type="subTitle" idx="1"/>
          </p:nvPr>
        </p:nvSpPr>
        <p:spPr>
          <a:xfrm>
            <a:off x="4114800" y="5105400"/>
            <a:ext cx="6400800" cy="1752600"/>
          </a:xfrm>
        </p:spPr>
        <p:txBody>
          <a:bodyPr/>
          <a:lstStyle/>
          <a:p>
            <a:r>
              <a:rPr lang="en-US" b="1" dirty="0">
                <a:solidFill>
                  <a:schemeClr val="tx1"/>
                </a:solidFill>
                <a:effectLst>
                  <a:outerShdw blurRad="38100" dist="38100" dir="2700000" algn="tl">
                    <a:srgbClr val="000000">
                      <a:alpha val="43137"/>
                    </a:srgbClr>
                  </a:outerShdw>
                </a:effectLst>
              </a:rPr>
              <a:t>I Sam 17</a:t>
            </a:r>
            <a:endParaRPr lang="en-US" b="1"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152400" y="6457890"/>
            <a:ext cx="2895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Christian Church </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5943600" y="0"/>
            <a:ext cx="2895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April 7, 2024 </a:t>
            </a:r>
            <a:endParaRPr lang="en-US" sz="2000" b="1" dirty="0">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l="30770"/>
          <a:stretch>
            <a:fillRect/>
          </a:stretch>
        </p:blipFill>
        <p:spPr bwMode="auto">
          <a:xfrm>
            <a:off x="152400" y="-1836"/>
            <a:ext cx="8839200" cy="6859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955"/>
            <a:ext cx="8230235" cy="1143635"/>
          </a:xfrm>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and Goliath</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447800" y="4982845"/>
            <a:ext cx="6477318" cy="1600200"/>
          </a:xfrm>
          <a:solidFill>
            <a:schemeClr val="bg1">
              <a:alpha val="90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800" dirty="0">
                <a:solidFill>
                  <a:srgbClr val="000000"/>
                </a:solidFill>
                <a:effectLst>
                  <a:outerShdw blurRad="38100" dist="38100" dir="2700000" algn="tl">
                    <a:srgbClr val="000000">
                      <a:alpha val="43137"/>
                    </a:srgbClr>
                  </a:outerShdw>
                </a:effectLst>
                <a:latin typeface="Arial Unicode MS" charset="0"/>
              </a:rPr>
              <a:t>Many Sermons Preached… </a:t>
            </a:r>
            <a:endParaRPr lang="ko-KR" altLang="en-US" sz="2800" dirty="0">
              <a:effectLst>
                <a:outerShdw blurRad="38100" dist="38100" dir="2700000" algn="tl">
                  <a:srgbClr val="000000">
                    <a:alpha val="43137"/>
                  </a:srgbClr>
                </a:outerShdw>
              </a:effectLst>
              <a:latin typeface="Arial Unicode MS" charset="0"/>
            </a:endParaRPr>
          </a:p>
          <a:p>
            <a:pPr marL="807085" lvl="0" indent="-407035" algn="l" defTabSz="914400" latinLnBrk="0">
              <a:lnSpc>
                <a:spcPct val="104000"/>
              </a:lnSpc>
              <a:spcBef>
                <a:spcPts val="0"/>
              </a:spcBef>
              <a:spcAft>
                <a:spcPts val="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Unicode MS" charset="0"/>
              </a:rPr>
              <a:t>Most from David's Viewpoint.</a:t>
            </a:r>
            <a:r>
              <a:rPr lang="en-US" altLang="ko-KR" sz="2800" dirty="0">
                <a:solidFill>
                  <a:srgbClr val="000000"/>
                </a:solidFill>
                <a:effectLst>
                  <a:outerShdw blurRad="38100" dist="38100" dir="2700000" algn="tl">
                    <a:srgbClr val="000000">
                      <a:alpha val="43137"/>
                    </a:srgbClr>
                  </a:outerShdw>
                </a:effectLst>
                <a:latin typeface="Arial Unicode MS" charset="0"/>
              </a:rPr>
              <a:t> </a:t>
            </a:r>
            <a:endParaRPr lang="ko-KR" altLang="en-US" sz="2800" dirty="0">
              <a:effectLst>
                <a:outerShdw blurRad="38100" dist="38100" dir="2700000" algn="tl">
                  <a:srgbClr val="000000">
                    <a:alpha val="43137"/>
                  </a:srgbClr>
                </a:outerShdw>
              </a:effectLst>
              <a:latin typeface="Arial Unicode MS" charset="0"/>
            </a:endParaRPr>
          </a:p>
          <a:p>
            <a:pPr marL="807085" lvl="0" indent="-407035" algn="l" defTabSz="914400" latinLnBrk="0">
              <a:lnSpc>
                <a:spcPct val="104000"/>
              </a:lnSpc>
              <a:spcBef>
                <a:spcPts val="0"/>
              </a:spcBef>
              <a:spcAft>
                <a:spcPts val="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Unicode MS" charset="0"/>
              </a:rPr>
              <a:t>Today- from Goliath's Viewpoint</a:t>
            </a:r>
            <a:endParaRPr lang="ko-KR" altLang="en-US" sz="2800" b="1" dirty="0">
              <a:effectLst>
                <a:outerShdw blurRad="38100" dist="38100" dir="2700000" algn="tl">
                  <a:srgbClr val="000000">
                    <a:alpha val="43137"/>
                  </a:srgbClr>
                </a:outerShdw>
              </a:effectLst>
              <a:latin typeface="Arial Unicode MS" charset="0"/>
            </a:endParaRPr>
          </a:p>
          <a:p>
            <a:pPr marL="342900" indent="-342900" algn="l" defTabSz="914400" latinLnBrk="0">
              <a:lnSpc>
                <a:spcPct val="104000"/>
              </a:lnSpc>
              <a:spcBef>
                <a:spcPts val="700"/>
              </a:spcBef>
              <a:spcAft>
                <a:spcPts val="0"/>
              </a:spcAft>
              <a:buFontTx/>
              <a:buNone/>
            </a:pPr>
            <a:endParaRPr lang="ko-KR" altLang="en-US" sz="32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Picture 2" descr="http://rpg.drivethrustuff.com/images/3367/104996.jpg"/>
          <p:cNvPicPr>
            <a:picLocks noChangeAspect="1" noChangeArrowheads="1"/>
          </p:cNvPicPr>
          <p:nvPr/>
        </p:nvPicPr>
        <p:blipFill>
          <a:blip r:embed="rId2" cstate="print"/>
          <a:srcRect/>
          <a:stretch>
            <a:fillRect/>
          </a:stretch>
        </p:blipFill>
        <p:spPr bwMode="auto">
          <a:xfrm>
            <a:off x="6096000" y="2743200"/>
            <a:ext cx="2895600" cy="4114800"/>
          </a:xfrm>
          <a:prstGeom prst="rect">
            <a:avLst/>
          </a:prstGeom>
          <a:noFill/>
        </p:spPr>
      </p:pic>
      <p:sp>
        <p:nvSpPr>
          <p:cNvPr id="2" name="Title 1"/>
          <p:cNvSpPr>
            <a:spLocks noGrp="1"/>
          </p:cNvSpPr>
          <p:nvPr>
            <p:ph type="title"/>
          </p:nvPr>
        </p:nvSpPr>
        <p:spPr>
          <a:xfrm>
            <a:off x="-1295400" y="29378"/>
            <a:ext cx="82302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Unicode MS" charset="0"/>
              </a:rPr>
              <a:t>Goliath</a:t>
            </a:r>
            <a:endParaRPr lang="ko-KR" altLang="en-US" sz="4400" b="1" dirty="0">
              <a:latin typeface="Arial Unicode MS" charset="0"/>
            </a:endParaRPr>
          </a:p>
        </p:txBody>
      </p:sp>
      <p:sp>
        <p:nvSpPr>
          <p:cNvPr id="3" name="Content Placeholder 2"/>
          <p:cNvSpPr>
            <a:spLocks noGrp="1"/>
          </p:cNvSpPr>
          <p:nvPr>
            <p:ph idx="1"/>
          </p:nvPr>
        </p:nvSpPr>
        <p:spPr>
          <a:xfrm>
            <a:off x="457200" y="1600200"/>
            <a:ext cx="8534400" cy="4800600"/>
          </a:xfrm>
          <a:solidFill>
            <a:schemeClr val="bg1">
              <a:alpha val="90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This was Another Day at the Office for Goliath</a:t>
            </a:r>
            <a:endParaRPr lang="ko-KR" altLang="en-US" sz="2800" b="1" dirty="0">
              <a:latin typeface="Arial Rounded MT Bold" panose="020F0704030504030204" pitchFamily="34" charset="0"/>
            </a:endParaRPr>
          </a:p>
          <a:p>
            <a:pPr marL="1075690" lvl="0" indent="-427990" algn="l" defTabSz="914400" latinLnBrk="0">
              <a:lnSpc>
                <a:spcPct val="104000"/>
              </a:lnSpc>
              <a:spcBef>
                <a:spcPts val="0"/>
              </a:spcBef>
              <a:spcAft>
                <a:spcPts val="600"/>
              </a:spcAft>
              <a:buClr>
                <a:srgbClr val="000000"/>
              </a:buClr>
              <a:buFont typeface="Wingdings" panose="05000000000000000000"/>
              <a:buChar char="l"/>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Goliath</a:t>
            </a: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 Beheader</a:t>
            </a:r>
            <a:endParaRPr lang="ko-KR" altLang="en-US" sz="2800" dirty="0">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Champion</a:t>
            </a: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 Gap-stander </a:t>
            </a:r>
            <a:endParaRPr lang="ko-KR" altLang="en-US" sz="2800" dirty="0">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Challenger</a:t>
            </a: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 40 days unanswered</a:t>
            </a:r>
            <a:endParaRPr lang="ko-KR" altLang="en-US" sz="2800" dirty="0">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Beheaded Israel </a:t>
            </a: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w-out a fight</a:t>
            </a:r>
            <a:endParaRPr lang="ko-KR" altLang="en-US" sz="2800" dirty="0">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Typical Warfare </a:t>
            </a: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for Goliath</a:t>
            </a:r>
            <a:endParaRPr lang="en-US" altLang="ko-KR" sz="2800" dirty="0">
              <a:solidFill>
                <a:srgbClr val="000000"/>
              </a:solidFill>
              <a:effectLst>
                <a:outerShdw blurRad="38100" dist="38100" dir="2700000" algn="tl">
                  <a:srgbClr val="C0C0C0"/>
                </a:outerShdw>
              </a:effectLst>
              <a:latin typeface="Arial Rounded MT Bold" panose="020F0704030504030204" pitchFamily="34" charset="0"/>
            </a:endParaRPr>
          </a:p>
          <a:p>
            <a:pPr marL="1446530" lvl="0" indent="-405130" algn="l" defTabSz="914400" latinLnBrk="0">
              <a:lnSpc>
                <a:spcPct val="104000"/>
              </a:lnSpc>
              <a:spcBef>
                <a:spcPts val="0"/>
              </a:spcBef>
              <a:spcAft>
                <a:spcPts val="0"/>
              </a:spcAft>
              <a:buClr>
                <a:srgbClr val="000000"/>
              </a:buClr>
              <a:buNone/>
            </a:pPr>
            <a:endParaRPr lang="ko-KR" altLang="en-US" sz="2800" dirty="0">
              <a:latin typeface="Arial Rounded MT Bold" panose="020F0704030504030204" pitchFamily="34" charset="0"/>
            </a:endParaRPr>
          </a:p>
          <a:p>
            <a:pPr marL="0" indent="0" algn="l" defTabSz="914400" latinLnBrk="0">
              <a:lnSpc>
                <a:spcPct val="104000"/>
              </a:lnSpc>
              <a:spcBef>
                <a:spcPts val="1200"/>
              </a:spcBef>
              <a:spcAft>
                <a:spcPts val="0"/>
              </a:spcAft>
              <a:buFontTx/>
              <a:buNone/>
            </a:pP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 </a:t>
            </a: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Then He Met a Little Shepherd Boy…</a:t>
            </a:r>
            <a:endParaRPr lang="ko-KR" altLang="en-US" sz="2800" b="1" dirty="0">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     ...Goliath's Perspective Was About To Change</a:t>
            </a:r>
            <a:endParaRPr lang="ko-KR" altLang="en-US" sz="2800" b="1" dirty="0">
              <a:latin typeface="Arial Rounded MT Bold" panose="020F0704030504030204" pitchFamily="34" charset="0"/>
            </a:endParaRPr>
          </a:p>
          <a:p>
            <a:pPr marL="393700" indent="0" algn="l" defTabSz="914400" latinLnBrk="0">
              <a:lnSpc>
                <a:spcPct val="104000"/>
              </a:lnSpc>
              <a:spcBef>
                <a:spcPts val="0"/>
              </a:spcBef>
              <a:spcAft>
                <a:spcPts val="0"/>
              </a:spcAft>
              <a:buFontTx/>
              <a:buNone/>
            </a:pPr>
            <a:endParaRPr lang="ko-KR" altLang="en-US" sz="2800" dirty="0">
              <a:latin typeface="Arial Unicode MS" charset="0"/>
            </a:endParaRPr>
          </a:p>
          <a:p>
            <a:pPr marL="0" indent="0" algn="l" defTabSz="914400" latinLnBrk="0">
              <a:lnSpc>
                <a:spcPct val="104000"/>
              </a:lnSpc>
              <a:spcBef>
                <a:spcPts val="0"/>
              </a:spcBef>
              <a:spcAft>
                <a:spcPts val="0"/>
              </a:spcAft>
              <a:buFontTx/>
              <a:buNone/>
            </a:pPr>
            <a:endParaRPr lang="ko-KR" altLang="en-US" sz="2800" dirty="0">
              <a:latin typeface="Arial Unicode MS" charset="0"/>
            </a:endParaRPr>
          </a:p>
          <a:p>
            <a:pPr marL="342900" indent="-342900" algn="l" defTabSz="914400" latinLnBrk="0">
              <a:lnSpc>
                <a:spcPct val="104000"/>
              </a:lnSpc>
              <a:spcBef>
                <a:spcPts val="700"/>
              </a:spcBef>
              <a:spcAft>
                <a:spcPts val="0"/>
              </a:spcAft>
              <a:buFontTx/>
              <a:buNone/>
            </a:pPr>
            <a:endParaRPr lang="ko-KR" altLang="en-US" sz="32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48" presetClass="entr" presetSubtype="0" accel="5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3" end="3"/>
                                            </p:txEl>
                                          </p:spTgt>
                                        </p:tgtEl>
                                      </p:cBhvr>
                                    </p:animEffect>
                                  </p:childTnLst>
                                </p:cTn>
                              </p:par>
                            </p:childTnLst>
                          </p:cTn>
                        </p:par>
                        <p:par>
                          <p:cTn id="40" fill="hold">
                            <p:stCondLst>
                              <p:cond delay="1000"/>
                            </p:stCondLst>
                            <p:childTnLst>
                              <p:par>
                                <p:cTn id="41" presetID="48" presetClass="entr" presetSubtype="0" accel="5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4" end="4"/>
                                            </p:txEl>
                                          </p:spTgt>
                                        </p:tgtEl>
                                      </p:cBhvr>
                                    </p:animEffect>
                                  </p:childTnLst>
                                </p:cTn>
                              </p:par>
                            </p:childTnLst>
                          </p:cTn>
                        </p:par>
                        <p:par>
                          <p:cTn id="47" fill="hold">
                            <p:stCondLst>
                              <p:cond delay="2000"/>
                            </p:stCondLst>
                            <p:childTnLst>
                              <p:par>
                                <p:cTn id="48" presetID="48" presetClass="entr" presetSubtype="0" accel="5000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1" dur="1000"/>
                                        <p:tgtEl>
                                          <p:spTgt spid="3">
                                            <p:txEl>
                                              <p:pRg st="7" end="7"/>
                                            </p:txEl>
                                          </p:spTgt>
                                        </p:tgtEl>
                                      </p:cBhvr>
                                    </p:animEffect>
                                  </p:childTnLst>
                                </p:cTn>
                              </p:par>
                            </p:childTnLst>
                          </p:cTn>
                        </p:par>
                        <p:par>
                          <p:cTn id="62" fill="hold">
                            <p:stCondLst>
                              <p:cond delay="1000"/>
                            </p:stCondLst>
                            <p:childTnLst>
                              <p:par>
                                <p:cTn id="63" presetID="48" presetClass="entr" presetSubtype="0" accel="50000" fill="hold" grpId="0" nodeType="after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30235" cy="4191000"/>
          </a:xfrm>
          <a:solidFill>
            <a:schemeClr val="bg1">
              <a:alpha val="90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There are Five Things that Goliath Did to Bring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...His Defeat by David the Shepherd Boy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120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…Five Misconceptions</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He is Still Using These Five Things…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…to Bring Us Down</a:t>
            </a:r>
            <a:endParaRPr lang="ko-KR" altLang="en-US" sz="2800" b="1" i="1" u="sng"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We Must Never Allow these Things…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…on the Spiritual Battlefields of Life</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This Should Bring Hope to Us in Our Battles...</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04000"/>
              </a:lnSpc>
              <a:spcBef>
                <a:spcPts val="700"/>
              </a:spcBef>
              <a:spcAft>
                <a:spcPts val="0"/>
              </a:spcAft>
              <a:buFontTx/>
              <a:buNone/>
            </a:pPr>
            <a:endParaRPr lang="ko-KR" altLang="en-US" sz="32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48" presetClass="entr" presetSubtype="0" accel="5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48" presetClass="entr" presetSubtype="0" accel="5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par>
                          <p:cTn id="39" fill="hold">
                            <p:stCondLst>
                              <p:cond delay="1000"/>
                            </p:stCondLst>
                            <p:childTnLst>
                              <p:par>
                                <p:cTn id="40" presetID="48" presetClass="entr" presetSubtype="0" accel="5000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5" end="5"/>
                                            </p:txEl>
                                          </p:spTgt>
                                        </p:tgtEl>
                                      </p:cBhvr>
                                    </p:animEffect>
                                  </p:childTnLst>
                                </p:cTn>
                              </p:par>
                            </p:childTnLst>
                          </p:cTn>
                        </p:par>
                        <p:par>
                          <p:cTn id="54" fill="hold">
                            <p:stCondLst>
                              <p:cond delay="1000"/>
                            </p:stCondLst>
                            <p:childTnLst>
                              <p:par>
                                <p:cTn id="55" presetID="48" presetClass="entr" presetSubtype="0" accel="5000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6" end="6"/>
                                            </p:txEl>
                                          </p:spTgt>
                                        </p:tgtEl>
                                      </p:cBhvr>
                                    </p:animEffect>
                                  </p:childTnLst>
                                </p:cTn>
                              </p:par>
                            </p:childTnLst>
                          </p:cTn>
                        </p:par>
                        <p:par>
                          <p:cTn id="61" fill="hold">
                            <p:stCondLst>
                              <p:cond delay="2000"/>
                            </p:stCondLst>
                            <p:childTnLst>
                              <p:par>
                                <p:cTn id="62" presetID="48" presetClass="entr" presetSubtype="0" accel="5000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4" descr="http://4.bp.blogspot.com/_eYWCCplCu48/Solm3MPoH0I/AAAAAAAAAGk/jtxKN0c__WM/s320/David-stones.jpg"/>
          <p:cNvPicPr>
            <a:picLocks noChangeAspect="1" noChangeArrowheads="1"/>
          </p:cNvPicPr>
          <p:nvPr/>
        </p:nvPicPr>
        <p:blipFill>
          <a:blip r:embed="rId2" cstate="print"/>
          <a:srcRect/>
          <a:stretch>
            <a:fillRect/>
          </a:stretch>
        </p:blipFill>
        <p:spPr bwMode="auto">
          <a:xfrm>
            <a:off x="1676400" y="2340429"/>
            <a:ext cx="6438900" cy="4495800"/>
          </a:xfrm>
          <a:prstGeom prst="rect">
            <a:avLst/>
          </a:prstGeom>
          <a:noFill/>
        </p:spPr>
      </p:pic>
      <p:sp>
        <p:nvSpPr>
          <p:cNvPr id="2" name="Title 1"/>
          <p:cNvSpPr>
            <a:spLocks noGrp="1"/>
          </p:cNvSpPr>
          <p:nvPr>
            <p:ph type="title"/>
          </p:nvPr>
        </p:nvSpPr>
        <p:spPr>
          <a:xfrm>
            <a:off x="457200" y="274955"/>
            <a:ext cx="8305799" cy="1143635"/>
          </a:xfrm>
          <a:solidFill>
            <a:schemeClr val="bg1"/>
          </a:solidFill>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Judged the Outcome by the…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“Size of His Opponent”</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152400" y="1600200"/>
            <a:ext cx="8839200" cy="4191000"/>
          </a:xfrm>
          <a:solidFill>
            <a:schemeClr val="bg1">
              <a:alpha val="90000"/>
            </a:schemeClr>
          </a:solidFill>
        </p:spPr>
        <p:txBody>
          <a:bodyPr wrap="square" lIns="91440" tIns="45720" rIns="91440" bIns="45720" anchor="t">
            <a:normAutofit/>
          </a:bodyPr>
          <a:lstStyle/>
          <a:p>
            <a:pPr marL="0" indent="0" algn="l" defTabSz="914400" latinLnBrk="0">
              <a:lnSpc>
                <a:spcPct val="86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(42) </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".he disdained him; for he was only a youth"</a:t>
            </a:r>
            <a:endParaRPr lang="ko-KR" alt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lgn="ctr" defTabSz="914400" latinLnBrk="0">
              <a:lnSpc>
                <a:spcPct val="110000"/>
              </a:lnSpc>
              <a:spcBef>
                <a:spcPts val="40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Goliath was Insulted</a:t>
            </a:r>
            <a:endParaRPr lang="ko-KR" altLang="en-US" b="1" dirty="0">
              <a:effectLst>
                <a:outerShdw blurRad="38100" dist="38100" dir="2700000" algn="tl">
                  <a:srgbClr val="000000">
                    <a:alpha val="43137"/>
                  </a:srgbClr>
                </a:outerShdw>
              </a:effectLst>
              <a:latin typeface="Arial Rounded MT Bold" panose="020F0704030504030204" pitchFamily="34" charset="0"/>
            </a:endParaRPr>
          </a:p>
          <a:p>
            <a:pPr marL="400050" lvl="1" indent="0" algn="ctr">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Boy was Sent </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400050" lvl="1" indent="0" algn="ctr">
              <a:lnSpc>
                <a:spcPct val="120000"/>
              </a:lnSpc>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Not Mighty Experienced Warrior</a:t>
            </a:r>
            <a:endParaRPr lang="ko-KR"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defTabSz="914400" latinLnBrk="0">
              <a:lnSpc>
                <a:spcPct val="120000"/>
              </a:lnSpc>
              <a:spcBef>
                <a:spcPts val="1000"/>
              </a:spcBef>
              <a:spcAft>
                <a:spcPts val="0"/>
              </a:spcAft>
              <a:buFontTx/>
              <a:buNone/>
            </a:pP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He Laughed and Mocked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400050" lvl="1" indent="0" algn="ctr">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He Had Already Determined Winner</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400050" lvl="1" indent="0" algn="ctr">
              <a:lnSpc>
                <a:spcPct val="120000"/>
              </a:lnSpc>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An Easy..Quick Victory </a:t>
            </a:r>
            <a:endParaRPr lang="ko-KR" altLang="en-US" dirty="0">
              <a:effectLst>
                <a:outerShdw blurRad="38100" dist="38100" dir="2700000" algn="tl">
                  <a:srgbClr val="000000">
                    <a:alpha val="43137"/>
                  </a:srgbClr>
                </a:outerShdw>
              </a:effectLst>
              <a:latin typeface="Arial Rounded MT Bold" panose="020F0704030504030204" pitchFamily="34" charset="0"/>
            </a:endParaRPr>
          </a:p>
          <a:p>
            <a:pPr marL="400050" lvl="1" indent="0" algn="ctr">
              <a:lnSpc>
                <a:spcPct val="120000"/>
              </a:lnSpc>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altLang="ko-KR" sz="3200" dirty="0">
                <a:solidFill>
                  <a:srgbClr val="000000"/>
                </a:solidFill>
                <a:effectLst>
                  <a:outerShdw blurRad="38100" dist="38100" dir="2700000" algn="tl">
                    <a:srgbClr val="000000">
                      <a:alpha val="43137"/>
                    </a:srgbClr>
                  </a:outerShdw>
                </a:effectLst>
                <a:latin typeface="Arial Rounded MT Bold" panose="020F0704030504030204" pitchFamily="34" charset="0"/>
              </a:rPr>
              <a:t>Big Mistake!</a:t>
            </a:r>
            <a:endParaRPr lang="ko-KR" alt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additive="base">
                                        <p:cTn id="16" dur="3000" fill="hold"/>
                                        <p:tgtEl>
                                          <p:spTgt spid="3">
                                            <p:bg/>
                                          </p:spTgt>
                                        </p:tgtEl>
                                        <p:attrNameLst>
                                          <p:attrName>ppt_x</p:attrName>
                                        </p:attrNameLst>
                                      </p:cBhvr>
                                      <p:tavLst>
                                        <p:tav tm="0">
                                          <p:val>
                                            <p:strVal val="0-#ppt_w/2"/>
                                          </p:val>
                                        </p:tav>
                                        <p:tav tm="100000">
                                          <p:val>
                                            <p:strVal val="#ppt_x"/>
                                          </p:val>
                                        </p:tav>
                                      </p:tavLst>
                                    </p:anim>
                                    <p:anim calcmode="lin" valueType="num">
                                      <p:cBhvr additive="base">
                                        <p:cTn id="17" dur="3000" fill="hold"/>
                                        <p:tgtEl>
                                          <p:spTgt spid="3">
                                            <p:bg/>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1"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3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 presetClass="entr" presetSubtype="2"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7"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3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8"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8"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3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3" dur="3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3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3694</Words>
  <Application>WPS Presentation</Application>
  <PresentationFormat>On-screen Show (4:3)</PresentationFormat>
  <Paragraphs>113</Paragraphs>
  <Slides>15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15</vt:i4>
      </vt:variant>
    </vt:vector>
  </HeadingPairs>
  <TitlesOfParts>
    <vt:vector size="35" baseType="lpstr">
      <vt:lpstr>Arial</vt:lpstr>
      <vt:lpstr>SimSun</vt:lpstr>
      <vt:lpstr>Wingdings</vt:lpstr>
      <vt:lpstr>Wingdings 3</vt:lpstr>
      <vt:lpstr>Symbol</vt:lpstr>
      <vt:lpstr>Arial</vt:lpstr>
      <vt:lpstr>ADLaM Display</vt:lpstr>
      <vt:lpstr>Verdana</vt:lpstr>
      <vt:lpstr>Arial Rounded MT Bold</vt:lpstr>
      <vt:lpstr>Calibri</vt:lpstr>
      <vt:lpstr>Microsoft YaHei</vt:lpstr>
      <vt:lpstr>Arial Unicode MS</vt:lpstr>
      <vt:lpstr>Arial Unicode MS</vt:lpstr>
      <vt:lpstr>Wingdings</vt:lpstr>
      <vt:lpstr>Arial Unicode MS</vt:lpstr>
      <vt:lpstr>Calibri</vt:lpstr>
      <vt:lpstr>system-ui</vt:lpstr>
      <vt:lpstr>Ezra SIL</vt:lpstr>
      <vt:lpstr>Century Gothic</vt:lpstr>
      <vt:lpstr>Office Theme</vt:lpstr>
      <vt:lpstr>2024</vt:lpstr>
      <vt:lpstr>PowerPoint 演示文稿</vt:lpstr>
      <vt:lpstr>PowerPoint 演示文稿</vt:lpstr>
      <vt:lpstr>PowerPoint 演示文稿</vt:lpstr>
      <vt:lpstr>Lessons learned  from a  “Rock Fight”</vt:lpstr>
      <vt:lpstr>David and Goliath</vt:lpstr>
      <vt:lpstr>Goliath</vt:lpstr>
      <vt:lpstr>PowerPoint 演示文稿</vt:lpstr>
      <vt:lpstr>He Judged the Outcome by the…          “Size of His Opponent”</vt:lpstr>
      <vt:lpstr>PowerPoint 演示文稿</vt:lpstr>
      <vt:lpstr>He Judged the Outcome by the…          “Size of His Opponent”</vt:lpstr>
      <vt:lpstr>He Judged the Outcome by the…          “Size of His Opponent”</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121</cp:revision>
  <dcterms:created xsi:type="dcterms:W3CDTF">2013-10-16T01:23:00Z</dcterms:created>
  <dcterms:modified xsi:type="dcterms:W3CDTF">2024-04-28T22:20:56Z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869972545ED041B684153BCA1F5E0CC1_12</vt:lpwstr>
  </property>
  <property fmtid="{D5CDD505-2E9C-101B-9397-08002B2CF9AE}" pid="3" name="KSOProductBuildVer">
    <vt:lpwstr>1033-12.2.0.16731</vt:lpwstr>
  </property>
</Properties>
</file>