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3" r:id="rId3"/>
    <p:sldId id="666" r:id="rId4"/>
    <p:sldId id="707" r:id="rId5"/>
    <p:sldId id="348" r:id="rId6"/>
    <p:sldId id="258" r:id="rId7"/>
    <p:sldId id="259" r:id="rId8"/>
    <p:sldId id="260" r:id="rId9"/>
    <p:sldId id="261" r:id="rId10"/>
    <p:sldId id="262" r:id="rId11"/>
    <p:sldId id="267" r:id="rId12"/>
    <p:sldId id="797" r:id="rId13"/>
    <p:sldId id="270" r:id="rId14"/>
    <p:sldId id="829" r:id="rId15"/>
    <p:sldId id="271" r:id="rId16"/>
    <p:sldId id="272" r:id="rId17"/>
    <p:sldId id="273" r:id="rId18"/>
    <p:sldId id="274" r:id="rId19"/>
    <p:sldId id="830" r:id="rId20"/>
    <p:sldId id="831" r:id="rId21"/>
    <p:sldId id="832" r:id="rId22"/>
    <p:sldId id="762" r:id="rId23"/>
    <p:sldId id="885" r:id="rId24"/>
    <p:sldId id="8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4" autoAdjust="0"/>
    <p:restoredTop sz="94660"/>
  </p:normalViewPr>
  <p:slideViewPr>
    <p:cSldViewPr showGuides="1">
      <p:cViewPr>
        <p:scale>
          <a:sx n="58" d="100"/>
          <a:sy n="58" d="100"/>
        </p:scale>
        <p:origin x="84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05FD82A-AF06-4E30-A3BC-688F8E684FB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05FD82A-AF06-4E30-A3BC-688F8E684FB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05FD82A-AF06-4E30-A3BC-688F8E684FB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FD82A-AF06-4E30-A3BC-688F8E684FB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05FD82A-AF06-4E30-A3BC-688F8E684FB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3752-FC0B-4809-9CC8-596ADD3D6106}" type="slidenum">
              <a:rPr lang="en-US" smtClean="0"/>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FD82A-AF06-4E30-A3BC-688F8E684FB5}"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73752-FC0B-4809-9CC8-596ADD3D610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image" Target="../media/image31.jpeg"/><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9400" y="152400"/>
            <a:ext cx="2334986" cy="889907"/>
          </a:xfrm>
        </p:spPr>
        <p:txBody>
          <a:bodyPr>
            <a:normAutofit/>
          </a:bodyPr>
          <a:lstStyle/>
          <a:p>
            <a:pPr>
              <a:lnSpc>
                <a:spcPct val="100000"/>
              </a:lnSpc>
            </a:pPr>
            <a:r>
              <a:rPr lang="en-US" sz="4950" dirty="0">
                <a:latin typeface="ADLaM Display" panose="02010000000000000000" pitchFamily="2" charset="0"/>
                <a:ea typeface="ADLaM Display" panose="02010000000000000000" pitchFamily="2" charset="0"/>
                <a:cs typeface="ADLaM Display" panose="02010000000000000000" pitchFamily="2" charset="0"/>
              </a:rPr>
              <a:t>2024</a:t>
            </a:r>
            <a:endParaRPr lang="en-US" sz="495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p:txBody>
          <a:bodyPr/>
          <a:lstStyle/>
          <a:p>
            <a:endParaRPr lang="en-US"/>
          </a:p>
        </p:txBody>
      </p:sp>
      <p:sp>
        <p:nvSpPr>
          <p:cNvPr id="4" name="AutoShape 2"/>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2" descr="http://3.bp.blogspot.com/-mAjTmje8VTA/Tc-6qAchIkI/AAAAAAAAJ4c/JQZTPFIVO9c/s1600/slingshot.jpg"/>
          <p:cNvPicPr>
            <a:picLocks noChangeAspect="1" noChangeArrowheads="1"/>
          </p:cNvPicPr>
          <p:nvPr/>
        </p:nvPicPr>
        <p:blipFill>
          <a:blip r:embed="rId2" cstate="print"/>
          <a:srcRect/>
          <a:stretch>
            <a:fillRect/>
          </a:stretch>
        </p:blipFill>
        <p:spPr bwMode="auto">
          <a:xfrm>
            <a:off x="3048000" y="4648199"/>
            <a:ext cx="6096000" cy="2126797"/>
          </a:xfrm>
          <a:prstGeom prst="rect">
            <a:avLst/>
          </a:prstGeom>
          <a:noFill/>
        </p:spPr>
      </p:pic>
      <p:sp>
        <p:nvSpPr>
          <p:cNvPr id="2" name="Title 1"/>
          <p:cNvSpPr>
            <a:spLocks noGrp="1"/>
          </p:cNvSpPr>
          <p:nvPr>
            <p:ph type="title"/>
          </p:nvPr>
        </p:nvSpPr>
        <p:spPr>
          <a:xfrm>
            <a:off x="152400" y="274955"/>
            <a:ext cx="8535035" cy="1143635"/>
          </a:xfrm>
          <a:solidFill>
            <a:schemeClr val="bg1">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Did Not Respect His…</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“Opponent's Weapon”</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(43)</a:t>
            </a:r>
            <a:endParaRPr lang="en-US" sz="4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152400" y="1600201"/>
            <a:ext cx="8763000" cy="4114799"/>
          </a:xfrm>
          <a:solidFill>
            <a:schemeClr val="bg1">
              <a:alpha val="90000"/>
            </a:schemeClr>
          </a:solidFill>
        </p:spPr>
        <p:txBody>
          <a:bodyPr wrap="square" lIns="91440" tIns="45720" rIns="91440" bIns="45720" anchor="t">
            <a:normAutofit/>
          </a:bodyPr>
          <a:lstStyle/>
          <a:p>
            <a:pPr marL="342900" indent="-342900" algn="l"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Goliath Saw the Sling as an Insult -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worth time</a:t>
            </a:r>
            <a:endParaRPr lang="ko-KR" alt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spcBef>
                <a:spcPts val="600"/>
              </a:spcBef>
              <a:buFont typeface="Wingdings" panose="05000000000000000000" pitchFamily="2" charset="2"/>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Sling looked Primitive and Harmless. </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spcBef>
                <a:spcPts val="600"/>
              </a:spcBef>
              <a:buFont typeface="Wingdings" panose="05000000000000000000" pitchFamily="2" charset="2"/>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Goliath had No Respect for It </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spcBef>
                <a:spcPts val="600"/>
              </a:spcBef>
              <a:buFont typeface="Wingdings" panose="05000000000000000000" pitchFamily="2" charset="2"/>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that was His Downfall</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600"/>
              </a:spcBef>
              <a:buFont typeface="Wingdings" panose="05000000000000000000" pitchFamily="2" charset="2"/>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David was a Master at Sling </a:t>
            </a:r>
            <a:endParaRPr lang="ko-KR" alt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spcBef>
                <a:spcPts val="1200"/>
              </a:spcBef>
              <a:spcAft>
                <a:spcPts val="0"/>
              </a:spcAft>
              <a:buFontTx/>
              <a:buNone/>
            </a:pP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on the whole armor of God,</a:t>
            </a:r>
            <a:endPar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spcBef>
                <a:spcPts val="0"/>
              </a:spcBef>
              <a:spcAft>
                <a:spcPts val="0"/>
              </a:spcAft>
              <a:buFontTx/>
              <a:buNone/>
            </a:pP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that you may be able to stand against </a:t>
            </a:r>
            <a:endPar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wiles of</a:t>
            </a:r>
            <a:r>
              <a:rPr lang="ko-KR" alt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devil.”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Ephesians 6:11</a:t>
            </a:r>
            <a:endParaRPr lang="ko-KR" alt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500">
        <p14:ferris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fade">
                                      <p:cBhvr>
                                        <p:cTn id="15" dur="1000"/>
                                        <p:tgtEl>
                                          <p:spTgt spid="3">
                                            <p:bg/>
                                          </p:spTgt>
                                        </p:tgtEl>
                                      </p:cBhvr>
                                    </p:animEffect>
                                  </p:childTnLst>
                                </p:cTn>
                              </p:par>
                              <p:par>
                                <p:cTn id="16" presetID="48" presetClass="entr" presetSubtype="0" accel="5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3" end="3"/>
                                            </p:txEl>
                                          </p:spTgt>
                                        </p:tgtEl>
                                      </p:cBhvr>
                                    </p:animEffect>
                                  </p:childTnLst>
                                </p:cTn>
                              </p:par>
                            </p:childTnLst>
                          </p:cTn>
                        </p:par>
                        <p:par>
                          <p:cTn id="46" fill="hold">
                            <p:stCondLst>
                              <p:cond delay="1000"/>
                            </p:stCondLst>
                            <p:childTnLst>
                              <p:par>
                                <p:cTn id="47" presetID="48" presetClass="entr" presetSubtype="0" accel="5000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8" presetClass="entr" presetSubtype="0" accel="5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5" end="5"/>
                                            </p:txEl>
                                          </p:spTgt>
                                        </p:tgtEl>
                                      </p:cBhvr>
                                    </p:animEffect>
                                  </p:childTnLst>
                                </p:cTn>
                              </p:par>
                            </p:childTnLst>
                          </p:cTn>
                        </p:par>
                        <p:par>
                          <p:cTn id="61" fill="hold">
                            <p:stCondLst>
                              <p:cond delay="1000"/>
                            </p:stCondLst>
                            <p:childTnLst>
                              <p:par>
                                <p:cTn id="62" presetID="48" presetClass="entr" presetSubtype="0" accel="5000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6" end="6"/>
                                            </p:txEl>
                                          </p:spTgt>
                                        </p:tgtEl>
                                      </p:cBhvr>
                                    </p:animEffect>
                                  </p:childTnLst>
                                </p:cTn>
                              </p:par>
                            </p:childTnLst>
                          </p:cTn>
                        </p:par>
                        <p:par>
                          <p:cTn id="68" fill="hold">
                            <p:stCondLst>
                              <p:cond delay="2000"/>
                            </p:stCondLst>
                            <p:childTnLst>
                              <p:par>
                                <p:cTn id="69" presetID="48" presetClass="entr" presetSubtype="0" accel="5000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458200" cy="4190999"/>
          </a:xfrm>
          <a:solidFill>
            <a:schemeClr val="bg1">
              <a:lumMod val="85000"/>
              <a:alpha val="9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One of Our Biggest Dangers is…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When We Look At His Weapons Without..</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Respect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Ineffective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Out of Date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2">
              <a:spcBef>
                <a:spcPts val="6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Regard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Do Not Use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Don’t Think You Are Able</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par>
                          <p:cTn id="38" fill="hold">
                            <p:stCondLst>
                              <p:cond delay="4000"/>
                            </p:stCondLst>
                            <p:childTnLst>
                              <p:par>
                                <p:cTn id="39" presetID="21" presetClass="entr" presetSubtype="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heel(1)">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5"/>
            <a:ext cx="7849235" cy="1143635"/>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Overconfident </a:t>
            </a: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(43)</a:t>
            </a:r>
            <a:endParaRPr lang="en-US" sz="3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108857" y="2209800"/>
            <a:ext cx="9067800" cy="3124200"/>
          </a:xfrm>
          <a:solidFill>
            <a:schemeClr val="bg1">
              <a:alpha val="90000"/>
            </a:schemeClr>
          </a:solidFill>
        </p:spPr>
        <p:txBody>
          <a:bodyPr wrap="square" lIns="91440" tIns="45720" rIns="91440" bIns="45720" anchor="t">
            <a:normAutofit/>
          </a:bodyPr>
          <a:lstStyle/>
          <a:p>
            <a:pPr marL="342900" indent="-342900" algn="l" defTabSz="914400" latinLnBrk="0">
              <a:spcBef>
                <a:spcPts val="600"/>
              </a:spcBef>
              <a:spcAft>
                <a:spcPts val="600"/>
              </a:spcAft>
              <a:buFontTx/>
              <a:buNone/>
            </a:pP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Never Once Entered His Mind that He Might Lose</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lnSpc>
                <a:spcPct val="92000"/>
              </a:lnSpc>
              <a:spcBef>
                <a:spcPts val="0"/>
              </a:spcBef>
              <a:buFontTx/>
              <a:buNone/>
            </a:pPr>
            <a:r>
              <a:rPr lang="en-US" altLang="ko-KR" dirty="0">
                <a:solidFill>
                  <a:srgbClr val="000000"/>
                </a:solidFill>
                <a:effectLst>
                  <a:outerShdw blurRad="38100" dist="38100" dir="2700000" algn="tl">
                    <a:srgbClr val="000000">
                      <a:alpha val="43137"/>
                    </a:srgbClr>
                  </a:outerShdw>
                </a:effectLst>
                <a:latin typeface="Amasis MT Pro Black" panose="02040A04050005020304" pitchFamily="18" charset="0"/>
                <a:ea typeface="Arial Unicode MS" pitchFamily="34" charset="-128"/>
                <a:cs typeface="Arial Unicode MS" pitchFamily="34" charset="-128"/>
              </a:rPr>
              <a:t>Goliath asked, </a:t>
            </a:r>
            <a:r>
              <a:rPr lang="en-US" altLang="ko-KR" i="1" dirty="0">
                <a:solidFill>
                  <a:srgbClr val="000000"/>
                </a:solidFill>
                <a:effectLst>
                  <a:outerShdw blurRad="38100" dist="38100" dir="2700000" algn="tl">
                    <a:srgbClr val="000000">
                      <a:alpha val="43137"/>
                    </a:srgbClr>
                  </a:outerShdw>
                </a:effectLst>
                <a:latin typeface="Amasis MT Pro Black" panose="02040A04050005020304" pitchFamily="18" charset="0"/>
                <a:ea typeface="Arial Unicode MS" pitchFamily="34" charset="-128"/>
                <a:cs typeface="Arial Unicode MS" pitchFamily="34" charset="-128"/>
              </a:rPr>
              <a:t>"Am I a dog?"</a:t>
            </a:r>
            <a:endParaRPr lang="ko-KR" altLang="en-US" i="1" dirty="0">
              <a:effectLst>
                <a:outerShdw blurRad="38100" dist="38100" dir="2700000" algn="tl">
                  <a:srgbClr val="000000">
                    <a:alpha val="43137"/>
                  </a:srgbClr>
                </a:outerShdw>
              </a:effectLst>
              <a:latin typeface="Amasis MT Pro Black" panose="02040A04050005020304" pitchFamily="18" charset="0"/>
              <a:ea typeface="Arial Unicode MS" pitchFamily="34" charset="-128"/>
              <a:cs typeface="Arial Unicode MS" pitchFamily="34" charset="-128"/>
            </a:endParaRPr>
          </a:p>
          <a:p>
            <a:pPr marL="1224280" lvl="1" indent="-392430">
              <a:spcBef>
                <a:spcPts val="600"/>
              </a:spcBef>
              <a:buClr>
                <a:srgbClr val="000000"/>
              </a:buClr>
              <a:buFont typeface="Wingdings" panose="05000000000000000000"/>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40 days...Nothing </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24280" lvl="1" indent="-392430">
              <a:spcBef>
                <a:spcPts val="600"/>
              </a:spcBef>
              <a:buClr>
                <a:srgbClr val="000000"/>
              </a:buClr>
              <a:buFont typeface="Wingdings" panose="05000000000000000000"/>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Thought Nothing Would Change</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24280" lvl="1" indent="-392430">
              <a:spcBef>
                <a:spcPts val="600"/>
              </a:spcBef>
              <a:buClr>
                <a:srgbClr val="000000"/>
              </a:buClr>
              <a:buFont typeface="Wingdings" panose="05000000000000000000"/>
              <a:buChar char="§"/>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is Propelled by Pride..  </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224280" lvl="1" indent="-392430">
              <a:spcBef>
                <a:spcPts val="600"/>
              </a:spcBef>
              <a:buClr>
                <a:srgbClr val="000000"/>
              </a:buClr>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….Isa 14:12-19 </a:t>
            </a:r>
            <a:endParaRPr lang="ko-KR" altLang="en-US" sz="2800" dirty="0">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1"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par>
                          <p:cTn id="19" fill="hold">
                            <p:stCondLst>
                              <p:cond delay="2000"/>
                            </p:stCondLst>
                            <p:childTnLst>
                              <p:par>
                                <p:cTn id="20" presetID="21" presetClass="entr" presetSubtype="1" fill="hold" grpId="1"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par>
                          <p:cTn id="28" fill="hold">
                            <p:stCondLst>
                              <p:cond delay="2000"/>
                            </p:stCondLst>
                            <p:childTnLst>
                              <p:par>
                                <p:cTn id="29" presetID="21" presetClass="entr" presetSubtype="1" fill="hold" grpId="1"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3" name="Content Placeholder 2"/>
          <p:cNvSpPr>
            <a:spLocks noGrp="1"/>
          </p:cNvSpPr>
          <p:nvPr>
            <p:ph idx="1"/>
          </p:nvPr>
        </p:nvSpPr>
        <p:spPr>
          <a:xfrm>
            <a:off x="457200" y="4983163"/>
            <a:ext cx="8229600" cy="1143000"/>
          </a:xfrm>
          <a:solidFill>
            <a:schemeClr val="bg1"/>
          </a:solidFill>
        </p:spPr>
        <p:txBody>
          <a:bodyPr/>
          <a:lstStyle/>
          <a:p>
            <a:pPr marL="824230" indent="-392430">
              <a:spcBef>
                <a:spcPts val="1200"/>
              </a:spcBef>
              <a:buClr>
                <a:srgbClr val="000000"/>
              </a:buClr>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Knows He's Defeated..</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24230" indent="-392430">
              <a:spcBef>
                <a:spcPts val="600"/>
              </a:spcBef>
              <a:buClr>
                <a:srgbClr val="000000"/>
              </a:buClr>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Pride Won’t Let Him Accept It</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955"/>
            <a:ext cx="6858635" cy="1143635"/>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Overconfident</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304800" y="1600200"/>
            <a:ext cx="8686800" cy="3048000"/>
          </a:xfrm>
          <a:solidFill>
            <a:schemeClr val="bg1">
              <a:alpha val="90000"/>
            </a:schemeClr>
          </a:solidFill>
        </p:spPr>
        <p:txBody>
          <a:bodyPr wrap="square" lIns="91440" tIns="45720" rIns="91440" bIns="45720" anchor="t">
            <a:normAutofit/>
          </a:bodyPr>
          <a:lstStyle/>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a:t>
            </a: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10:12 ,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Wherefore let him that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thinketh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he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standeth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take heed lest he fall”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spcBef>
                <a:spcPts val="600"/>
              </a:spcBef>
              <a:spcAft>
                <a:spcPts val="0"/>
              </a:spcAft>
              <a:buFont typeface="Wingdings" panose="05000000000000000000" pitchFamily="2" charset="2"/>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possible to become Too Confident in your Strengths and Neglect Your Weaknesses.</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spcBef>
                <a:spcPts val="600"/>
              </a:spcBef>
              <a:buFont typeface="Courier New" panose="02070309020205020404" pitchFamily="49" charset="0"/>
              <a:buChar char="o"/>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Abraham was a Man of Faith.</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indent="-342900">
              <a:spcBef>
                <a:spcPts val="600"/>
              </a:spcBef>
              <a:buFont typeface="Courier New" panose="02070309020205020404" pitchFamily="49" charset="0"/>
              <a:buChar char="o"/>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Abe Lost His Faith Going Down to Egypt</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92000"/>
              </a:lnSpc>
              <a:spcBef>
                <a:spcPts val="600"/>
              </a:spcBef>
              <a:spcAft>
                <a:spcPts val="0"/>
              </a:spcAft>
              <a:buFontTx/>
              <a:buNone/>
            </a:pPr>
            <a:endParaRPr lang="ko-KR" altLang="en-US" sz="27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8" presetClass="entr" presetSubtype="0" accel="5000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fade">
                                      <p:cBhvr>
                                        <p:cTn id="15" dur="1000"/>
                                        <p:tgtEl>
                                          <p:spTgt spid="3">
                                            <p:bg/>
                                          </p:spTgt>
                                        </p:tgtEl>
                                      </p:cBhvr>
                                    </p:animEffect>
                                  </p:childTnLst>
                                </p:cTn>
                              </p:par>
                              <p:par>
                                <p:cTn id="16" presetID="48" presetClass="entr" presetSubtype="0" accel="5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0" end="0"/>
                                            </p:txEl>
                                          </p:spTgt>
                                        </p:tgtEl>
                                      </p:cBhvr>
                                    </p:animEffect>
                                  </p:childTnLst>
                                </p:cTn>
                              </p:par>
                              <p:par>
                                <p:cTn id="22" presetID="48" presetClass="entr" presetSubtype="0" accel="5000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par>
                          <p:cTn id="44" fill="hold">
                            <p:stCondLst>
                              <p:cond delay="1000"/>
                            </p:stCondLst>
                            <p:childTnLst>
                              <p:par>
                                <p:cTn id="45" presetID="48" presetClass="entr" presetSubtype="0" accel="5000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6" descr="http://rlv.zcache.com/david_victorious_over_goliath_c_1600_postcards-re874491774a7448cb05ce9fb9d808cbf_vgbaq_8byvr_324.jpg"/>
          <p:cNvPicPr>
            <a:picLocks noChangeAspect="1" noChangeArrowheads="1"/>
          </p:cNvPicPr>
          <p:nvPr/>
        </p:nvPicPr>
        <p:blipFill>
          <a:blip r:embed="rId2" cstate="print"/>
          <a:srcRect/>
          <a:stretch>
            <a:fillRect/>
          </a:stretch>
        </p:blipFill>
        <p:spPr bwMode="auto">
          <a:xfrm>
            <a:off x="0" y="3429000"/>
            <a:ext cx="5029200" cy="3086101"/>
          </a:xfrm>
          <a:prstGeom prst="rect">
            <a:avLst/>
          </a:prstGeom>
          <a:noFill/>
        </p:spPr>
      </p:pic>
      <p:sp>
        <p:nvSpPr>
          <p:cNvPr id="2" name="Title 1"/>
          <p:cNvSpPr>
            <a:spLocks noGrp="1"/>
          </p:cNvSpPr>
          <p:nvPr>
            <p:ph type="title"/>
          </p:nvPr>
        </p:nvSpPr>
        <p:spPr>
          <a:xfrm>
            <a:off x="457200" y="274955"/>
            <a:ext cx="8230235" cy="1143635"/>
          </a:xfrm>
          <a:solidFill>
            <a:schemeClr val="bg1"/>
          </a:solidFill>
        </p:spPr>
        <p:txBody>
          <a:bodyPr>
            <a:no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Left a </a:t>
            </a:r>
            <a:r>
              <a:rPr lang="en-US" sz="4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“Place of Vulnerability”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Uncovered (49)</a:t>
            </a:r>
            <a:endParaRPr lang="en-US" sz="4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763000" cy="4648200"/>
          </a:xfrm>
          <a:solidFill>
            <a:schemeClr val="bg1">
              <a:alpha val="90000"/>
            </a:schemeClr>
          </a:solidFill>
        </p:spPr>
        <p:txBody>
          <a:bodyPr wrap="square" lIns="91440" tIns="45720" rIns="91440" bIns="45720" anchor="t">
            <a:normAutofit/>
          </a:bodyPr>
          <a:lstStyle/>
          <a:p>
            <a:pPr marL="342900" indent="-342900" algn="ctr"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Who Would Have Thought It?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ctr"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Out Of All Of His Body,</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ctr" defTabSz="914400" latinLnBrk="0">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One Open Place Small Opening On His Head</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ctr" defTabSz="914400" latinLnBrk="0">
              <a:spcBef>
                <a:spcPts val="600"/>
              </a:spcBef>
              <a:spcAft>
                <a:spcPts val="0"/>
              </a:spcAft>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Doesn't Play Fair</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spcBef>
                <a:spcPts val="600"/>
              </a:spcBef>
              <a:spcAft>
                <a:spcPts val="0"/>
              </a:spcAft>
              <a:buFont typeface="Wingdings" panose="05000000000000000000" pitchFamily="2" charset="2"/>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Will Find the Uncovered Place…</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l" defTabSz="914400" latinLnBrk="0">
              <a:spcBef>
                <a:spcPts val="600"/>
              </a:spcBef>
              <a:spcAft>
                <a:spcPts val="0"/>
              </a:spcAft>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…Play On It Until He Brings You Down.</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l" defTabSz="914400" latinLnBrk="0">
              <a:spcBef>
                <a:spcPts val="600"/>
              </a:spcBef>
              <a:spcAft>
                <a:spcPts val="0"/>
              </a:spcAft>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 Place of Broken Focus</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ctr" defTabSz="914400" latinLnBrk="0">
              <a:spcBef>
                <a:spcPts val="600"/>
              </a:spcBef>
              <a:spcAft>
                <a:spcPts val="0"/>
              </a:spcAft>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Take No Chances</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ctr" defTabSz="914400" latinLnBrk="0">
              <a:spcBef>
                <a:spcPts val="600"/>
              </a:spcBef>
              <a:spcAft>
                <a:spcPts val="0"/>
              </a:spcAft>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Cover Everything With the Blood</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5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dissolve">
                                      <p:cBhvr>
                                        <p:cTn id="21" dur="2000"/>
                                        <p:tgtEl>
                                          <p:spTgt spid="3">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dissolve">
                                      <p:cBhvr>
                                        <p:cTn id="29" dur="2000"/>
                                        <p:tgtEl>
                                          <p:spTgt spid="3">
                                            <p:txEl>
                                              <p:pRg st="1" end="1"/>
                                            </p:txEl>
                                          </p:spTgt>
                                        </p:tgtEl>
                                      </p:cBhvr>
                                    </p:animEffect>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ssolve">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dissolv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dissolve">
                                      <p:cBhvr>
                                        <p:cTn id="43" dur="2000"/>
                                        <p:tgtEl>
                                          <p:spTgt spid="3">
                                            <p:txEl>
                                              <p:pRg st="4" end="4"/>
                                            </p:txEl>
                                          </p:spTgt>
                                        </p:tgtEl>
                                      </p:cBhvr>
                                    </p:animEffect>
                                  </p:childTnLst>
                                </p:cTn>
                              </p:par>
                            </p:childTnLst>
                          </p:cTn>
                        </p:par>
                        <p:par>
                          <p:cTn id="44" fill="hold">
                            <p:stCondLst>
                              <p:cond delay="2000"/>
                            </p:stCondLst>
                            <p:childTnLst>
                              <p:par>
                                <p:cTn id="45" presetID="9"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dissolve">
                                      <p:cBhvr>
                                        <p:cTn id="47" dur="2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dissolve">
                                      <p:cBhvr>
                                        <p:cTn id="52" dur="2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dissolve">
                                      <p:cBhvr>
                                        <p:cTn id="57" dur="2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plus(in)">
                                      <p:cBhvr>
                                        <p:cTn id="6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30235" cy="1143635"/>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Left </a:t>
            </a:r>
            <a:r>
              <a:rPr lang="en-US"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a:t>
            </a:r>
            <a:r>
              <a:rPr lang="en-US" b="1"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“Place</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of Vulnerability”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Uncovered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(49)</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686800" cy="3886200"/>
          </a:xfrm>
          <a:solidFill>
            <a:schemeClr val="bg1">
              <a:alpha val="90000"/>
            </a:schemeClr>
          </a:solidFill>
        </p:spPr>
        <p:txBody>
          <a:bodyPr wrap="square" lIns="91440" tIns="45720" rIns="91440" bIns="45720" anchor="t">
            <a:normAutofit/>
          </a:bodyPr>
          <a:lstStyle/>
          <a:p>
            <a:pPr marL="0" indent="0" algn="ctr" defTabSz="914400" latinLnBrk="0">
              <a:lnSpc>
                <a:spcPct val="92000"/>
              </a:lnSpc>
              <a:spcBef>
                <a:spcPts val="60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is a Powerful Foe..</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ctr" defTabSz="914400" latinLnBrk="0">
              <a:lnSpc>
                <a:spcPct val="92000"/>
              </a:lnSpc>
              <a:spcBef>
                <a:spcPts val="60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 He Is Still Vulnerable</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Lest Satan should get an advantage of us: for we are not ignorant of his devices”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 Cor 2:11</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Devices</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Plans, Strategy</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buFont typeface="Courier New" panose="02070309020205020404" pitchFamily="49" charset="0"/>
              <a:buChar char="o"/>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a:t>
            </a:r>
            <a:r>
              <a:rPr lang="en-US" altLang="ko-KR" sz="3200" b="1" dirty="0" err="1">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Beheader</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Lost His Head... </a:t>
            </a:r>
            <a:endPar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buNone/>
            </a:pPr>
            <a:r>
              <a:rPr lang="en-US" altLang="ko-KR" sz="3200"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Plans – Strategies Destroyed !</a:t>
            </a:r>
            <a:endParaRPr lang="ko-KR" alt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ssolve">
                                      <p:cBhvr>
                                        <p:cTn id="11" dur="1000"/>
                                        <p:tgtEl>
                                          <p:spTgt spid="3">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1000"/>
                                        <p:tgtEl>
                                          <p:spTgt spid="3">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1000"/>
                                        <p:tgtEl>
                                          <p:spTgt spid="3">
                                            <p:txEl>
                                              <p:pRg st="4" end="4"/>
                                            </p:txEl>
                                          </p:spTgt>
                                        </p:tgtEl>
                                      </p:cBhvr>
                                    </p:animEffect>
                                  </p:childTnLst>
                                </p:cTn>
                              </p:par>
                            </p:childTnLst>
                          </p:cTn>
                        </p:par>
                        <p:par>
                          <p:cTn id="34" fill="hold">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633"/>
            <a:ext cx="8839200" cy="960438"/>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Risked His Life on a Lost Cause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0" y="1066800"/>
            <a:ext cx="9144000" cy="5181600"/>
          </a:xfrm>
          <a:solidFill>
            <a:schemeClr val="bg1">
              <a:alpha val="90000"/>
            </a:schemeClr>
          </a:solidFill>
        </p:spPr>
        <p:txBody>
          <a:bodyPr>
            <a:noAutofit/>
          </a:bodyPr>
          <a:lstStyle/>
          <a:p>
            <a:pPr latinLnBrk="1">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Goliath was on the Losing Side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latinLnBrk="1">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Set Themselves Against God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latinLnBrk="1">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Will Always Win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Rev 20:3. ... 1k yrs Bottomless Pit..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….When Released He Still Attacks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spcBef>
                <a:spcPts val="1200"/>
              </a:spcBef>
              <a:buNone/>
            </a:pPr>
            <a:r>
              <a:rPr lang="en-US" sz="27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Thes </a:t>
            </a:r>
            <a:r>
              <a:rPr lang="en-US" sz="27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2:8</a:t>
            </a:r>
            <a:r>
              <a:rPr lang="en-US" sz="2800" b="1"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then</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shall that Wicked be revealed, whom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Lord shall consume with the spirit of his mouth/ Shall Destroy with the brightness of his coming”</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latinLnBrk="1">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All Jesus Has To Do Is Show Up!</a:t>
            </a:r>
            <a:endParaRPr lang="en-US" sz="2800" dirty="0">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par>
                          <p:cTn id="36" fill="hold">
                            <p:stCondLst>
                              <p:cond delay="1000"/>
                            </p:stCondLst>
                            <p:childTnLst>
                              <p:par>
                                <p:cTn id="37" presetID="55"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5" end="5"/>
                                            </p:txEl>
                                          </p:spTgt>
                                        </p:tgtEl>
                                      </p:cBhvr>
                                    </p:animEffect>
                                  </p:childTnLst>
                                </p:cTn>
                              </p:par>
                            </p:childTnLst>
                          </p:cTn>
                        </p:par>
                        <p:par>
                          <p:cTn id="49" fill="hold">
                            <p:stCondLst>
                              <p:cond delay="1000"/>
                            </p:stCondLst>
                            <p:childTnLst>
                              <p:par>
                                <p:cTn id="50" presetID="55" presetClass="entr" presetSubtype="0"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172200"/>
          </a:xfrm>
          <a:solidFill>
            <a:schemeClr val="bg1"/>
          </a:solidFill>
        </p:spPr>
        <p:txBody>
          <a:bodyPr>
            <a:normAutofit fontScale="92500" lnSpcReduction="10000"/>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Remember Three Things in Our Daily Walk</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The Battle is…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Not Imagined –Real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effectLst>
                  <a:outerShdw blurRad="38100" dist="38100" dir="2700000" algn="tl">
                    <a:srgbClr val="000000">
                      <a:alpha val="43137"/>
                    </a:srgbClr>
                  </a:outerShdw>
                </a:effectLst>
                <a:latin typeface="Arial Rounded MT Bold" panose="020F0704030504030204" pitchFamily="34" charset="0"/>
              </a:rPr>
              <a:t>Eph 6:12 For our struggle is not against flesh and blood, but against the rulers, against the powers, against the world forces of this darkness, against the spiritual forces of wickedness in the heavenly places.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Not Ours –But His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l">
              <a:buNone/>
            </a:pPr>
            <a:r>
              <a:rPr lang="en-US" b="0" i="0" dirty="0">
                <a:solidFill>
                  <a:srgbClr val="000000"/>
                </a:solidFill>
                <a:effectLst>
                  <a:outerShdw blurRad="38100" dist="38100" dir="2700000" algn="tl">
                    <a:srgbClr val="000000">
                      <a:alpha val="43137"/>
                    </a:srgbClr>
                  </a:outerShdw>
                </a:effectLst>
                <a:latin typeface="system-ui"/>
              </a:rPr>
              <a:t>2 </a:t>
            </a:r>
            <a:r>
              <a:rPr lang="en-US" b="0" i="0" dirty="0" err="1">
                <a:solidFill>
                  <a:srgbClr val="000000"/>
                </a:solidFill>
                <a:effectLst>
                  <a:outerShdw blurRad="38100" dist="38100" dir="2700000" algn="tl">
                    <a:srgbClr val="000000">
                      <a:alpha val="43137"/>
                    </a:srgbClr>
                  </a:outerShdw>
                </a:effectLst>
                <a:latin typeface="system-ui"/>
              </a:rPr>
              <a:t>Chro</a:t>
            </a:r>
            <a:r>
              <a:rPr lang="en-US" b="0" i="0" dirty="0">
                <a:solidFill>
                  <a:srgbClr val="000000"/>
                </a:solidFill>
                <a:effectLst>
                  <a:outerShdw blurRad="38100" dist="38100" dir="2700000" algn="tl">
                    <a:srgbClr val="000000">
                      <a:alpha val="43137"/>
                    </a:srgbClr>
                  </a:outerShdw>
                </a:effectLst>
                <a:latin typeface="system-ui"/>
              </a:rPr>
              <a:t> 20:15</a:t>
            </a:r>
            <a:r>
              <a:rPr lang="en-US" b="1" i="0" baseline="30000" dirty="0">
                <a:solidFill>
                  <a:srgbClr val="000000"/>
                </a:solidFill>
                <a:effectLst>
                  <a:outerShdw blurRad="38100" dist="38100" dir="2700000" algn="tl">
                    <a:srgbClr val="000000">
                      <a:alpha val="43137"/>
                    </a:srgbClr>
                  </a:outerShdw>
                </a:effectLst>
                <a:latin typeface="system-ui"/>
              </a:rPr>
              <a:t> </a:t>
            </a:r>
            <a:r>
              <a:rPr lang="en-US" b="0" i="0" dirty="0">
                <a:solidFill>
                  <a:srgbClr val="000000"/>
                </a:solidFill>
                <a:effectLst>
                  <a:outerShdw blurRad="38100" dist="38100" dir="2700000" algn="tl">
                    <a:srgbClr val="000000">
                      <a:alpha val="43137"/>
                    </a:srgbClr>
                  </a:outerShdw>
                </a:effectLst>
                <a:latin typeface="system-ui"/>
              </a:rPr>
              <a:t>And he said, Hearken ye, all Judah, and ye inhabitants of Jerusalem, and thou king Jehoshaphat, Thus saith the </a:t>
            </a:r>
            <a:r>
              <a:rPr lang="en-US" b="0" i="0" cap="small" dirty="0">
                <a:solidFill>
                  <a:srgbClr val="000000"/>
                </a:solidFill>
                <a:effectLst>
                  <a:outerShdw blurRad="38100" dist="38100" dir="2700000" algn="tl">
                    <a:srgbClr val="000000">
                      <a:alpha val="43137"/>
                    </a:srgbClr>
                  </a:outerShdw>
                </a:effectLst>
                <a:latin typeface="system-ui"/>
              </a:rPr>
              <a:t>Lord</a:t>
            </a:r>
            <a:r>
              <a:rPr lang="en-US" b="0" i="0" dirty="0">
                <a:solidFill>
                  <a:srgbClr val="000000"/>
                </a:solidFill>
                <a:effectLst>
                  <a:outerShdw blurRad="38100" dist="38100" dir="2700000" algn="tl">
                    <a:srgbClr val="000000">
                      <a:alpha val="43137"/>
                    </a:srgbClr>
                  </a:outerShdw>
                </a:effectLst>
                <a:latin typeface="system-ui"/>
              </a:rPr>
              <a:t> unto you, </a:t>
            </a:r>
            <a:r>
              <a:rPr lang="en-US" b="1" i="0" dirty="0">
                <a:solidFill>
                  <a:srgbClr val="000000"/>
                </a:solidFill>
                <a:effectLst>
                  <a:outerShdw blurRad="38100" dist="38100" dir="2700000" algn="tl">
                    <a:srgbClr val="000000">
                      <a:alpha val="43137"/>
                    </a:srgbClr>
                  </a:outerShdw>
                </a:effectLst>
                <a:latin typeface="system-ui"/>
              </a:rPr>
              <a:t>Be not afraid nor dismayed by reason of this great multitude; for the battle is not yours, but God's.</a:t>
            </a:r>
            <a:endParaRPr lang="en-US" b="1" i="0" dirty="0">
              <a:solidFill>
                <a:srgbClr val="000000"/>
              </a:solidFill>
              <a:effectLst>
                <a:outerShdw blurRad="38100" dist="38100" dir="2700000" algn="tl">
                  <a:srgbClr val="000000">
                    <a:alpha val="43137"/>
                  </a:srgbClr>
                </a:outerShdw>
              </a:effectLst>
              <a:latin typeface="system-ui"/>
            </a:endParaRPr>
          </a:p>
          <a:p>
            <a:pPr marL="0" indent="0" algn="ctr">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par>
                          <p:cTn id="16" fill="hold">
                            <p:stCondLst>
                              <p:cond delay="2000"/>
                            </p:stCondLst>
                            <p:childTnLst>
                              <p:par>
                                <p:cTn id="17" presetID="1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plus(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plus(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5943600"/>
          </a:xfrm>
          <a:solidFill>
            <a:schemeClr val="bg1"/>
          </a:solidFill>
        </p:spPr>
        <p:txBody>
          <a:bodyPr>
            <a:normAutofit lnSpcReduction="10000"/>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Remember Three Things in Our Daily Walk</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The Battle is…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Not Imagined –</a:t>
            </a:r>
            <a:r>
              <a:rPr lang="en-US" sz="2800" b="1" i="1" dirty="0">
                <a:effectLst>
                  <a:outerShdw blurRad="38100" dist="38100" dir="2700000" algn="tl">
                    <a:srgbClr val="000000">
                      <a:alpha val="43137"/>
                    </a:srgbClr>
                  </a:outerShdw>
                </a:effectLst>
                <a:latin typeface="Arial Rounded MT Bold" panose="020F0704030504030204" pitchFamily="34" charset="0"/>
              </a:rPr>
              <a:t>Real</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Not Ours –</a:t>
            </a:r>
            <a:r>
              <a:rPr lang="en-US" sz="2800" b="1" i="1" dirty="0">
                <a:effectLst>
                  <a:outerShdw blurRad="38100" dist="38100" dir="2700000" algn="tl">
                    <a:srgbClr val="000000">
                      <a:alpha val="43137"/>
                    </a:srgbClr>
                  </a:outerShdw>
                </a:effectLst>
                <a:latin typeface="Arial Rounded MT Bold" panose="020F0704030504030204" pitchFamily="34" charset="0"/>
              </a:rPr>
              <a:t>But His </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pPr algn="ctr"/>
            <a:r>
              <a:rPr lang="en-US" b="1" dirty="0">
                <a:effectLst>
                  <a:outerShdw blurRad="38100" dist="38100" dir="2700000" algn="tl">
                    <a:srgbClr val="000000">
                      <a:alpha val="43137"/>
                    </a:srgbClr>
                  </a:outerShdw>
                </a:effectLst>
                <a:latin typeface="Arial Rounded MT Bold" panose="020F0704030504030204" pitchFamily="34" charset="0"/>
              </a:rPr>
              <a:t>Not Fought in Flesh –</a:t>
            </a:r>
            <a:r>
              <a:rPr lang="en-US" b="1" i="1" dirty="0">
                <a:effectLst>
                  <a:outerShdw blurRad="38100" dist="38100" dir="2700000" algn="tl">
                    <a:srgbClr val="000000">
                      <a:alpha val="43137"/>
                    </a:srgbClr>
                  </a:outerShdw>
                </a:effectLst>
                <a:latin typeface="Arial Rounded MT Bold" panose="020F0704030504030204" pitchFamily="34" charset="0"/>
              </a:rPr>
              <a:t>Mighty</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i="0" baseline="30000" dirty="0">
                <a:solidFill>
                  <a:srgbClr val="000000"/>
                </a:solidFill>
                <a:effectLst>
                  <a:outerShdw blurRad="38100" dist="38100" dir="2700000" algn="tl">
                    <a:srgbClr val="000000">
                      <a:alpha val="43137"/>
                    </a:srgbClr>
                  </a:outerShdw>
                </a:effectLst>
                <a:latin typeface="system-ui"/>
              </a:rPr>
              <a:t>4 </a:t>
            </a:r>
            <a:r>
              <a:rPr lang="en-US" b="0" i="0" dirty="0">
                <a:solidFill>
                  <a:srgbClr val="000000"/>
                </a:solidFill>
                <a:effectLst>
                  <a:outerShdw blurRad="38100" dist="38100" dir="2700000" algn="tl">
                    <a:srgbClr val="000000">
                      <a:alpha val="43137"/>
                    </a:srgbClr>
                  </a:outerShdw>
                </a:effectLst>
                <a:latin typeface="system-ui"/>
              </a:rPr>
              <a:t>We fight with weapons that are different from those the world uses. Our weapons have power from God that can destroy the enemy’s strong places. We destroy people’s arguments </a:t>
            </a:r>
            <a:r>
              <a:rPr lang="en-US" b="1" i="0" baseline="30000" dirty="0">
                <a:solidFill>
                  <a:srgbClr val="000000"/>
                </a:solidFill>
                <a:effectLst>
                  <a:outerShdw blurRad="38100" dist="38100" dir="2700000" algn="tl">
                    <a:srgbClr val="000000">
                      <a:alpha val="43137"/>
                    </a:srgbClr>
                  </a:outerShdw>
                </a:effectLst>
                <a:latin typeface="system-ui"/>
              </a:rPr>
              <a:t>5 </a:t>
            </a:r>
            <a:r>
              <a:rPr lang="en-US" b="0" i="0" dirty="0">
                <a:solidFill>
                  <a:srgbClr val="000000"/>
                </a:solidFill>
                <a:effectLst>
                  <a:outerShdw blurRad="38100" dist="38100" dir="2700000" algn="tl">
                    <a:srgbClr val="000000">
                      <a:alpha val="43137"/>
                    </a:srgbClr>
                  </a:outerShdw>
                </a:effectLst>
                <a:latin typeface="system-ui"/>
              </a:rPr>
              <a:t>and every proud thing that raises itself against the knowledge of God. We capture every thought and make it give up and obey Christ. </a:t>
            </a:r>
            <a:r>
              <a:rPr lang="en-US" b="1" i="0" dirty="0">
                <a:solidFill>
                  <a:srgbClr val="000000"/>
                </a:solidFill>
                <a:effectLst>
                  <a:outerShdw blurRad="38100" dist="38100" dir="2700000" algn="tl">
                    <a:srgbClr val="000000">
                      <a:alpha val="43137"/>
                    </a:srgbClr>
                  </a:outerShdw>
                </a:effectLst>
                <a:latin typeface="system-ui"/>
              </a:rPr>
              <a:t>2 Cor 10:4-5 NCV</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1429475" y="3040301"/>
            <a:ext cx="2359490" cy="2034293"/>
          </a:xfrm>
          <a:effectLst>
            <a:softEdge rad="88900"/>
          </a:effectLst>
        </p:spPr>
      </p:pic>
      <p:sp>
        <p:nvSpPr>
          <p:cNvPr id="2" name="TextBox 1"/>
          <p:cNvSpPr txBox="1"/>
          <p:nvPr/>
        </p:nvSpPr>
        <p:spPr>
          <a:xfrm>
            <a:off x="4845919" y="4528872"/>
            <a:ext cx="2359490" cy="637482"/>
          </a:xfrm>
          <a:prstGeom prst="rect">
            <a:avLst/>
          </a:prstGeom>
          <a:solidFill>
            <a:schemeClr val="bg1"/>
          </a:solidFill>
        </p:spPr>
        <p:txBody>
          <a:bodyPr wrap="square" rtlCol="0">
            <a:spAutoFit/>
          </a:bodyPr>
          <a:lstStyle/>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All of the Innocent Victims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on Both Sides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txBox="1"/>
          <p:nvPr/>
        </p:nvSpPr>
        <p:spPr>
          <a:xfrm>
            <a:off x="122465" y="1573668"/>
            <a:ext cx="8833757" cy="3676990"/>
          </a:xfrm>
          <a:prstGeom prst="rect">
            <a:avLst/>
          </a:prstGeom>
          <a:solidFill>
            <a:schemeClr val="bg1">
              <a:alpha val="90000"/>
            </a:schemeClr>
          </a:solidFill>
          <a:effectLst>
            <a:softEdge rad="50800"/>
          </a:effectLst>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17:7-9 -Complete Jewish Bible</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7 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Show how wonderful is your grace,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savior of those who seek at your right hand</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refuge from their foes.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them like the pupil of your eye,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hide them in the shadow of your wings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9 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 wicked, who are assailing them,</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their deadly enemies, who are all around them.</a:t>
            </a:r>
            <a:endPar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ou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p:cNvSpPr>
            <a:spLocks noGrp="1" noRot="1" noChangeAspect="1" noMove="1" noResize="1" noEditPoints="1" noAdjustHandles="1" noChangeArrowheads="1" noChangeShapeType="1" noTextEdit="1"/>
          </p:cNvSpPr>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Ephesians 6:12 (KJV) — Today's Verse for Sunday, June 12, 2016"/>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322" b="41686"/>
          <a:stretch>
            <a:fillRect/>
          </a:stretch>
        </p:blipFill>
        <p:spPr bwMode="auto">
          <a:xfrm>
            <a:off x="147547" y="165419"/>
            <a:ext cx="4354879" cy="31819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ot;There is no neutral ground in the universe; every square inch, every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33" r="2" b="2"/>
          <a:stretch>
            <a:fillRect/>
          </a:stretch>
        </p:blipFill>
        <p:spPr bwMode="auto">
          <a:xfrm>
            <a:off x="4641574" y="165419"/>
            <a:ext cx="2116757" cy="31819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battleground of the mi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0" r="2" b="2"/>
          <a:stretch>
            <a:fillRect/>
          </a:stretch>
        </p:blipFill>
        <p:spPr bwMode="auto">
          <a:xfrm>
            <a:off x="6886375" y="165419"/>
            <a:ext cx="2138355" cy="3181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re is no neutral ground in the universe. Every square..."/>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13469" r="2" b="33066"/>
          <a:stretch>
            <a:fillRect/>
          </a:stretch>
        </p:blipFill>
        <p:spPr bwMode="auto">
          <a:xfrm>
            <a:off x="143315" y="3515901"/>
            <a:ext cx="4354879" cy="27968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phesians 6:12 &quot;For we wrestle not against flesh and blood, but agains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33" r="9782" b="-1"/>
          <a:stretch>
            <a:fillRect/>
          </a:stretch>
        </p:blipFill>
        <p:spPr bwMode="auto">
          <a:xfrm>
            <a:off x="4645808" y="3510646"/>
            <a:ext cx="2116756" cy="27968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2 Corinthians 10:4,5 | Learning to pray, For god so loved the world, 2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64" r="32295" b="2"/>
          <a:stretch>
            <a:fillRect/>
          </a:stretch>
        </p:blipFill>
        <p:spPr bwMode="auto">
          <a:xfrm>
            <a:off x="6890609" y="3510646"/>
            <a:ext cx="2138355" cy="27968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45263"/>
            <a:ext cx="7848600" cy="3016210"/>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Arial Rounded MT Bold" panose="020F0704030504030204" pitchFamily="34" charset="0"/>
              </a:rPr>
              <a:t>This Week</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Keep This Thought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indent="-457200" algn="ctr">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This is a </a:t>
            </a:r>
            <a:r>
              <a:rPr lang="en-US" sz="2800" b="1" dirty="0">
                <a:effectLst>
                  <a:outerShdw blurRad="38100" dist="38100" dir="2700000" algn="tl">
                    <a:srgbClr val="000000">
                      <a:alpha val="43137"/>
                    </a:srgbClr>
                  </a:outerShdw>
                </a:effectLst>
                <a:latin typeface="Arial Rounded MT Bold" panose="020F0704030504030204" pitchFamily="34" charset="0"/>
              </a:rPr>
              <a:t>Battleground</a:t>
            </a:r>
            <a:r>
              <a:rPr lang="en-US" sz="2800" dirty="0">
                <a:effectLst>
                  <a:outerShdw blurRad="38100" dist="38100" dir="2700000" algn="tl">
                    <a:srgbClr val="000000">
                      <a:alpha val="43137"/>
                    </a:srgbClr>
                  </a:outerShdw>
                </a:effectLst>
                <a:latin typeface="Arial Rounded MT Bold" panose="020F0704030504030204" pitchFamily="34" charset="0"/>
              </a:rPr>
              <a:t> not a </a:t>
            </a:r>
            <a:r>
              <a:rPr lang="en-US" sz="2800" b="1" dirty="0">
                <a:effectLst>
                  <a:outerShdw blurRad="38100" dist="38100" dir="2700000" algn="tl">
                    <a:srgbClr val="000000">
                      <a:alpha val="43137"/>
                    </a:srgbClr>
                  </a:outerShdw>
                </a:effectLst>
                <a:latin typeface="Arial Rounded MT Bold" panose="020F0704030504030204" pitchFamily="34" charset="0"/>
              </a:rPr>
              <a:t>Playground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gn="ctr">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Keep This Task</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indent="-457200" algn="ctr">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Develop a </a:t>
            </a:r>
            <a:r>
              <a:rPr lang="en-US" sz="2800" b="1" dirty="0">
                <a:effectLst>
                  <a:outerShdw blurRad="38100" dist="38100" dir="2700000" algn="tl">
                    <a:srgbClr val="000000">
                      <a:alpha val="43137"/>
                    </a:srgbClr>
                  </a:outerShdw>
                </a:effectLst>
                <a:latin typeface="Arial Rounded MT Bold" panose="020F0704030504030204" pitchFamily="34" charset="0"/>
              </a:rPr>
              <a:t>Warrior Mindset</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indent="-457200" algn="ctr">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Start Taking Back </a:t>
            </a:r>
            <a:r>
              <a:rPr lang="en-US" sz="2800" b="1" dirty="0">
                <a:effectLst>
                  <a:outerShdw blurRad="38100" dist="38100" dir="2700000" algn="tl">
                    <a:srgbClr val="000000">
                      <a:alpha val="43137"/>
                    </a:srgbClr>
                  </a:outerShdw>
                </a:effectLst>
                <a:latin typeface="Arial Rounded MT Bold" panose="020F0704030504030204" pitchFamily="34" charset="0"/>
              </a:rPr>
              <a:t>Lost Ground</a:t>
            </a:r>
            <a:endParaRPr lang="en-US" b="1"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heel(1)">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heel(1)">
                                      <p:cBhvr>
                                        <p:cTn id="15" dur="2000"/>
                                        <p:tgtEl>
                                          <p:spTgt spid="5">
                                            <p:txEl>
                                              <p:pRg st="1" end="1"/>
                                            </p:txEl>
                                          </p:spTgt>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heel(1)">
                                      <p:cBhvr>
                                        <p:cTn id="24" dur="20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heel(1)">
                                      <p:cBhvr>
                                        <p:cTn id="29" dur="20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heel(1)">
                                      <p:cBhvr>
                                        <p:cTn id="34"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HRISTIAN OUTFITTERS BEAT THE DEVIL WITH A BIG UGLY STICK JESUS SHI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2119"/>
            <a:ext cx="8229600" cy="5973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500">
        <p:comb/>
        <p:sndAc>
          <p:stSnd>
            <p:snd r:embed="rId3" name="applause.wav"/>
          </p:stSnd>
        </p:sndAc>
      </p:transition>
    </mc:Choice>
    <mc:Fallback>
      <p:transition spd="slow">
        <p:comb/>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transition spd="slow">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629400"/>
          </a:xfrm>
        </p:spPr>
        <p:txBody>
          <a:bodyPr>
            <a:noAutofit/>
          </a:bodyPr>
          <a:lstStyle/>
          <a:p>
            <a:pPr algn="l"/>
            <a:r>
              <a:rPr lang="en-US" sz="2800" b="0" i="0" dirty="0">
                <a:solidFill>
                  <a:srgbClr val="0A0A0A"/>
                </a:solidFill>
                <a:effectLst/>
                <a:highlight>
                  <a:srgbClr val="FFFFFF"/>
                </a:highlight>
                <a:latin typeface="Times New Roman" panose="02020603050405020304" charset="0"/>
                <a:cs typeface="Times New Roman" panose="02020603050405020304" charset="0"/>
              </a:rPr>
              <a:t>HUMOROUS HOSPITAL CHARTS</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The patient refused autopsy.</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Note: Patient recovering from forehead cut. Patient became very angry when given an enema by mistake.</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Patient has chest pain if she lies on her left side for over a year.</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On the second day, the knee was better, and on the third day it disappeared.</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She is numb from her toes down.</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Patient was alert and unresponsive.</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Skin: Somewhat pale but present.</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marL="0" indent="0" algn="l">
              <a:buNone/>
            </a:pPr>
            <a:r>
              <a:rPr lang="en-US" sz="2800" b="0" i="0" dirty="0">
                <a:solidFill>
                  <a:srgbClr val="0A0A0A"/>
                </a:solidFill>
                <a:effectLst/>
                <a:highlight>
                  <a:srgbClr val="FFFFFF"/>
                </a:highlight>
                <a:latin typeface="Times New Roman" panose="02020603050405020304" charset="0"/>
                <a:cs typeface="Times New Roman" panose="02020603050405020304" charset="0"/>
              </a:rPr>
              <a:t>• Patient has two teenage children, but no other abnormalities.</a:t>
            </a:r>
            <a:endParaRPr lang="en-US" sz="2800" b="0" i="0" dirty="0">
              <a:solidFill>
                <a:srgbClr val="0A0A0A"/>
              </a:solidFill>
              <a:effectLst/>
              <a:highlight>
                <a:srgbClr val="FFFFFF"/>
              </a:highlight>
              <a:latin typeface="Times New Roman" panose="02020603050405020304" charset="0"/>
              <a:cs typeface="Times New Roman" panose="02020603050405020304" charset="0"/>
            </a:endParaRPr>
          </a:p>
          <a:p>
            <a:pPr algn="l"/>
            <a:endParaRPr lang="en-US" sz="4400" b="1" i="0" dirty="0">
              <a:solidFill>
                <a:srgbClr val="444444"/>
              </a:solidFill>
              <a:effectLst>
                <a:outerShdw blurRad="38100" dist="38100" dir="2700000" algn="tl">
                  <a:srgbClr val="000000">
                    <a:alpha val="43137"/>
                  </a:srgbClr>
                </a:outerShdw>
              </a:effectLst>
              <a:highlight>
                <a:srgbClr val="FFFFFF"/>
              </a:highligh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898071" y="1232807"/>
            <a:ext cx="7609114" cy="3641271"/>
          </a:xfrm>
          <a:solidFill>
            <a:schemeClr val="bg1">
              <a:alpha val="90000"/>
            </a:schemeClr>
          </a:solidFill>
        </p:spPr>
        <p:txBody>
          <a:bodyPr>
            <a:normAutofit/>
          </a:bodyPr>
          <a:lstStyle/>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plus(in)">
                                      <p:cBhvr>
                                        <p:cTn id="19" dur="2000"/>
                                        <p:tgtEl>
                                          <p:spTgt spid="3075">
                                            <p:txEl>
                                              <p:pRg st="3" end="3"/>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plus(in)">
                                      <p:cBhvr>
                                        <p:cTn id="23" dur="2000"/>
                                        <p:tgtEl>
                                          <p:spTgt spid="3075">
                                            <p:txEl>
                                              <p:pRg st="4" end="4"/>
                                            </p:txEl>
                                          </p:spTgt>
                                        </p:tgtEl>
                                      </p:cBhvr>
                                    </p:animEffect>
                                  </p:childTnLst>
                                </p:cTn>
                              </p:par>
                            </p:childTnLst>
                          </p:cTn>
                        </p:par>
                        <p:par>
                          <p:cTn id="24" fill="hold">
                            <p:stCondLst>
                              <p:cond delay="4000"/>
                            </p:stCondLst>
                            <p:childTnLst>
                              <p:par>
                                <p:cTn id="25" presetID="13" presetClass="entr" presetSubtype="16" fill="hold" grpId="0" nodeType="after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plus(in)">
                                      <p:cBhvr>
                                        <p:cTn id="27" dur="2000"/>
                                        <p:tgtEl>
                                          <p:spTgt spid="3075">
                                            <p:txEl>
                                              <p:pRg st="5" end="5"/>
                                            </p:txEl>
                                          </p:spTgt>
                                        </p:tgtEl>
                                      </p:cBhvr>
                                    </p:animEffect>
                                  </p:childTnLst>
                                </p:cTn>
                              </p:par>
                            </p:childTnLst>
                          </p:cTn>
                        </p:par>
                        <p:par>
                          <p:cTn id="28" fill="hold">
                            <p:stCondLst>
                              <p:cond delay="6000"/>
                            </p:stCondLst>
                            <p:childTnLst>
                              <p:par>
                                <p:cTn id="29" presetID="13" presetClass="entr" presetSubtype="16" fill="hold" grpId="0" nodeType="after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plus(in)">
                                      <p:cBhvr>
                                        <p:cTn id="31"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677826" y="1012372"/>
            <a:ext cx="7853852" cy="4616183"/>
          </a:xfrm>
          <a:solidFill>
            <a:schemeClr val="bg1"/>
          </a:solidFill>
        </p:spPr>
        <p:txBody>
          <a:bodyPr>
            <a:normAutofit lnSpcReduction="10000"/>
          </a:bodyPr>
          <a:lstStyle/>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r>
              <a:rPr lang="en-US" altLang="en-US" sz="3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0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plus(in)">
                                      <p:cBhvr>
                                        <p:cTn id="18" dur="2000"/>
                                        <p:tgtEl>
                                          <p:spTgt spid="3075">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plus(in)">
                                      <p:cBhvr>
                                        <p:cTn id="22" dur="2000"/>
                                        <p:tgtEl>
                                          <p:spTgt spid="3075">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plus(in)">
                                      <p:cBhvr>
                                        <p:cTn id="26" dur="2000"/>
                                        <p:tgtEl>
                                          <p:spTgt spid="3075">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plus(in)">
                                      <p:cBhvr>
                                        <p:cTn id="30" dur="2000"/>
                                        <p:tgtEl>
                                          <p:spTgt spid="3075">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plus(in)">
                                      <p:cBhvr>
                                        <p:cTn id="34" dur="2000"/>
                                        <p:tgtEl>
                                          <p:spTgt spid="3075">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plus(in)">
                                      <p:cBhvr>
                                        <p:cTn id="38" dur="2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772400" cy="220980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Lessons learned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from a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“Rock Fight”</a:t>
            </a:r>
            <a:b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Pt 3</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Subtitle 2"/>
          <p:cNvSpPr>
            <a:spLocks noGrp="1"/>
          </p:cNvSpPr>
          <p:nvPr>
            <p:ph type="subTitle" idx="1"/>
          </p:nvPr>
        </p:nvSpPr>
        <p:spPr>
          <a:xfrm>
            <a:off x="4114800" y="5105400"/>
            <a:ext cx="6400800" cy="1752600"/>
          </a:xfrm>
        </p:spPr>
        <p:txBody>
          <a:bodyPr>
            <a:normAutofit/>
          </a:bodyPr>
          <a:lstStyle/>
          <a:p>
            <a:r>
              <a:rPr lang="en-US" sz="4000" b="1" dirty="0">
                <a:solidFill>
                  <a:schemeClr val="tx1"/>
                </a:solidFill>
                <a:effectLst>
                  <a:outerShdw blurRad="38100" dist="38100" dir="2700000" algn="tl">
                    <a:srgbClr val="000000">
                      <a:alpha val="43137"/>
                    </a:srgbClr>
                  </a:outerShdw>
                </a:effectLst>
              </a:rPr>
              <a:t>I Sam 17</a:t>
            </a:r>
            <a:endParaRPr lang="en-US" sz="4000"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152400" y="6457890"/>
            <a:ext cx="2895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Christian Church </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5943600" y="0"/>
            <a:ext cx="2895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April 21, 2024 </a:t>
            </a:r>
            <a:endParaRPr lang="en-US" sz="2000" b="1" dirty="0">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2" presetClass="entr" presetSubtype="1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0-#ppt_w/2"/>
                                          </p:val>
                                        </p:tav>
                                        <p:tav tm="100000">
                                          <p:val>
                                            <p:strVal val="#ppt_x"/>
                                          </p:val>
                                        </p:tav>
                                      </p:tavLst>
                                    </p:anim>
                                    <p:anim calcmode="lin" valueType="num">
                                      <p:cBhvr additive="base">
                                        <p:cTn id="22" dur="2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l="30770"/>
          <a:stretch>
            <a:fillRect/>
          </a:stretch>
        </p:blipFill>
        <p:spPr bwMode="auto">
          <a:xfrm>
            <a:off x="152400" y="-1836"/>
            <a:ext cx="8839200" cy="6859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955"/>
            <a:ext cx="8230235" cy="1143635"/>
          </a:xfrm>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and Goliath</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447800" y="4982845"/>
            <a:ext cx="6477318" cy="16002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dirty="0">
                <a:solidFill>
                  <a:srgbClr val="000000"/>
                </a:solidFill>
                <a:effectLst>
                  <a:outerShdw blurRad="38100" dist="38100" dir="2700000" algn="tl">
                    <a:srgbClr val="000000">
                      <a:alpha val="43137"/>
                    </a:srgbClr>
                  </a:outerShdw>
                </a:effectLst>
                <a:latin typeface="Arial Unicode MS" charset="0"/>
              </a:rPr>
              <a:t>Many Sermons Preached… </a:t>
            </a:r>
            <a:endParaRPr lang="ko-KR" altLang="en-US" sz="2800" dirty="0">
              <a:effectLst>
                <a:outerShdw blurRad="38100" dist="38100" dir="2700000" algn="tl">
                  <a:srgbClr val="000000">
                    <a:alpha val="43137"/>
                  </a:srgbClr>
                </a:outerShdw>
              </a:effectLst>
              <a:latin typeface="Arial Unicode MS" charset="0"/>
            </a:endParaRPr>
          </a:p>
          <a:p>
            <a:pPr marL="807085" lvl="0" indent="-407035" algn="l" defTabSz="914400" latinLnBrk="0">
              <a:lnSpc>
                <a:spcPct val="104000"/>
              </a:lnSpc>
              <a:spcBef>
                <a:spcPts val="0"/>
              </a:spcBef>
              <a:spcAft>
                <a:spcPts val="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Unicode MS" charset="0"/>
              </a:rPr>
              <a:t>Most from David's Viewpoint.</a:t>
            </a:r>
            <a:r>
              <a:rPr lang="en-US" altLang="ko-KR" sz="2800" dirty="0">
                <a:solidFill>
                  <a:srgbClr val="000000"/>
                </a:solidFill>
                <a:effectLst>
                  <a:outerShdw blurRad="38100" dist="38100" dir="2700000" algn="tl">
                    <a:srgbClr val="000000">
                      <a:alpha val="43137"/>
                    </a:srgbClr>
                  </a:outerShdw>
                </a:effectLst>
                <a:latin typeface="Arial Unicode MS" charset="0"/>
              </a:rPr>
              <a:t> </a:t>
            </a:r>
            <a:endParaRPr lang="ko-KR" altLang="en-US" sz="2800" dirty="0">
              <a:effectLst>
                <a:outerShdw blurRad="38100" dist="38100" dir="2700000" algn="tl">
                  <a:srgbClr val="000000">
                    <a:alpha val="43137"/>
                  </a:srgbClr>
                </a:outerShdw>
              </a:effectLst>
              <a:latin typeface="Arial Unicode MS" charset="0"/>
            </a:endParaRPr>
          </a:p>
          <a:p>
            <a:pPr marL="807085" lvl="0" indent="-407035" algn="l" defTabSz="914400" latinLnBrk="0">
              <a:lnSpc>
                <a:spcPct val="104000"/>
              </a:lnSpc>
              <a:spcBef>
                <a:spcPts val="0"/>
              </a:spcBef>
              <a:spcAft>
                <a:spcPts val="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Unicode MS" charset="0"/>
              </a:rPr>
              <a:t>Today- from Goliath's Viewpoint</a:t>
            </a:r>
            <a:endParaRPr lang="ko-KR" altLang="en-US" sz="2800" b="1" dirty="0">
              <a:effectLst>
                <a:outerShdw blurRad="38100" dist="38100" dir="2700000" algn="tl">
                  <a:srgbClr val="000000">
                    <a:alpha val="43137"/>
                  </a:srgbClr>
                </a:outerShdw>
              </a:effectLst>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Picture 2" descr="http://rpg.drivethrustuff.com/images/3367/104996.jpg"/>
          <p:cNvPicPr>
            <a:picLocks noChangeAspect="1" noChangeArrowheads="1"/>
          </p:cNvPicPr>
          <p:nvPr/>
        </p:nvPicPr>
        <p:blipFill>
          <a:blip r:embed="rId2" cstate="print"/>
          <a:srcRect/>
          <a:stretch>
            <a:fillRect/>
          </a:stretch>
        </p:blipFill>
        <p:spPr bwMode="auto">
          <a:xfrm>
            <a:off x="6096000" y="2743200"/>
            <a:ext cx="2895600" cy="4114800"/>
          </a:xfrm>
          <a:prstGeom prst="rect">
            <a:avLst/>
          </a:prstGeom>
          <a:noFill/>
        </p:spPr>
      </p:pic>
      <p:sp>
        <p:nvSpPr>
          <p:cNvPr id="2" name="Title 1"/>
          <p:cNvSpPr>
            <a:spLocks noGrp="1"/>
          </p:cNvSpPr>
          <p:nvPr>
            <p:ph type="title"/>
          </p:nvPr>
        </p:nvSpPr>
        <p:spPr>
          <a:xfrm>
            <a:off x="-1295400" y="29378"/>
            <a:ext cx="8230235" cy="1143635"/>
          </a:xfrm>
        </p:spPr>
        <p:txBody>
          <a:bodyPr wrap="square" lIns="91440" tIns="45720" rIns="91440" bIns="45720" anchor="ctr">
            <a:normAutofit/>
          </a:bodyPr>
          <a:lstStyle/>
          <a:p>
            <a:pPr marL="0" indent="0" algn="ctr" defTabSz="914400" latinLnBrk="0">
              <a:lnSpc>
                <a:spcPct val="102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Unicode MS" charset="0"/>
              </a:rPr>
              <a:t>Goliath</a:t>
            </a:r>
            <a:endParaRPr lang="ko-KR" altLang="en-US" sz="4400" b="1" dirty="0">
              <a:latin typeface="Arial Unicode MS" charset="0"/>
            </a:endParaRPr>
          </a:p>
        </p:txBody>
      </p:sp>
      <p:sp>
        <p:nvSpPr>
          <p:cNvPr id="3" name="Content Placeholder 2"/>
          <p:cNvSpPr>
            <a:spLocks noGrp="1"/>
          </p:cNvSpPr>
          <p:nvPr>
            <p:ph idx="1"/>
          </p:nvPr>
        </p:nvSpPr>
        <p:spPr>
          <a:xfrm>
            <a:off x="457200" y="1600200"/>
            <a:ext cx="8534400" cy="48006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This was Another Day at the Office for Goliath</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1075690" lvl="0" indent="-427990" algn="l" defTabSz="914400" latinLnBrk="0">
              <a:lnSpc>
                <a:spcPct val="104000"/>
              </a:lnSpc>
              <a:spcBef>
                <a:spcPts val="0"/>
              </a:spcBef>
              <a:spcAft>
                <a:spcPts val="600"/>
              </a:spcAft>
              <a:buClr>
                <a:srgbClr val="000000"/>
              </a:buClr>
              <a:buFont typeface="Wingdings" panose="05000000000000000000"/>
              <a:buChar char="l"/>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Goliath</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 Beheader</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Champion</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 Gap-stander </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Challenger</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 40 days unanswered</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Beheaded Israel </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w-out a fight</a:t>
            </a:r>
            <a:endParaRPr lang="ko-KR" altLang="en-US" sz="2800" dirty="0">
              <a:effectLst>
                <a:outerShdw blurRad="38100" dist="38100" dir="2700000" algn="tl">
                  <a:srgbClr val="000000">
                    <a:alpha val="43137"/>
                  </a:srgbClr>
                </a:outerShdw>
              </a:effectLst>
              <a:latin typeface="Arial Rounded MT Bold" panose="020F0704030504030204" pitchFamily="34" charset="0"/>
            </a:endParaRPr>
          </a:p>
          <a:p>
            <a:pPr marL="1446530" lvl="0" indent="-405130" algn="l" defTabSz="914400" latinLnBrk="0">
              <a:lnSpc>
                <a:spcPct val="104000"/>
              </a:lnSpc>
              <a:spcBef>
                <a:spcPts val="0"/>
              </a:spcBef>
              <a:spcAft>
                <a:spcPts val="600"/>
              </a:spcAft>
              <a:buClr>
                <a:srgbClr val="000000"/>
              </a:buClr>
              <a:buFont typeface="Wingdings" panose="05000000000000000000"/>
              <a:buChar cha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Typical Warfare </a:t>
            </a: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for Goliath</a:t>
            </a:r>
            <a:endPar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1446530" lvl="0" indent="-405130" algn="l" defTabSz="914400" latinLnBrk="0">
              <a:lnSpc>
                <a:spcPct val="104000"/>
              </a:lnSpc>
              <a:spcBef>
                <a:spcPts val="0"/>
              </a:spcBef>
              <a:spcAft>
                <a:spcPts val="0"/>
              </a:spcAft>
              <a:buClr>
                <a:srgbClr val="000000"/>
              </a:buClr>
              <a:buNone/>
            </a:pPr>
            <a:endParaRPr lang="ko-KR" altLang="en-US" sz="2800" dirty="0">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dirty="0">
                <a:solidFill>
                  <a:srgbClr val="000000"/>
                </a:solidFill>
                <a:effectLst>
                  <a:outerShdw blurRad="38100" dist="38100" dir="2700000" algn="tl">
                    <a:srgbClr val="C0C0C0"/>
                  </a:outerShdw>
                </a:effectLst>
                <a:latin typeface="Arial Rounded MT Bold" panose="020F0704030504030204" pitchFamily="34" charset="0"/>
              </a:rPr>
              <a:t> </a:t>
            </a: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Then He Met a Little Shepherd Boy…</a:t>
            </a:r>
            <a:endParaRPr lang="ko-KR" altLang="en-US" sz="2800" b="1" dirty="0">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C0C0C0"/>
                  </a:outerShdw>
                </a:effectLst>
                <a:latin typeface="Arial Rounded MT Bold" panose="020F0704030504030204" pitchFamily="34" charset="0"/>
              </a:rPr>
              <a:t>     ...Goliath's Perspective Was About To Change</a:t>
            </a:r>
            <a:endParaRPr lang="ko-KR" altLang="en-US" sz="2800" b="1" dirty="0">
              <a:latin typeface="Arial Rounded MT Bold" panose="020F0704030504030204" pitchFamily="34" charset="0"/>
            </a:endParaRPr>
          </a:p>
          <a:p>
            <a:pPr marL="393700" indent="0" algn="l" defTabSz="914400" latinLnBrk="0">
              <a:lnSpc>
                <a:spcPct val="104000"/>
              </a:lnSpc>
              <a:spcBef>
                <a:spcPts val="0"/>
              </a:spcBef>
              <a:spcAft>
                <a:spcPts val="0"/>
              </a:spcAft>
              <a:buFontTx/>
              <a:buNone/>
            </a:pPr>
            <a:endParaRPr lang="ko-KR" altLang="en-US" sz="2800" dirty="0">
              <a:latin typeface="Arial Unicode MS" charset="0"/>
            </a:endParaRPr>
          </a:p>
          <a:p>
            <a:pPr marL="0" indent="0" algn="l" defTabSz="914400" latinLnBrk="0">
              <a:lnSpc>
                <a:spcPct val="104000"/>
              </a:lnSpc>
              <a:spcBef>
                <a:spcPts val="0"/>
              </a:spcBef>
              <a:spcAft>
                <a:spcPts val="0"/>
              </a:spcAft>
              <a:buFontTx/>
              <a:buNone/>
            </a:pPr>
            <a:endParaRPr lang="ko-KR" altLang="en-US" sz="2800" dirty="0">
              <a:latin typeface="Arial Unicode MS"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2" end="2"/>
                                            </p:txEl>
                                          </p:spTgt>
                                        </p:tgtEl>
                                      </p:cBhvr>
                                    </p:animEffect>
                                  </p:childTnLst>
                                </p:cTn>
                              </p:par>
                            </p:childTnLst>
                          </p:cTn>
                        </p:par>
                        <p:par>
                          <p:cTn id="32" fill="hold">
                            <p:stCondLst>
                              <p:cond delay="2000"/>
                            </p:stCondLst>
                            <p:childTnLst>
                              <p:par>
                                <p:cTn id="33" presetID="48" presetClass="entr" presetSubtype="0" accel="5000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4" end="4"/>
                                            </p:txEl>
                                          </p:spTgt>
                                        </p:tgtEl>
                                      </p:cBhvr>
                                    </p:animEffect>
                                  </p:childTnLst>
                                </p:cTn>
                              </p:par>
                            </p:childTnLst>
                          </p:cTn>
                        </p:par>
                        <p:par>
                          <p:cTn id="47" fill="hold">
                            <p:stCondLst>
                              <p:cond delay="1000"/>
                            </p:stCondLst>
                            <p:childTnLst>
                              <p:par>
                                <p:cTn id="48" presetID="48" presetClass="entr" presetSubtype="0" accel="5000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1" dur="1000"/>
                                        <p:tgtEl>
                                          <p:spTgt spid="3">
                                            <p:txEl>
                                              <p:pRg st="7" end="7"/>
                                            </p:txEl>
                                          </p:spTgt>
                                        </p:tgtEl>
                                      </p:cBhvr>
                                    </p:animEffect>
                                  </p:childTnLst>
                                </p:cTn>
                              </p:par>
                            </p:childTnLst>
                          </p:cTn>
                        </p:par>
                        <p:par>
                          <p:cTn id="62" fill="hold">
                            <p:stCondLst>
                              <p:cond delay="1000"/>
                            </p:stCondLst>
                            <p:childTnLst>
                              <p:par>
                                <p:cTn id="63" presetID="48" presetClass="entr" presetSubtype="0" accel="50000" fill="hold" grpId="0" nodeType="after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30235" cy="4191000"/>
          </a:xfrm>
          <a:solidFill>
            <a:schemeClr val="bg1">
              <a:alpha val="90000"/>
            </a:schemeClr>
          </a:solidFill>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There are Five Things that Goliath Did to Bring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...His Defeat by David the Shepherd Boy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120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…Five Misconceptions</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He is Still Using These Five Things…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…to Bring Us Down</a:t>
            </a:r>
            <a:endParaRPr lang="ko-KR" altLang="en-US" sz="2800" b="1" i="1" u="sng"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We Must Never Allow these Things… </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      …on the Spiritual Battlefields of Life</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l" defTabSz="914400" latinLnBrk="0">
              <a:lnSpc>
                <a:spcPct val="104000"/>
              </a:lnSpc>
              <a:spcBef>
                <a:spcPts val="120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This Should Bring Hope to Us in Our Battles...</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04000"/>
              </a:lnSpc>
              <a:spcBef>
                <a:spcPts val="700"/>
              </a:spcBef>
              <a:spcAft>
                <a:spcPts val="0"/>
              </a:spcAft>
              <a:buFontTx/>
              <a:buNone/>
            </a:pPr>
            <a:endParaRPr lang="ko-KR" altLang="en-US" sz="3200" dirty="0">
              <a:latin typeface="Calibri" panose="020F050202020403020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48" presetClass="entr" presetSubtype="0" accel="5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8" presetClass="entr" presetSubtype="0" accel="5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par>
                          <p:cTn id="39" fill="hold">
                            <p:stCondLst>
                              <p:cond delay="1000"/>
                            </p:stCondLst>
                            <p:childTnLst>
                              <p:par>
                                <p:cTn id="40" presetID="48" presetClass="entr" presetSubtype="0" accel="5000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5" end="5"/>
                                            </p:txEl>
                                          </p:spTgt>
                                        </p:tgtEl>
                                      </p:cBhvr>
                                    </p:animEffect>
                                  </p:childTnLst>
                                </p:cTn>
                              </p:par>
                            </p:childTnLst>
                          </p:cTn>
                        </p:par>
                        <p:par>
                          <p:cTn id="54" fill="hold">
                            <p:stCondLst>
                              <p:cond delay="1000"/>
                            </p:stCondLst>
                            <p:childTnLst>
                              <p:par>
                                <p:cTn id="55" presetID="48" presetClass="entr" presetSubtype="0" accel="5000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6" end="6"/>
                                            </p:txEl>
                                          </p:spTgt>
                                        </p:tgtEl>
                                      </p:cBhvr>
                                    </p:animEffect>
                                  </p:childTnLst>
                                </p:cTn>
                              </p:par>
                            </p:childTnLst>
                          </p:cTn>
                        </p:par>
                        <p:par>
                          <p:cTn id="61" fill="hold">
                            <p:stCondLst>
                              <p:cond delay="2000"/>
                            </p:stCondLst>
                            <p:childTnLst>
                              <p:par>
                                <p:cTn id="62" presetID="48" presetClass="entr" presetSubtype="0" accel="5000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4" descr="http://4.bp.blogspot.com/_eYWCCplCu48/Solm3MPoH0I/AAAAAAAAAGk/jtxKN0c__WM/s320/David-stones.jpg"/>
          <p:cNvPicPr>
            <a:picLocks noChangeAspect="1" noChangeArrowheads="1"/>
          </p:cNvPicPr>
          <p:nvPr/>
        </p:nvPicPr>
        <p:blipFill>
          <a:blip r:embed="rId2" cstate="print"/>
          <a:srcRect/>
          <a:stretch>
            <a:fillRect/>
          </a:stretch>
        </p:blipFill>
        <p:spPr bwMode="auto">
          <a:xfrm>
            <a:off x="1676400" y="2340429"/>
            <a:ext cx="6438900" cy="4495800"/>
          </a:xfrm>
          <a:prstGeom prst="rect">
            <a:avLst/>
          </a:prstGeom>
          <a:noFill/>
        </p:spPr>
      </p:pic>
      <p:sp>
        <p:nvSpPr>
          <p:cNvPr id="2" name="Title 1"/>
          <p:cNvSpPr>
            <a:spLocks noGrp="1"/>
          </p:cNvSpPr>
          <p:nvPr>
            <p:ph type="title"/>
          </p:nvPr>
        </p:nvSpPr>
        <p:spPr>
          <a:xfrm>
            <a:off x="457200" y="274955"/>
            <a:ext cx="8305799" cy="1143635"/>
          </a:xfrm>
          <a:solidFill>
            <a:schemeClr val="bg1"/>
          </a:solidFill>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Judged the Outcome by the…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“Size of His Opponent”</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152400" y="1600200"/>
            <a:ext cx="8839200" cy="4191000"/>
          </a:xfrm>
          <a:solidFill>
            <a:schemeClr val="bg1">
              <a:alpha val="90000"/>
            </a:schemeClr>
          </a:solidFill>
        </p:spPr>
        <p:txBody>
          <a:bodyPr wrap="square" lIns="91440" tIns="45720" rIns="91440" bIns="45720" anchor="t">
            <a:normAutofit/>
          </a:bodyPr>
          <a:lstStyle/>
          <a:p>
            <a:pPr marL="0" indent="0" algn="l" defTabSz="914400" latinLnBrk="0">
              <a:lnSpc>
                <a:spcPct val="86000"/>
              </a:lnSpc>
              <a:spcBef>
                <a:spcPts val="0"/>
              </a:spcBef>
              <a:spcAft>
                <a:spcPts val="0"/>
              </a:spcAft>
              <a:buFontTx/>
              <a:buNone/>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rPr>
              <a:t>(42) </a:t>
            </a:r>
            <a:r>
              <a:rPr lang="en-US" altLang="ko-KR" sz="2800" i="1" dirty="0">
                <a:solidFill>
                  <a:srgbClr val="000000"/>
                </a:solidFill>
                <a:effectLst>
                  <a:outerShdw blurRad="38100" dist="38100" dir="2700000" algn="tl">
                    <a:srgbClr val="000000">
                      <a:alpha val="43137"/>
                    </a:srgbClr>
                  </a:outerShdw>
                </a:effectLst>
                <a:latin typeface="Arial Rounded MT Bold" panose="020F0704030504030204" pitchFamily="34" charset="0"/>
              </a:rPr>
              <a:t>".he disdained him; for he was only a youth"</a:t>
            </a:r>
            <a:endParaRPr lang="ko-KR" alt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lgn="ctr" defTabSz="914400" latinLnBrk="0">
              <a:lnSpc>
                <a:spcPct val="110000"/>
              </a:lnSpc>
              <a:spcBef>
                <a:spcPts val="40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Goliath was Insulted</a:t>
            </a:r>
            <a:endParaRPr lang="ko-KR" altLang="en-US" b="1"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Boy was Sent </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Not Mighty Experienced Warrior</a:t>
            </a:r>
            <a:endParaRPr lang="ko-KR"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defTabSz="914400" latinLnBrk="0">
              <a:lnSpc>
                <a:spcPct val="120000"/>
              </a:lnSpc>
              <a:spcBef>
                <a:spcPts val="1000"/>
              </a:spcBef>
              <a:spcAft>
                <a:spcPts val="0"/>
              </a:spcAft>
              <a:buFontTx/>
              <a:buNone/>
            </a:pPr>
            <a:r>
              <a:rPr lang="en-US" altLang="ko-KR" sz="2800"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He Laughed and Mocked </a:t>
            </a:r>
            <a:endParaRPr lang="ko-KR" altLang="en-US" sz="2800" b="1"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He Had Already Determined Winner</a:t>
            </a:r>
            <a:endPar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An Easy..Quick Victory </a:t>
            </a:r>
            <a:endParaRPr lang="ko-KR" altLang="en-US" dirty="0">
              <a:effectLst>
                <a:outerShdw blurRad="38100" dist="38100" dir="2700000" algn="tl">
                  <a:srgbClr val="000000">
                    <a:alpha val="43137"/>
                  </a:srgbClr>
                </a:outerShdw>
              </a:effectLst>
              <a:latin typeface="Arial Rounded MT Bold" panose="020F0704030504030204" pitchFamily="34" charset="0"/>
            </a:endParaRPr>
          </a:p>
          <a:p>
            <a:pPr marL="400050" lvl="1" indent="0" algn="ctr">
              <a:lnSpc>
                <a:spcPct val="120000"/>
              </a:lnSpc>
              <a:spcBef>
                <a:spcPts val="0"/>
              </a:spcBef>
              <a:buClr>
                <a:srgbClr val="000000"/>
              </a:buClr>
              <a:buFont typeface="Wingdings" panose="05000000000000000000"/>
              <a:buChar char="§"/>
            </a:pPr>
            <a:r>
              <a:rPr lang="en-US" altLang="ko-KR"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sz="3200" dirty="0">
                <a:solidFill>
                  <a:srgbClr val="000000"/>
                </a:solidFill>
                <a:effectLst>
                  <a:outerShdw blurRad="38100" dist="38100" dir="2700000" algn="tl">
                    <a:srgbClr val="000000">
                      <a:alpha val="43137"/>
                    </a:srgbClr>
                  </a:outerShdw>
                </a:effectLst>
                <a:latin typeface="Arial Rounded MT Bold" panose="020F0704030504030204" pitchFamily="34" charset="0"/>
              </a:rPr>
              <a:t>Big Mistake!</a:t>
            </a:r>
            <a:endParaRPr lang="ko-KR" alt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3000" fill="hold"/>
                                        <p:tgtEl>
                                          <p:spTgt spid="3">
                                            <p:bg/>
                                          </p:spTgt>
                                        </p:tgtEl>
                                        <p:attrNameLst>
                                          <p:attrName>ppt_x</p:attrName>
                                        </p:attrNameLst>
                                      </p:cBhvr>
                                      <p:tavLst>
                                        <p:tav tm="0">
                                          <p:val>
                                            <p:strVal val="0-#ppt_w/2"/>
                                          </p:val>
                                        </p:tav>
                                        <p:tav tm="100000">
                                          <p:val>
                                            <p:strVal val="#ppt_x"/>
                                          </p:val>
                                        </p:tav>
                                      </p:tavLst>
                                    </p:anim>
                                    <p:anim calcmode="lin" valueType="num">
                                      <p:cBhvr additive="base">
                                        <p:cTn id="17" dur="3000" fill="hold"/>
                                        <p:tgtEl>
                                          <p:spTgt spid="3">
                                            <p:bg/>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3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 presetClass="entr" presetSubtype="2"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7"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3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8"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3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3" dur="3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3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5380</Words>
  <Application>WPS Presentation</Application>
  <PresentationFormat>On-screen Show (4:3)</PresentationFormat>
  <Paragraphs>187</Paragraphs>
  <Slides>23</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SimSun</vt:lpstr>
      <vt:lpstr>Wingdings</vt:lpstr>
      <vt:lpstr>Trebuchet MS</vt:lpstr>
      <vt:lpstr>Wingdings 2</vt:lpstr>
      <vt:lpstr>Wingdings</vt:lpstr>
      <vt:lpstr>ADLaM Display</vt:lpstr>
      <vt:lpstr>Verdana</vt:lpstr>
      <vt:lpstr>Arial Rounded MT Bold</vt:lpstr>
      <vt:lpstr>Times</vt:lpstr>
      <vt:lpstr>Times New Roman</vt:lpstr>
      <vt:lpstr>Calibri</vt:lpstr>
      <vt:lpstr>Microsoft YaHei</vt:lpstr>
      <vt:lpstr>Arial Unicode MS</vt:lpstr>
      <vt:lpstr>Arial Unicode MS</vt:lpstr>
      <vt:lpstr>Wingdings</vt:lpstr>
      <vt:lpstr>Courier New</vt:lpstr>
      <vt:lpstr>Amasis MT Pro Black</vt:lpstr>
      <vt:lpstr>system-ui</vt:lpstr>
      <vt:lpstr>Calisto MT</vt:lpstr>
      <vt:lpstr>Ezra SIL</vt:lpstr>
      <vt:lpstr>Malgun Gothic</vt:lpstr>
      <vt:lpstr>Segoe Print</vt:lpstr>
      <vt:lpstr>Office Theme</vt:lpstr>
      <vt:lpstr>2024</vt:lpstr>
      <vt:lpstr>PowerPoint 演示文稿</vt:lpstr>
      <vt:lpstr>PowerPoint 演示文稿</vt:lpstr>
      <vt:lpstr>PowerPoint 演示文稿</vt:lpstr>
      <vt:lpstr>Lessons learned  from a  “Rock Fight” Pt 3</vt:lpstr>
      <vt:lpstr>David and Goliath</vt:lpstr>
      <vt:lpstr>Goliath</vt:lpstr>
      <vt:lpstr>PowerPoint 演示文稿</vt:lpstr>
      <vt:lpstr>He Judged the Outcome by the…          “Size of His Opponent”</vt:lpstr>
      <vt:lpstr>He Did Not Respect His…         …“Opponent's Weapon”  (43)</vt:lpstr>
      <vt:lpstr>PowerPoint 演示文稿</vt:lpstr>
      <vt:lpstr>He was Overconfident (43)</vt:lpstr>
      <vt:lpstr> </vt:lpstr>
      <vt:lpstr>He was Overconfident</vt:lpstr>
      <vt:lpstr>He Left a “Place of Vulnerability” Uncovered (49)</vt:lpstr>
      <vt:lpstr>He Left a“Place of Vulnerability” Uncovered (49)</vt:lpstr>
      <vt:lpstr>He Risked His Life on a Lost Cause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268</cp:revision>
  <dcterms:created xsi:type="dcterms:W3CDTF">2013-10-16T01:23:00Z</dcterms:created>
  <dcterms:modified xsi:type="dcterms:W3CDTF">2024-05-03T01:59:22Z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844E35135CBE4C19BEE5DB1D630CB963_12</vt:lpwstr>
  </property>
  <property fmtid="{D5CDD505-2E9C-101B-9397-08002B2CF9AE}" pid="3" name="KSOProductBuildVer">
    <vt:lpwstr>1033-12.2.0.16731</vt:lpwstr>
  </property>
</Properties>
</file>