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25.svg" ContentType="image/svg+xml"/>
  <Override PartName="/ppt/media/image28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8" r:id="rId4"/>
  </p:sldMasterIdLst>
  <p:notesMasterIdLst>
    <p:notesMasterId r:id="rId25"/>
  </p:notesMasterIdLst>
  <p:handoutMasterIdLst>
    <p:handoutMasterId r:id="rId26"/>
  </p:handoutMasterIdLst>
  <p:sldIdLst>
    <p:sldId id="333" r:id="rId5"/>
    <p:sldId id="666" r:id="rId6"/>
    <p:sldId id="709" r:id="rId7"/>
    <p:sldId id="724" r:id="rId8"/>
    <p:sldId id="256" r:id="rId9"/>
    <p:sldId id="266" r:id="rId10"/>
    <p:sldId id="270" r:id="rId11"/>
    <p:sldId id="257" r:id="rId12"/>
    <p:sldId id="280" r:id="rId13"/>
    <p:sldId id="310" r:id="rId14"/>
    <p:sldId id="295" r:id="rId15"/>
    <p:sldId id="738" r:id="rId16"/>
    <p:sldId id="747" r:id="rId17"/>
    <p:sldId id="739" r:id="rId18"/>
    <p:sldId id="740" r:id="rId19"/>
    <p:sldId id="741" r:id="rId20"/>
    <p:sldId id="742" r:id="rId21"/>
    <p:sldId id="749" r:id="rId22"/>
    <p:sldId id="748" r:id="rId23"/>
    <p:sldId id="817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38" autoAdjust="0"/>
    <p:restoredTop sz="99497" autoAdjust="0"/>
  </p:normalViewPr>
  <p:slideViewPr>
    <p:cSldViewPr showGuides="1">
      <p:cViewPr varScale="1">
        <p:scale>
          <a:sx n="60" d="100"/>
          <a:sy n="60" d="100"/>
        </p:scale>
        <p:origin x="74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7AC87C31-987F-498E-AEBD-B63C4413E1FD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31A2B-6294-4705-A3E3-77256F93FC7D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5A190-3DA2-4D51-97B4-11B55747972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64138A34-A332-462E-98CE-BE4AFFF8C460}" type="slidenum">
              <a:rPr lang="en-US" altLang="en-US"/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51CE0-DC16-44BD-9628-8711B82F4D3D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71748-8940-4050-8F27-3B097BF2106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38B94-1ACB-4E15-8FD8-A7092DF073E9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339E6-EC7C-4C44-8223-BAB3776C9A6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38A34-A332-462E-98CE-BE4AFFF8C460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872B53-8812-4EB4-A7FE-951B0E6D3E1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9D6F-2A8C-4060-8FB2-66293BA41927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BF1468-E43A-4188-A88F-433D6CF9545B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1E29-4803-4F03-A989-E33EDCAAC645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E73D90-B170-4570-AB41-C0EDFE7B5B18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D2A1B-0409-452A-9E4A-BA7FEC760447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D92431-7A1F-48D0-A9D6-6F47A3B965AD}" type="datetimeFigureOut">
              <a:rPr lang="en-US" smtClean="0"/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8279-4F48-4705-B1BA-CA993921B5F0}" type="slidenum">
              <a:rPr lang="en-US" altLang="en-US" smtClean="0"/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49B81E-2741-4317-B024-2706B13729C8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7FAE-F7D8-4C69-A741-07445255A5C6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09BCB7-6F2D-4005-B6F4-07E69E26844F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A9D9-47FF-4F32-87CB-9F0D12450AA8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624BC2-3713-42B3-9DE6-C55ABC9105E1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5D08-9DAD-4F2D-9206-6DD8D965E1B1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72B53-8812-4EB4-A7FE-951B0E6D3E15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29D6F-2A8C-4060-8FB2-66293BA4192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32BAA5-74F2-4F13-BB8C-D5E92A0CC11C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9F10-C9F9-4001-A50F-B3830494CEE7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D92431-7A1F-48D0-A9D6-6F47A3B965AD}" type="datetimeFigureOut">
              <a:rPr lang="en-US" smtClean="0"/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8279-4F48-4705-B1BA-CA993921B5F0}" type="slidenum">
              <a:rPr lang="en-US" altLang="en-US" smtClean="0"/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D92431-7A1F-48D0-A9D6-6F47A3B965AD}" type="datetimeFigureOut">
              <a:rPr lang="en-US" smtClean="0"/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8279-4F48-4705-B1BA-CA993921B5F0}" type="slidenum">
              <a:rPr lang="en-US" altLang="en-US" smtClean="0"/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D92431-7A1F-48D0-A9D6-6F47A3B965AD}" type="datetimeFigureOut">
              <a:rPr lang="en-US" smtClean="0"/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8279-4F48-4705-B1BA-CA993921B5F0}" type="slidenum">
              <a:rPr lang="en-US" altLang="en-US" smtClean="0"/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D92431-7A1F-48D0-A9D6-6F47A3B965AD}" type="datetimeFigureOut">
              <a:rPr lang="en-US" smtClean="0"/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8279-4F48-4705-B1BA-CA993921B5F0}" type="slidenum">
              <a:rPr lang="en-US" altLang="en-US" smtClean="0"/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D92431-7A1F-48D0-A9D6-6F47A3B965AD}" type="datetimeFigureOut">
              <a:rPr lang="en-US" smtClean="0"/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8279-4F48-4705-B1BA-CA993921B5F0}" type="slidenum">
              <a:rPr lang="en-US" altLang="en-US" smtClean="0"/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D92431-7A1F-48D0-A9D6-6F47A3B965AD}" type="datetimeFigureOut">
              <a:rPr lang="en-US" smtClean="0"/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8279-4F48-4705-B1BA-CA993921B5F0}" type="slidenum">
              <a:rPr lang="en-US" altLang="en-US" smtClean="0"/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F51CE0-DC16-44BD-9628-8711B82F4D3D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1748-8940-4050-8F27-3B097BF2106E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238B94-1ACB-4E15-8FD8-A7092DF073E9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39E6-EC7C-4C44-8223-BAB3776C9A67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64138A34-A332-462E-98CE-BE4AFFF8C460}" type="slidenum">
              <a:rPr lang="en-US" altLang="en-US"/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F1468-E43A-4188-A88F-433D6CF9545B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32B41E29-4803-4F03-A989-E33EDCAAC645}" type="slidenum">
              <a:rPr lang="en-US" altLang="en-US"/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72B53-8812-4EB4-A7FE-951B0E6D3E15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29D6F-2A8C-4060-8FB2-66293BA4192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F1468-E43A-4188-A88F-433D6CF9545B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32B41E29-4803-4F03-A989-E33EDCAAC645}" type="slidenum">
              <a:rPr lang="en-US" altLang="en-US"/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73D90-B170-4570-AB41-C0EDFE7B5B18}" type="datetimeFigureOut">
              <a:rPr lang="en-US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D2A1B-0409-452A-9E4A-BA7FEC76044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ED31F-B0FC-4680-AC95-54759F05E44F}" type="datetimeFigureOut">
              <a:rPr lang="en-US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29644-3EFA-4F54-87C6-150DF89DC08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9B81E-2741-4317-B024-2706B13729C8}" type="datetimeFigureOut">
              <a:rPr lang="en-US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57FAE-F7D8-4C69-A741-07445255A5C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9BCB7-6F2D-4005-B6F4-07E69E26844F}" type="datetimeFigureOut">
              <a:rPr lang="en-US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BA9D9-47FF-4F32-87CB-9F0D12450AA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24BC2-3713-42B3-9DE6-C55ABC9105E1}" type="datetimeFigureOut">
              <a:rPr lang="en-US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95D08-9DAD-4F2D-9206-6DD8D965E1B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Freeform 15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16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2BAA5-74F2-4F13-BB8C-D5E92A0CC11C}" type="datetimeFigureOut">
              <a:rPr lang="en-US"/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A6FA9F10-C9F9-4001-A50F-B3830494CEE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51CE0-DC16-44BD-9628-8711B82F4D3D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71748-8940-4050-8F27-3B097BF2106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38B94-1ACB-4E15-8FD8-A7092DF073E9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339E6-EC7C-4C44-8223-BAB3776C9A6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73D90-B170-4570-AB41-C0EDFE7B5B18}" type="datetimeFigureOut">
              <a:rPr lang="en-US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D2A1B-0409-452A-9E4A-BA7FEC76044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ED31F-B0FC-4680-AC95-54759F05E44F}" type="datetimeFigureOut">
              <a:rPr lang="en-US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29644-3EFA-4F54-87C6-150DF89DC08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9B81E-2741-4317-B024-2706B13729C8}" type="datetimeFigureOut">
              <a:rPr lang="en-US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57FAE-F7D8-4C69-A741-07445255A5C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9BCB7-6F2D-4005-B6F4-07E69E26844F}" type="datetimeFigureOut">
              <a:rPr lang="en-US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BA9D9-47FF-4F32-87CB-9F0D12450AA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24BC2-3713-42B3-9DE6-C55ABC9105E1}" type="datetimeFigureOut">
              <a:rPr lang="en-US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95D08-9DAD-4F2D-9206-6DD8D965E1B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Freeform 15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16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2BAA5-74F2-4F13-BB8C-D5E92A0CC11C}" type="datetimeFigureOut">
              <a:rPr lang="en-US"/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A6FA9F10-C9F9-4001-A50F-B3830494CEE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pn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image" Target="../media/image3.png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4" Type="http://schemas.openxmlformats.org/officeDocument/2006/relationships/theme" Target="../theme/theme3.xml"/><Relationship Id="rId13" Type="http://schemas.openxmlformats.org/officeDocument/2006/relationships/image" Target="../media/image3.pn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2D92431-7A1F-48D0-A9D6-6F47A3B965AD}" type="datetimeFigureOut">
              <a:rPr lang="en-US"/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B8838279-4F48-4705-B1BA-CA993921B5F0}" type="slidenum">
              <a:rPr lang="en-US" altLang="en-US"/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1033" name="Group 1"/>
          <p:cNvGrpSpPr/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pic>
        <p:nvPicPr>
          <p:cNvPr id="1034" name="Picture 20" descr="David-lion2"/>
          <p:cNvPicPr>
            <a:picLocks noChangeAspect="1" noChangeArrowheads="1"/>
          </p:cNvPicPr>
          <p:nvPr userDrawn="1"/>
        </p:nvPicPr>
        <p:blipFill>
          <a:blip r:embed="rId13">
            <a:grayscl/>
            <a:lum bright="48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05000"/>
            <a:ext cx="525780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3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3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405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72D92431-7A1F-48D0-A9D6-6F47A3B965AD}" type="datetimeFigureOut">
              <a:rPr lang="en-US" smtClean="0"/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8838279-4F48-4705-B1BA-CA993921B5F0}" type="slidenum">
              <a:rPr lang="en-US" altLang="en-US" smtClean="0"/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20" descr="David-lion2"/>
          <p:cNvPicPr>
            <a:picLocks noChangeAspect="1" noChangeArrowheads="1"/>
          </p:cNvPicPr>
          <p:nvPr userDrawn="1"/>
        </p:nvPicPr>
        <p:blipFill>
          <a:blip r:embed="rId18">
            <a:grayscl/>
            <a:lum bright="48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05000"/>
            <a:ext cx="525780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 panose="020B0603020202020204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7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90" indent="-269875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16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205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386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85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57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89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4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2D92431-7A1F-48D0-A9D6-6F47A3B965AD}" type="datetimeFigureOut">
              <a:rPr lang="en-US"/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B8838279-4F48-4705-B1BA-CA993921B5F0}" type="slidenum">
              <a:rPr lang="en-US" altLang="en-US"/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1033" name="Group 1"/>
          <p:cNvGrpSpPr/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pic>
        <p:nvPicPr>
          <p:cNvPr id="1034" name="Picture 20" descr="David-lion2"/>
          <p:cNvPicPr>
            <a:picLocks noChangeAspect="1" noChangeArrowheads="1"/>
          </p:cNvPicPr>
          <p:nvPr userDrawn="1"/>
        </p:nvPicPr>
        <p:blipFill>
          <a:blip r:embed="rId13">
            <a:grayscl/>
            <a:lum bright="48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05000"/>
            <a:ext cx="525780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3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3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405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svg"/><Relationship Id="rId1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svg"/><Relationship Id="rId1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9014" y="5486400"/>
            <a:ext cx="2334986" cy="8899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95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2024</a:t>
            </a:r>
            <a:endParaRPr lang="en-US" sz="4950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324600" cy="762000"/>
          </a:xfrm>
          <a:pattFill prst="wdDn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Recognize the Opponent 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4267200" cy="40386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  <a:buFont typeface="Wingdings 2" panose="05020102010507070707" pitchFamily="18" charset="2"/>
              <a:buNone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Desires  to: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Font typeface="Wingdings 2" panose="05020102010507070707" pitchFamily="18" charset="2"/>
              <a:buNone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Deceive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Font typeface="Wingdings 2" panose="05020102010507070707" pitchFamily="18" charset="2"/>
              <a:buNone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   Divide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Font typeface="Wingdings 2" panose="05020102010507070707" pitchFamily="18" charset="2"/>
              <a:buNone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      Destroy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Font typeface="Wingdings 2" panose="05020102010507070707" pitchFamily="18" charset="2"/>
              <a:buNone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         Dominate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 decel="1000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5410200" cy="685800"/>
          </a:xfrm>
          <a:solidFill>
            <a:schemeClr val="bg2">
              <a:alpha val="9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Recognize the Battle  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590800"/>
            <a:ext cx="7543800" cy="3810000"/>
          </a:xfrm>
          <a:solidFill>
            <a:schemeClr val="bg2">
              <a:alpha val="90000"/>
            </a:schemeClr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Warning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lnSpc>
                <a:spcPct val="90000"/>
              </a:lnSpc>
              <a:spcBef>
                <a:spcPts val="1200"/>
              </a:spcBef>
              <a:buClrTx/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Be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now-constant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lnSpc>
                <a:spcPct val="90000"/>
              </a:lnSpc>
              <a:spcBef>
                <a:spcPts val="1200"/>
              </a:spcBef>
              <a:buClrTx/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Strong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infused w- inner ability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lnSpc>
                <a:spcPct val="90000"/>
              </a:lnSpc>
              <a:spcBef>
                <a:spcPts val="1200"/>
              </a:spcBef>
              <a:buClrTx/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In the Lord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found one place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lnSpc>
                <a:spcPct val="90000"/>
              </a:lnSpc>
              <a:spcBef>
                <a:spcPts val="1200"/>
              </a:spcBef>
              <a:buClrTx/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Power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overwhelming – irresistible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lnSpc>
                <a:spcPct val="90000"/>
              </a:lnSpc>
              <a:spcBef>
                <a:spcPts val="1200"/>
              </a:spcBef>
              <a:buClrTx/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Might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strong arm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Wingdings 2" panose="05020102010507070707" pitchFamily="18" charset="2"/>
              <a:buNone/>
              <a:defRPr/>
            </a:pP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Wingdings 2" panose="05020102010507070707" pitchFamily="18" charset="2"/>
              <a:buNone/>
              <a:defRPr/>
            </a:pP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Wingdings 2" panose="05020102010507070707" pitchFamily="18" charset="2"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75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1"/>
                            </p:stCondLst>
                            <p:childTnLst>
                              <p:par>
                                <p:cTn id="2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autoRev="1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A22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autoRev="1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A22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autoRev="1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3810000" cy="762000"/>
          </a:xfrm>
          <a:solidFill>
            <a:schemeClr val="bg2">
              <a:alpha val="9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Redemption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153400" cy="2743200"/>
          </a:xfrm>
          <a:solidFill>
            <a:schemeClr val="bg2">
              <a:alpha val="90000"/>
            </a:schemeClr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Very Powerful…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Our Redemption Provides…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6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Restoration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6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Rest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6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Refreshment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Wingdings 2" panose="05020102010507070707" pitchFamily="18" charset="2"/>
              <a:buNone/>
              <a:defRPr/>
            </a:pP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Wingdings 2" panose="05020102010507070707" pitchFamily="18" charset="2"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3810000" cy="762000"/>
          </a:xfrm>
          <a:solidFill>
            <a:schemeClr val="bg2">
              <a:alpha val="9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Redemption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153400" cy="3581400"/>
          </a:xfrm>
          <a:solidFill>
            <a:schemeClr val="bg2">
              <a:alpha val="90000"/>
            </a:schemeClr>
          </a:solidFill>
        </p:spPr>
        <p:txBody>
          <a:bodyPr/>
          <a:lstStyle/>
          <a:p>
            <a:pPr algn="ctr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Four Words in New Testament…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…Are Used to Describe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    Redemption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Each One Helps Us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Better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Understand…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…Spiritual Warfare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0"/>
            <a:ext cx="6248400" cy="838200"/>
          </a:xfrm>
          <a:solidFill>
            <a:schemeClr val="bg2">
              <a:alpha val="9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Satan’s Slave Market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686800" cy="3581400"/>
          </a:xfrm>
          <a:solidFill>
            <a:schemeClr val="bg2">
              <a:alpha val="90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“a- go- rid- zo” =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marketplace, slave market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…to buy in the marketplace." 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ClrTx/>
              <a:buSzPct val="99000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Purchase Right Off the Auction Block.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ClrTx/>
              <a:buSzPct val="99000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Jesus did this when He died on the cross.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ClrTx/>
              <a:buSzPct val="99000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He paid the full price that we might go free from the penalty of sin. 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Wingdings 2" panose="05020102010507070707" pitchFamily="18" charset="2"/>
              <a:buNone/>
              <a:defRPr/>
            </a:pP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Wingdings 2" panose="05020102010507070707" pitchFamily="18" charset="2"/>
              <a:buNone/>
              <a:defRPr/>
            </a:pP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Wingdings 2" panose="05020102010507070707" pitchFamily="18" charset="2"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comb dir="vert"/>
      </p:transition>
    </mc:Choice>
    <mc:Fallback>
      <p:transition spd="slow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304800"/>
            <a:ext cx="8686800" cy="6248400"/>
          </a:xfrm>
          <a:solidFill>
            <a:schemeClr val="bg2">
              <a:alpha val="79999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“a- go- rid-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zo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”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marketplace, slave market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 2" panose="05020102010507070707" pitchFamily="18" charset="2"/>
              <a:buNone/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…Rescue from Loss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Rom 7:14 –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sold under sin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99000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Sold =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Transfer of Property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Tx/>
              <a:buSzPct val="99000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Picture of Satan’s Ownership before Salvation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9000"/>
              <a:buFont typeface="Wingdings" panose="05000000000000000000" pitchFamily="2" charset="2"/>
              <a:buChar char="q"/>
              <a:defRPr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Rom 6:17, 20 -servants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9000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One whose will is completely swallowed up in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Tx/>
              <a:buSzPct val="99000"/>
              <a:buFont typeface="Wingdings 2" panose="05020102010507070707" pitchFamily="18" charset="2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the Will of Another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9000"/>
              <a:buFont typeface="Wingdings" panose="05000000000000000000" pitchFamily="2" charset="2"/>
              <a:buChar char="q"/>
              <a:defRPr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I Cor 6:20 – </a:t>
            </a: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bought w- a Price</a:t>
            </a:r>
            <a:endParaRPr lang="en-US" sz="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99000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Jesus came to us and Purchased us!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9000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Take away Satan’s Legal Authority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620000" cy="762000"/>
          </a:xfrm>
          <a:solidFill>
            <a:schemeClr val="bg2">
              <a:alpha val="8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Purchased Out of Slavery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70114" y="2819400"/>
            <a:ext cx="8305800" cy="2971800"/>
          </a:xfrm>
          <a:solidFill>
            <a:schemeClr val="bg2">
              <a:alpha val="79999"/>
            </a:schemeClr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“ex- a- go- rid-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zo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” =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market + out…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…to take off the market." 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ClrTx/>
              <a:buSzPct val="99000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Jesus paid the price for us and…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ClrTx/>
              <a:buSzPct val="99000"/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…we are No Longer Up For Sale!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ClrTx/>
              <a:buSzPct val="99000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He Bought Us / Intends to Keep Us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381000"/>
            <a:ext cx="8153400" cy="5562600"/>
          </a:xfrm>
          <a:solidFill>
            <a:schemeClr val="bg2">
              <a:alpha val="79999"/>
            </a:schemeClr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“ex- a- go- rid-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zo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” =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market + out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Gal 3:13 –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redeemed from the Curse 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99000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to Take Off the Block 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spcBef>
                <a:spcPts val="0"/>
              </a:spcBef>
              <a:spcAft>
                <a:spcPts val="600"/>
              </a:spcAft>
              <a:buClrTx/>
              <a:buSzPct val="99000"/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…to Never Be On Block Again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spcBef>
                <a:spcPts val="0"/>
              </a:spcBef>
              <a:spcAft>
                <a:spcPts val="1200"/>
              </a:spcAft>
              <a:buClrTx/>
              <a:buSzPct val="99000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Removal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Gal 4:4-5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99000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Fulness of Time ..Sent  Forth Son… Redeem…Adoption of Sons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99000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Paid Price =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99000"/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…Not Cheap but Complete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 2" panose="05020102010507070707" pitchFamily="18" charset="2"/>
              <a:buNone/>
              <a:defRPr/>
            </a:pPr>
            <a:endParaRPr lang="en-US" sz="3200" b="1" dirty="0"/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sz="3200" b="1" dirty="0"/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Wingdings 2" panose="05020102010507070707" pitchFamily="18" charset="2"/>
              <a:buNone/>
              <a:defRPr/>
            </a:pP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Wingdings 2" panose="05020102010507070707" pitchFamily="18" charset="2"/>
              <a:buNone/>
              <a:defRPr/>
            </a:pP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Wingdings 2" panose="05020102010507070707" pitchFamily="18" charset="2"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doors dir="ver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UFI Prayer Update: March 201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9475" y="3040301"/>
            <a:ext cx="2359490" cy="2034293"/>
          </a:xfrm>
          <a:effectLst>
            <a:softEdge rad="88900"/>
          </a:effectLst>
        </p:spPr>
      </p:pic>
      <p:sp>
        <p:nvSpPr>
          <p:cNvPr id="2" name="TextBox 1"/>
          <p:cNvSpPr txBox="1"/>
          <p:nvPr/>
        </p:nvSpPr>
        <p:spPr>
          <a:xfrm>
            <a:off x="4845919" y="4528872"/>
            <a:ext cx="2359490" cy="6374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8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And All of the Innocent Victims</a:t>
            </a:r>
            <a:endParaRPr lang="en-US" sz="118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en-US" sz="118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on Both Sides</a:t>
            </a:r>
            <a:endParaRPr lang="en-US" sz="118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Content Placeholder 2"/>
          <p:cNvSpPr txBox="1"/>
          <p:nvPr/>
        </p:nvSpPr>
        <p:spPr>
          <a:xfrm>
            <a:off x="122465" y="1573668"/>
            <a:ext cx="8833757" cy="3676990"/>
          </a:xfrm>
          <a:prstGeom prst="rect">
            <a:avLst/>
          </a:prstGeom>
          <a:solidFill>
            <a:schemeClr val="bg1">
              <a:alpha val="90000"/>
            </a:schemeClr>
          </a:solidFill>
          <a:effectLst>
            <a:softEdge rad="50800"/>
          </a:effectLst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Psalm 17:7-9 -Complete Jewish Bible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7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7 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Show how wonderful is your grace,</a:t>
            </a:r>
            <a:b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savior of those who seek at your right hand</a:t>
            </a:r>
            <a:b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refuge from their foes.</a:t>
            </a:r>
            <a:b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27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8 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Protect them like the pupil of your eye,</a:t>
            </a:r>
            <a:b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hide them in the shadow of your wings</a:t>
            </a:r>
            <a:b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27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9 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from the wicked, who are assailing them,</a:t>
            </a:r>
            <a:b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from their deadly enemies, who are all around them.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763000" cy="6096001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charset="0"/>
                <a:cs typeface="Arial" panose="020B0604020202020204" pitchFamily="34" charset="0"/>
              </a:rPr>
              <a:t>World's Shortest Fairy Tale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charset="0"/>
                <a:cs typeface="Arial" panose="020B0604020202020204" pitchFamily="34" charset="0"/>
              </a:rPr>
            </a:b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charset="0"/>
                <a:cs typeface="Arial" panose="020B0604020202020204" pitchFamily="34" charset="0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charset="0"/>
                <a:cs typeface="Arial" panose="020B0604020202020204" pitchFamily="34" charset="0"/>
              </a:rPr>
              <a:t>Once upon a time, a guy asked a girl "Will you marry me?"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charset="0"/>
                <a:cs typeface="Arial" panose="020B0604020202020204" pitchFamily="34" charset="0"/>
              </a:rPr>
            </a:b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charset="0"/>
                <a:cs typeface="Arial" panose="020B0604020202020204" pitchFamily="34" charset="0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charset="0"/>
                <a:cs typeface="Arial" panose="020B0604020202020204" pitchFamily="34" charset="0"/>
              </a:rPr>
              <a:t>The girl said "No."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charset="0"/>
                <a:cs typeface="Arial" panose="020B0604020202020204" pitchFamily="34" charset="0"/>
              </a:rPr>
            </a:b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charset="0"/>
                <a:cs typeface="Arial" panose="020B0604020202020204" pitchFamily="34" charset="0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charset="0"/>
                <a:cs typeface="Arial" panose="020B0604020202020204" pitchFamily="34" charset="0"/>
              </a:rPr>
              <a:t>And the guy lived happily ever after, went fishing, hunting and golfing and stuff - a lot.</a:t>
            </a:r>
            <a:br>
              <a:rPr lang="en-US" sz="1800" b="1" dirty="0">
                <a:effectLst/>
                <a:latin typeface="Comic Sans MS" panose="030F0702030302020204" pitchFamily="66" charset="0"/>
                <a:ea typeface="Times New Roman" panose="02020603050405020304" charset="0"/>
                <a:cs typeface="Arial" panose="020B0604020202020204" pitchFamily="34" charset="0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898071" y="1232807"/>
            <a:ext cx="7609114" cy="3641271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Repeat</a:t>
            </a:r>
            <a:endParaRPr lang="en-US" alt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These are the 2 Most Important Hours of My Week – Help Me to Cherish Them </a:t>
            </a:r>
            <a:endParaRPr lang="en-US" alt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endParaRPr lang="en-US" alt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110"/>
              </a:spcBef>
              <a:buNone/>
              <a:defRPr/>
            </a:pPr>
            <a:r>
              <a:rPr lang="en-US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Am Here Today to Worship</a:t>
            </a:r>
            <a:endParaRPr lang="en-US" alt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110"/>
              </a:spcBef>
              <a:buNone/>
              <a:defRPr/>
            </a:pPr>
            <a:r>
              <a:rPr lang="en-US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 to Be Entertained</a:t>
            </a:r>
            <a:endParaRPr lang="en-US" alt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110"/>
              </a:spcBef>
              <a:buNone/>
              <a:defRPr/>
            </a:pPr>
            <a:r>
              <a:rPr lang="en-US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Am Singing to An Audience of One</a:t>
            </a:r>
            <a:endParaRPr lang="en-US" alt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110"/>
              </a:spcBef>
              <a:buNone/>
              <a:defRPr/>
            </a:pPr>
            <a:r>
              <a:rPr lang="en-US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 My Worship Oh Lord!</a:t>
            </a:r>
            <a:endParaRPr lang="en-US" alt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>
              <a:defRPr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hillah Praise is the New Song God Desire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1" y="903759"/>
            <a:ext cx="7336631" cy="488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964406" y="5165042"/>
            <a:ext cx="6858000" cy="1241822"/>
          </a:xfrm>
        </p:spPr>
        <p:txBody>
          <a:bodyPr/>
          <a:lstStyle/>
          <a:p>
            <a:r>
              <a:rPr lang="en-US" dirty="0"/>
              <a:t>ECC PRAISE 6/2/2024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228600"/>
            <a:ext cx="4572000" cy="461963"/>
          </a:xfrm>
          <a:prstGeom prst="rect">
            <a:avLst/>
          </a:prstGeom>
          <a:solidFill>
            <a:schemeClr val="tx2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400" b="1">
                <a:solidFill>
                  <a:schemeClr val="bg1"/>
                </a:solidFill>
                <a:latin typeface="Segoe Script" panose="030B0504020000000003" pitchFamily="66" charset="0"/>
              </a:rPr>
              <a:t>Edward Christian Church </a:t>
            </a:r>
            <a:endParaRPr lang="en-US" altLang="en-US" sz="2400" b="1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" y="6172200"/>
            <a:ext cx="2667000" cy="461963"/>
          </a:xfrm>
          <a:prstGeom prst="rect">
            <a:avLst/>
          </a:prstGeom>
          <a:solidFill>
            <a:schemeClr val="tx2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  <a:latin typeface="Segoe Script" panose="030B0504020000000003" pitchFamily="66" charset="0"/>
              </a:rPr>
              <a:t>June 2, 2024 </a:t>
            </a:r>
            <a:endParaRPr lang="en-US" altLang="en-US" sz="2400" b="1" dirty="0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4724400"/>
            <a:ext cx="4800600" cy="584200"/>
          </a:xfrm>
          <a:prstGeom prst="rect">
            <a:avLst/>
          </a:prstGeom>
          <a:solidFill>
            <a:schemeClr val="tx2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chemeClr val="bg1"/>
                </a:solidFill>
                <a:latin typeface="Sylfaen" panose="010A0502050306030303" pitchFamily="18" charset="0"/>
              </a:rPr>
              <a:t>Ephesians 6:10-12</a:t>
            </a:r>
            <a:endParaRPr lang="en-US" altLang="en-US" sz="32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1219200"/>
            <a:ext cx="4572000" cy="2000250"/>
          </a:xfrm>
          <a:prstGeom prst="rect">
            <a:avLst/>
          </a:prstGeom>
          <a:solidFill>
            <a:schemeClr val="tx2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4400" b="1" dirty="0">
                <a:solidFill>
                  <a:schemeClr val="bg1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Spiritual</a:t>
            </a:r>
            <a:endParaRPr lang="en-US" altLang="en-US" sz="4400" b="1" dirty="0">
              <a:solidFill>
                <a:schemeClr val="bg1"/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altLang="en-US" sz="4400" b="1" dirty="0">
                <a:solidFill>
                  <a:schemeClr val="bg1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Warfare</a:t>
            </a:r>
            <a:endParaRPr lang="en-US" altLang="en-US" sz="4400" b="1" dirty="0">
              <a:solidFill>
                <a:schemeClr val="bg1"/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altLang="en-US" sz="3600" b="1" dirty="0">
                <a:solidFill>
                  <a:schemeClr val="bg1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Pt 4</a:t>
            </a:r>
            <a:endParaRPr lang="en-US" altLang="en-US" sz="3600" dirty="0">
              <a:solidFill>
                <a:schemeClr val="bg1"/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3657600"/>
            <a:ext cx="4572000" cy="769938"/>
          </a:xfrm>
          <a:prstGeom prst="rect">
            <a:avLst/>
          </a:prstGeom>
          <a:solidFill>
            <a:schemeClr val="tx2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Sylfaen" panose="010A0502050306030303" pitchFamily="18" charset="0"/>
                <a:cs typeface="Aharoni" panose="02010803020104030203" pitchFamily="2" charset="-79"/>
              </a:rPr>
              <a:t>Our Adversary</a:t>
            </a:r>
            <a:endParaRPr lang="en-US" altLang="en-US" sz="3600">
              <a:solidFill>
                <a:schemeClr val="bg1"/>
              </a:solidFill>
              <a:latin typeface="Sylfaen" panose="010A0502050306030303" pitchFamily="18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2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943600" cy="762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Occupy Til I Come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4876800" cy="5257800"/>
          </a:xfrm>
          <a:pattFill prst="wdDn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Occupy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-Does Not Mean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defRPr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Take Up Space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-It Does Mean –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99000"/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Take a Stance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99000"/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Be Productive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99000"/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Take Back Lost …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99000"/>
              <a:buFont typeface="Wingdings 2" panose="05020102010507070707" pitchFamily="18" charset="2"/>
              <a:buNone/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…Ground / Property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 decel="1000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2286000"/>
            <a:ext cx="7086600" cy="4419600"/>
          </a:xfrm>
          <a:solidFill>
            <a:schemeClr val="bg2">
              <a:alpha val="79999"/>
            </a:schemeClr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Means War!!!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is a War Waging Even Now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It’s a Terrible War of Eternal Proportions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lnSpc>
                <a:spcPct val="90000"/>
              </a:lnSpc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 Can Reject It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lnSpc>
                <a:spcPct val="90000"/>
              </a:lnSpc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We Can Rename It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lnSpc>
                <a:spcPct val="90000"/>
              </a:lnSpc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We Can Resist It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lnSpc>
                <a:spcPct val="90000"/>
              </a:lnSpc>
              <a:buClrTx/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We Can Recognize it…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lnSpc>
                <a:spcPct val="90000"/>
              </a:lnSpc>
              <a:buClrTx/>
              <a:buSzPct val="100000"/>
              <a:buFont typeface="Wingdings 2" panose="05020102010507070707" pitchFamily="18" charset="2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…and Refuse to Do Nothing!!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2794</Words>
  <Application>WPS Presentation</Application>
  <PresentationFormat>On-screen Show (4:3)</PresentationFormat>
  <Paragraphs>141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20</vt:i4>
      </vt:variant>
    </vt:vector>
  </HeadingPairs>
  <TitlesOfParts>
    <vt:vector size="52" baseType="lpstr">
      <vt:lpstr>Arial</vt:lpstr>
      <vt:lpstr>SimSun</vt:lpstr>
      <vt:lpstr>Wingdings</vt:lpstr>
      <vt:lpstr>Tahoma</vt:lpstr>
      <vt:lpstr>Calibri</vt:lpstr>
      <vt:lpstr>Wingdings 2</vt:lpstr>
      <vt:lpstr>Wingdings</vt:lpstr>
      <vt:lpstr>Wingdings 2</vt:lpstr>
      <vt:lpstr>Trebuchet MS</vt:lpstr>
      <vt:lpstr>Arial</vt:lpstr>
      <vt:lpstr>ADLaM Display</vt:lpstr>
      <vt:lpstr>Verdana</vt:lpstr>
      <vt:lpstr>Arial Rounded MT Bold</vt:lpstr>
      <vt:lpstr>Roboto</vt:lpstr>
      <vt:lpstr>Times New Roman</vt:lpstr>
      <vt:lpstr>Constantia</vt:lpstr>
      <vt:lpstr>Microsoft YaHei</vt:lpstr>
      <vt:lpstr>Arial Unicode MS</vt:lpstr>
      <vt:lpstr>Aptos</vt:lpstr>
      <vt:lpstr>Ezra SIL</vt:lpstr>
      <vt:lpstr>Comic Sans MS</vt:lpstr>
      <vt:lpstr>Segoe Script</vt:lpstr>
      <vt:lpstr>Sylfaen</vt:lpstr>
      <vt:lpstr>Aharoni</vt:lpstr>
      <vt:lpstr>Arial Unicode MS</vt:lpstr>
      <vt:lpstr>Book Antiqua</vt:lpstr>
      <vt:lpstr>Calisto MT</vt:lpstr>
      <vt:lpstr>Century Gothic</vt:lpstr>
      <vt:lpstr>Yu Gothic UI Semibold</vt:lpstr>
      <vt:lpstr>Flow</vt:lpstr>
      <vt:lpstr>Slate</vt:lpstr>
      <vt:lpstr>1_Flow</vt:lpstr>
      <vt:lpstr>2024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Occupy Til I Come</vt:lpstr>
      <vt:lpstr>PowerPoint 演示文稿</vt:lpstr>
      <vt:lpstr>Recognize the Opponent </vt:lpstr>
      <vt:lpstr>Recognize the Battle  </vt:lpstr>
      <vt:lpstr>Redemption</vt:lpstr>
      <vt:lpstr>Redemption</vt:lpstr>
      <vt:lpstr>Satan’s Slave Market</vt:lpstr>
      <vt:lpstr>PowerPoint 演示文稿</vt:lpstr>
      <vt:lpstr>Purchased Out of Slavery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Edward Christian Church</dc:title>
  <dc:creator>David Linton</dc:creator>
  <cp:lastModifiedBy>edwar</cp:lastModifiedBy>
  <cp:revision>743</cp:revision>
  <cp:lastPrinted>2024-06-02T02:28:00Z</cp:lastPrinted>
  <dcterms:created xsi:type="dcterms:W3CDTF">2004-09-11T23:35:00Z</dcterms:created>
  <dcterms:modified xsi:type="dcterms:W3CDTF">2024-06-03T22:28:10Z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9C9028833DE640328FDDA6E613D4DC8B_13</vt:lpwstr>
  </property>
  <property fmtid="{D5CDD505-2E9C-101B-9397-08002B2CF9AE}" pid="3" name="KSOProductBuildVer">
    <vt:lpwstr>1033-12.2.0.16909</vt:lpwstr>
  </property>
</Properties>
</file>