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7"/>
  </p:handoutMasterIdLst>
  <p:sldIdLst>
    <p:sldId id="348" r:id="rId3"/>
    <p:sldId id="770" r:id="rId4"/>
    <p:sldId id="256" r:id="rId5"/>
    <p:sldId id="725" r:id="rId7"/>
    <p:sldId id="771" r:id="rId8"/>
    <p:sldId id="802" r:id="rId9"/>
    <p:sldId id="776" r:id="rId10"/>
    <p:sldId id="270" r:id="rId11"/>
    <p:sldId id="257" r:id="rId12"/>
    <p:sldId id="280" r:id="rId13"/>
    <p:sldId id="295" r:id="rId14"/>
    <p:sldId id="790" r:id="rId15"/>
    <p:sldId id="306" r:id="rId16"/>
    <p:sldId id="341" r:id="rId17"/>
    <p:sldId id="787" r:id="rId18"/>
    <p:sldId id="778" r:id="rId19"/>
    <p:sldId id="330" r:id="rId20"/>
    <p:sldId id="334" r:id="rId21"/>
    <p:sldId id="803" r:id="rId22"/>
    <p:sldId id="805" r:id="rId23"/>
    <p:sldId id="347" r:id="rId24"/>
    <p:sldId id="345" r:id="rId25"/>
    <p:sldId id="349" r:id="rId26"/>
    <p:sldId id="363" r:id="rId27"/>
    <p:sldId id="350" r:id="rId28"/>
    <p:sldId id="351" r:id="rId29"/>
    <p:sldId id="359" r:id="rId30"/>
    <p:sldId id="361" r:id="rId31"/>
    <p:sldId id="343" r:id="rId32"/>
    <p:sldId id="344" r:id="rId33"/>
    <p:sldId id="362" r:id="rId34"/>
    <p:sldId id="809" r:id="rId35"/>
    <p:sldId id="81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8" autoAdjust="0"/>
    <p:restoredTop sz="99497" autoAdjust="0"/>
  </p:normalViewPr>
  <p:slideViewPr>
    <p:cSldViewPr showGuides="1">
      <p:cViewPr varScale="1">
        <p:scale>
          <a:sx n="60" d="100"/>
          <a:sy n="60" d="100"/>
        </p:scale>
        <p:origin x="58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7AC87C31-987F-498E-AEBD-B63C4413E1FD}" type="slidenum">
              <a:rPr lang="en-US" altLang="en-US"/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31A2B-6294-4705-A3E3-77256F93FC7D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5A190-3DA2-4D51-97B4-11B55747972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BEBCD9D6-8DA1-4522-972B-93D9BA98A3BF}" type="slidenum">
              <a:rPr lang="en-US" altLang="en-US"/>
            </a:fld>
            <a:endParaRPr lang="en-US" altLang="en-US" dirty="0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4138A34-A332-462E-98CE-BE4AFFF8C460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1CE0-DC16-44BD-9628-8711B82F4D3D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71748-8940-4050-8F27-3B097BF2106E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38B94-1ACB-4E15-8FD8-A7092DF073E9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39E6-EC7C-4C44-8223-BAB3776C9A6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2B53-8812-4EB4-A7FE-951B0E6D3E15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9D6F-2A8C-4060-8FB2-66293BA4192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1468-E43A-4188-A88F-433D6CF9545B}" type="datetimeFigureOut">
              <a:rPr lang="en-US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2B41E29-4803-4F03-A989-E33EDCAAC645}" type="slidenum">
              <a:rPr lang="en-US" altLang="en-US"/>
            </a:fld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3D90-B170-4570-AB41-C0EDFE7B5B18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D2A1B-0409-452A-9E4A-BA7FEC76044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D31F-B0FC-4680-AC95-54759F05E44F}" type="datetimeFigureOut">
              <a:rPr lang="en-US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29644-3EFA-4F54-87C6-150DF89DC08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9B81E-2741-4317-B024-2706B13729C8}" type="datetimeFigureOut">
              <a:rPr lang="en-US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7FAE-F7D8-4C69-A741-07445255A5C6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BCB7-6F2D-4005-B6F4-07E69E26844F}" type="datetimeFigureOut">
              <a:rPr lang="en-US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BA9D9-47FF-4F32-87CB-9F0D12450AA8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24BC2-3713-42B3-9DE6-C55ABC9105E1}" type="datetimeFigureOut">
              <a:rPr lang="en-US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95D08-9DAD-4F2D-9206-6DD8D965E1B1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Freeform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BAA5-74F2-4F13-BB8C-D5E92A0CC11C}" type="datetimeFigureOut">
              <a:rPr lang="en-US"/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6FA9F10-C9F9-4001-A50F-B3830494CEE7}" type="slidenum">
              <a:rPr lang="en-US" altLang="en-US"/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2D92431-7A1F-48D0-A9D6-6F47A3B965AD}" type="datetimeFigureOut">
              <a:rPr lang="en-US"/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B8838279-4F48-4705-B1BA-CA993921B5F0}" type="slidenum">
              <a:rPr lang="en-US" altLang="en-US"/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1034" name="Picture 20" descr="David-lion2"/>
          <p:cNvPicPr>
            <a:picLocks noChangeAspect="1" noChangeArrowheads="1"/>
          </p:cNvPicPr>
          <p:nvPr userDrawn="1"/>
        </p:nvPicPr>
        <p:blipFill>
          <a:blip r:embed="rId13">
            <a:grayscl/>
            <a:lum bright="48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257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930979" y="1643743"/>
            <a:ext cx="6245678" cy="5214257"/>
          </a:xfrm>
          <a:solidFill>
            <a:schemeClr val="accent5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610"/>
              </a:spcBef>
              <a:buNone/>
              <a:defRPr/>
            </a:pP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286000"/>
            <a:ext cx="7086600" cy="44196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Means War!!!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is a War Waging Even Now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It’s a Terrible War of Eternal Proportions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Can Reject 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 Can Rename 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 Can Resist It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 Can Recognize it…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…and Refuse to Do Nothing!!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5410200" cy="6858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Recognize the Battle 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590800"/>
            <a:ext cx="7543800" cy="38100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Warning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Be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now-constant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Strong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infused w- inner ability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In the Lord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found one place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Power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overwhelming – irresistible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buClrTx/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Might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strong arm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7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1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A22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6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457200"/>
            <a:ext cx="3810000" cy="6858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Last Supper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14 Present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Jesus and His Disciples and…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                            ..Satan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He was Looking for a Way to Get to Jesus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A Doorway = an Entry Point in His Life…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  …to Affect His Life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He Found None –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14:30 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Hereafter I will not talk much w- you: for the prince of this world cometh, and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hath nothing in me.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Every Door was Shut!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8100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Last Supper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8001000" cy="48006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Lived a Life that Kept the Door Closed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 Satan looked for Someone Close…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…to Get to Him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Disciples”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was a Dispute…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Among them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Within them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These Disputes…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…Produced Doors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…Entry Points for Satanic Activity</a:t>
            </a:r>
            <a:br>
              <a:rPr lang="en-US" sz="2800" dirty="0"/>
            </a:br>
            <a:endParaRPr lang="en-US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Bar/>
      </p:transition>
    </mc:Choice>
    <mc:Fallback>
      <p:transition spd="slow">
        <p:randomBa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578429"/>
            <a:ext cx="8153400" cy="52578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Eph 4:27 –no place for Devil (No Door)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Door = Opportunity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 5 Doors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#1- Fear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4" descr="Enchanted Door 1 (Fair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87486"/>
            <a:ext cx="1828800" cy="35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0"/>
            <a:ext cx="36576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 #1- Fear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458200" cy="55626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II Tim 1:7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Given Spirit of…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…Fear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timidity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–spt inferiority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Power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Sound Mind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Fear is the Opposite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Weak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Self-centered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Confused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7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3581400" cy="6858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 #1- Fear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010400" cy="55626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How Do I Close the Door?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Realize…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Fear is From Satan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Fear is a Choice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 DO NOT have to Accept IT!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Choose…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Faith in God /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His Ability to Handle…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my Past, Present, Future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my Problems, my Giants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914400"/>
            <a:ext cx="8153400" cy="52578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Eph 4:27 –no place for Devil (No Door)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Door = Opportunity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There are 5 Doors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#1- Fear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#2- Pride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“Inflated Self-Interest”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4" descr="Enchanted Door 1 (Fair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828800" cy="35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:randomBar dir="vert"/>
      </p:transition>
    </mc:Choice>
    <mc:Fallback>
      <p:transition spd="slow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4343400" cy="6858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Types of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172200" cy="50292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Healthy Pride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Leads to Sense of…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…Accomplishment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12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Unhealthy Pride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Non-Aggressive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Aggressive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Reverse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Leads to Sense of…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…Arrogance (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Ego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272143"/>
            <a:ext cx="4114800" cy="8382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Healthy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10600" cy="48768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Sense of Accomplishment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Ecc 5:18-19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It's a Gift from God…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be Able to Work Hard and…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…see the Results of Our Efforts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take Pleasure in Our Achievements…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…or Achievements of those Around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Always Keep Them in Perspective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Always Thank God for Them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304800"/>
            <a:ext cx="4953000" cy="8382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UnHealthy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162800" cy="54864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Inflated Self Interest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Non-Aggressive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Peter -Luke 22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My Way…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…Best Way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Characteristics: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Refuse Most Help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Refuse Most Advice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Favorite Saying…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Know What I’m Doing !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1219200"/>
            <a:ext cx="3200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(Arrogance)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152400"/>
            <a:ext cx="50292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UnHealthy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35429" y="990600"/>
            <a:ext cx="6955971" cy="54864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Tendency to Lose Perspective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Forget to Give Thanks to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How to Overcome 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Regain Perspective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am Human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16025" lvl="4" indent="0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…He Is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1200"/>
              </a:spcBef>
              <a:spcAft>
                <a:spcPts val="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I am Prone to Fail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216025" lvl="4" indent="0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…He Never Fails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Remember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My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Way Not Always the Best Way!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Regain Thanks to God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50292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UnHealthy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315200" cy="5105400"/>
          </a:xfrm>
          <a:solidFill>
            <a:schemeClr val="bg2">
              <a:alpha val="90000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Aggressive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Uzziah (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II Chron 26:19-21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My Way…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…Only Way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Characteristics: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Sabotage Most Help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Down Play Most Advice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Favorite Saying…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are Going to Do It My Way!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49530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UnHealthy Pride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371600"/>
            <a:ext cx="6248400" cy="52578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Reverse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Timothy -I Tim 1:7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My Way…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…Never the Way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Characteristics: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Afraid to Help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Afraid to Give Advice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Favorite Saying…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…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They Never Do It My Way!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7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9436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Four Key Questions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7315200" cy="51054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Am I in Competition w- Others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 I listen to opinion to others 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With out attacking them?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9000"/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Believing my opinion is the only one?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Feel Self-Sufficient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Struggle w- Self Image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Tx/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Do I Choose Friends for..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Appearance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Position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Performance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200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Prescription for “I” Strain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53340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How Do I Close the Door?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…True Biblical Humility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Biblical Humility…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…Does Not Mean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We Operate…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…Out of Weakness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…Does Mean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We Operate…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 …Out of Strength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6962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the Door on Pride 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2672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ctr"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Humility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ClrTx/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 2:6-8      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Humility Defined…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Clr>
                <a:srgbClr val="FF0000"/>
              </a:buClr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Submission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 My Father! If it is possible, let this cup pass from me. Yet I want your will, not mine.”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 26:39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ClrTx/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Die to Self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75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6481" y="273961"/>
            <a:ext cx="8228160" cy="530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696200" cy="7620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the Door on Pride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3434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>
              <a:buClr>
                <a:srgbClr val="FF0000"/>
              </a:buClr>
              <a:buSzPct val="100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Submission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13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Greater love hath no man than this, that a man lay down his life for his friends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 -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15:13 (KJV)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ClrTx/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 Unto Others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Clr>
                <a:srgbClr val="FF0000"/>
              </a:buClr>
              <a:buSzPct val="99000"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Sacrifice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“No one takes my life away from me. I give it up of my own free will.”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John 10:18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Today’s Eng Vers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buClrTx/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Do Unto Others First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endParaRPr lang="en-US" sz="24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omb dir="vert"/>
      </p:transition>
    </mc:Choice>
    <mc:Fallback>
      <p:transition spd="slow">
        <p:comb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christcenteredmall.com/stores/art/dewey/previews/in_humil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219200"/>
            <a:ext cx="33623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620000" cy="685800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the Door on Pride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724400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>
              <a:spcBef>
                <a:spcPts val="0"/>
              </a:spcBef>
              <a:buClr>
                <a:srgbClr val="FF0000"/>
              </a:buClr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Submission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Clr>
                <a:srgbClr val="FF0000"/>
              </a:buClr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Love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Clr>
                <a:srgbClr val="FF0000"/>
              </a:buClr>
              <a:buSzPct val="99000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Sacrifice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James 4:6-7 (KJV)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6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he giveth more grace. Wherefore he saith, God resisteth the proud, but giveth grace unto the humble. </a:t>
            </a:r>
            <a:b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7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Submit yourselves therefore to God. Resist the devil, and he will flee from you.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Bef>
                <a:spcPts val="1200"/>
              </a:spcBef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You Will Close the Door!!!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2800" dirty="0"/>
            </a:br>
            <a:endParaRPr lang="en-US" sz="2800" dirty="0"/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en-US" sz="2800" dirty="0"/>
            </a:br>
            <a:endParaRPr lang="en-US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25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99,200+ Giantess Stock Photos, Pictures &amp; Royalty-Free Images - iStoc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adership Myths – Part 1 (An atypical perspective on humility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5" b="4918"/>
          <a:stretch>
            <a:fillRect/>
          </a:stretch>
        </p:blipFill>
        <p:spPr bwMode="auto">
          <a:xfrm>
            <a:off x="381000" y="4876799"/>
            <a:ext cx="83820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/>
          <p:nvPr/>
        </p:nvSpPr>
        <p:spPr>
          <a:xfrm>
            <a:off x="152400" y="152400"/>
            <a:ext cx="8839200" cy="67056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185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Myth #1: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Humble people are losers, not as capable as others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humble are lifted up by the Lord -James 4:10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Myth #2: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Humble people end up as failures/ unimportant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humble will one day be exalted -Matt 23:12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Myth #3: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Humble people aren’t as smart as others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humble will grow in wisdom -Proverbs 11:2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Myth #4: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“” won’t be victorious or successful as others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The humble succeed in the end -Psalm 149:4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e related image detail. 'Pride Kills Humility Heals' Poster by ABConcepts | Displa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34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6999"/>
          </a:xfrm>
        </p:spPr>
        <p:txBody>
          <a:bodyPr/>
          <a:lstStyle/>
          <a:p>
            <a:pPr algn="l" rtl="0"/>
            <a:r>
              <a:rPr lang="en-US" sz="3200" b="0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My wife beamed at me with pride and said, "WOW! I never thought our son</a:t>
            </a:r>
            <a:r>
              <a:rPr lang="en-US" sz="320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 </a:t>
            </a:r>
            <a:r>
              <a:rPr lang="en-US" sz="3200" b="0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would go that far!"</a:t>
            </a:r>
            <a:br>
              <a:rPr lang="en-US" sz="3200" b="0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</a:br>
            <a:endParaRPr lang="en-US" sz="3200" b="0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FF"/>
              </a:highlight>
              <a:latin typeface="Arial Rounded MT Bold" panose="020F0704030504030204" pitchFamily="34" charset="0"/>
            </a:endParaRPr>
          </a:p>
          <a:p>
            <a:pPr algn="l" rtl="0"/>
            <a:r>
              <a:rPr lang="en-US" sz="3200" b="0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I said, "This catapult is amazing! </a:t>
            </a:r>
            <a:endParaRPr lang="en-US" sz="3200" b="0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FF"/>
              </a:highlight>
              <a:latin typeface="Arial Rounded MT Bold" panose="020F0704030504030204" pitchFamily="34" charset="0"/>
            </a:endParaRPr>
          </a:p>
          <a:p>
            <a:pPr algn="l" rtl="0"/>
            <a:r>
              <a:rPr lang="en-US" sz="3200" b="0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 Rounded MT Bold" panose="020F0704030504030204" pitchFamily="34" charset="0"/>
              </a:rPr>
              <a:t>Go get our daughter."</a:t>
            </a:r>
            <a:endParaRPr lang="en-US" b="0" i="0" dirty="0">
              <a:solidFill>
                <a:srgbClr val="1D22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FF"/>
              </a:highligh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228600"/>
            <a:ext cx="4572000" cy="461963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Edward Christian Church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6172200"/>
            <a:ext cx="2819400" cy="461665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June 30, 2024 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724400"/>
            <a:ext cx="4800600" cy="58420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Ephesians 6:10-12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1219200"/>
            <a:ext cx="4572000" cy="2000250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Spiritual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Warfare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Pt 7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3657600"/>
            <a:ext cx="4572000" cy="769938"/>
          </a:xfrm>
          <a:prstGeom prst="rect">
            <a:avLst/>
          </a:prstGeom>
          <a:solidFill>
            <a:schemeClr val="tx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Aharoni" panose="02010803020104030203" pitchFamily="2" charset="-79"/>
              </a:rPr>
              <a:t>Our Adversary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3600" cy="762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Occupy Til I Come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4876800" cy="5257800"/>
          </a:xfrm>
          <a:pattFill prst="wdDn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Occupy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-Does Not Mean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100000"/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Take Up Space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Wingdings 2" panose="05020102010507070707" pitchFamily="18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-It Does Mean –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Take a Stance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 Productive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Take Back Lost 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90000"/>
              </a:lnSpc>
              <a:buClrTx/>
              <a:buSzPct val="99000"/>
              <a:buFont typeface="Wingdings 2" panose="05020102010507070707" pitchFamily="18" charset="2"/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…Ground / Property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5429</Words>
  <Application>WPS Presentation</Application>
  <PresentationFormat>On-screen Show (4:3)</PresentationFormat>
  <Paragraphs>316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8" baseType="lpstr">
      <vt:lpstr>Arial</vt:lpstr>
      <vt:lpstr>SimSun</vt:lpstr>
      <vt:lpstr>Wingdings</vt:lpstr>
      <vt:lpstr>Tahoma</vt:lpstr>
      <vt:lpstr>Calibri</vt:lpstr>
      <vt:lpstr>Wingdings 2</vt:lpstr>
      <vt:lpstr>Wingdings</vt:lpstr>
      <vt:lpstr>Wingdings 2</vt:lpstr>
      <vt:lpstr>Trebuchet MS</vt:lpstr>
      <vt:lpstr>Calisto MT</vt:lpstr>
      <vt:lpstr>Ezra SIL</vt:lpstr>
      <vt:lpstr>Microsoft YaHei</vt:lpstr>
      <vt:lpstr>Arial Unicode MS</vt:lpstr>
      <vt:lpstr>Aptos</vt:lpstr>
      <vt:lpstr>Roboto</vt:lpstr>
      <vt:lpstr>Times New Roman</vt:lpstr>
      <vt:lpstr>Arial Rounded MT Bold</vt:lpstr>
      <vt:lpstr>Segoe Script</vt:lpstr>
      <vt:lpstr>Sylfaen</vt:lpstr>
      <vt:lpstr>Aharoni</vt:lpstr>
      <vt:lpstr>Arial Unicode MS</vt:lpstr>
      <vt:lpstr>Courier New</vt:lpstr>
      <vt:lpstr>Constantia</vt:lpstr>
      <vt:lpstr>Yu Gothic UI Semibold</vt:lpstr>
      <vt:lpstr>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Occupy Til I Come</vt:lpstr>
      <vt:lpstr>PowerPoint 演示文稿</vt:lpstr>
      <vt:lpstr>Recognize the Battle  </vt:lpstr>
      <vt:lpstr>PowerPoint 演示文稿</vt:lpstr>
      <vt:lpstr>Last Supper</vt:lpstr>
      <vt:lpstr>Last Supper</vt:lpstr>
      <vt:lpstr>PowerPoint 演示文稿</vt:lpstr>
      <vt:lpstr>PowerPoint 演示文稿</vt:lpstr>
      <vt:lpstr>Door #1- Fear </vt:lpstr>
      <vt:lpstr>Door #1- Fear </vt:lpstr>
      <vt:lpstr>PowerPoint 演示文稿</vt:lpstr>
      <vt:lpstr>PowerPoint 演示文稿</vt:lpstr>
      <vt:lpstr>Types of Pride</vt:lpstr>
      <vt:lpstr>Healthy Pride</vt:lpstr>
      <vt:lpstr>UnHealthy Pride</vt:lpstr>
      <vt:lpstr>UnHealthy Pride</vt:lpstr>
      <vt:lpstr>UnHealthy Pride</vt:lpstr>
      <vt:lpstr>UnHealthy Pride</vt:lpstr>
      <vt:lpstr>Four Key Questions</vt:lpstr>
      <vt:lpstr>Prescription for “I” Strain</vt:lpstr>
      <vt:lpstr>Closing the Door on Pride  </vt:lpstr>
      <vt:lpstr>Closing the Door on Pride </vt:lpstr>
      <vt:lpstr>Closing the Door on Pride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Edward Christian Church</dc:title>
  <dc:creator>David Linton</dc:creator>
  <cp:lastModifiedBy>Edward Edwards</cp:lastModifiedBy>
  <cp:revision>945</cp:revision>
  <cp:lastPrinted>2024-06-02T02:28:00Z</cp:lastPrinted>
  <dcterms:created xsi:type="dcterms:W3CDTF">2004-09-11T23:35:00Z</dcterms:created>
  <dcterms:modified xsi:type="dcterms:W3CDTF">2024-06-30T19:48:34Z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0570DF218C824808AE7E94606DD8F8C2_12</vt:lpwstr>
  </property>
  <property fmtid="{D5CDD505-2E9C-101B-9397-08002B2CF9AE}" pid="3" name="KSOProductBuildVer">
    <vt:lpwstr>1033-12.2.0.17119</vt:lpwstr>
  </property>
</Properties>
</file>