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8" r:id="rId4"/>
  </p:sldMasterIdLst>
  <p:notesMasterIdLst>
    <p:notesMasterId r:id="rId17"/>
  </p:notesMasterIdLst>
  <p:handoutMasterIdLst>
    <p:handoutMasterId r:id="rId25"/>
  </p:handoutMasterIdLst>
  <p:sldIdLst>
    <p:sldId id="270" r:id="rId5"/>
    <p:sldId id="257" r:id="rId6"/>
    <p:sldId id="295" r:id="rId7"/>
    <p:sldId id="953" r:id="rId8"/>
    <p:sldId id="323" r:id="rId9"/>
    <p:sldId id="325" r:id="rId10"/>
    <p:sldId id="316" r:id="rId11"/>
    <p:sldId id="260" r:id="rId12"/>
    <p:sldId id="982" r:id="rId13"/>
    <p:sldId id="983" r:id="rId14"/>
    <p:sldId id="291" r:id="rId15"/>
    <p:sldId id="259" r:id="rId16"/>
    <p:sldId id="275" r:id="rId18"/>
    <p:sldId id="292" r:id="rId19"/>
    <p:sldId id="289" r:id="rId20"/>
    <p:sldId id="477" r:id="rId21"/>
    <p:sldId id="984" r:id="rId22"/>
    <p:sldId id="1035" r:id="rId23"/>
    <p:sldId id="1036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497" autoAdjust="0"/>
  </p:normalViewPr>
  <p:slideViewPr>
    <p:cSldViewPr showGuides="1">
      <p:cViewPr varScale="1">
        <p:scale>
          <a:sx n="59" d="100"/>
          <a:sy n="59" d="100"/>
        </p:scale>
        <p:origin x="96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AC87C31-987F-498E-AEBD-B63C4413E1FD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7B31A2B-6294-4705-A3E3-77256F93FC7D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9385A190-3DA2-4D51-97B4-11B55747972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2BAF3-FD32-4905-9778-9E68421218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4138A34-A332-462E-98CE-BE4AFFF8C460}" type="slidenum">
              <a:rPr lang="en-US" altLang="en-US"/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1CE0-DC16-44BD-9628-8711B82F4D3D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1748-8940-4050-8F27-3B097BF2106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8B94-1ACB-4E15-8FD8-A7092DF073E9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39E6-EC7C-4C44-8223-BAB3776C9A6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8A34-A332-462E-98CE-BE4AFFF8C460}" type="slidenum">
              <a:rPr lang="en-US" altLang="en-US" smtClean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72B53-8812-4EB4-A7FE-951B0E6D3E1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D6F-2A8C-4060-8FB2-66293BA41927}" type="slidenum">
              <a:rPr lang="en-US" altLang="en-US" smtClean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F1468-E43A-4188-A88F-433D6CF9545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1E29-4803-4F03-A989-E33EDCAAC645}" type="slidenum">
              <a:rPr lang="en-US" altLang="en-US" smtClean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73D90-B170-4570-AB41-C0EDFE7B5B1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2A1B-0409-452A-9E4A-BA7FEC760447}" type="slidenum">
              <a:rPr lang="en-US" altLang="en-US" smtClean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ED31F-B0FC-4680-AC95-54759F05E44F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9644-3EFA-4F54-87C6-150DF89DC087}" type="slidenum">
              <a:rPr lang="en-US" altLang="en-US" smtClean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9B81E-2741-4317-B024-2706B13729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7FAE-F7D8-4C69-A741-07445255A5C6}" type="slidenum">
              <a:rPr lang="en-US" altLang="en-US" smtClean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09BCB7-6F2D-4005-B6F4-07E69E26844F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A9D9-47FF-4F32-87CB-9F0D12450AA8}" type="slidenum">
              <a:rPr lang="en-US" altLang="en-US" smtClean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24BC2-3713-42B3-9DE6-C55ABC9105E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5D08-9DAD-4F2D-9206-6DD8D965E1B1}" type="slidenum">
              <a:rPr lang="en-US" altLang="en-US" smtClean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2B53-8812-4EB4-A7FE-951B0E6D3E15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D6F-2A8C-4060-8FB2-66293BA4192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32BAA5-74F2-4F13-BB8C-D5E92A0CC11C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9F10-C9F9-4001-A50F-B3830494CEE7}" type="slidenum">
              <a:rPr lang="en-US" altLang="en-US" smtClean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279-4F48-4705-B1BA-CA993921B5F0}" type="slidenum">
              <a:rPr lang="en-US" altLang="en-US" smtClean="0"/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279-4F48-4705-B1BA-CA993921B5F0}" type="slidenum">
              <a:rPr lang="en-US" altLang="en-US" smtClean="0"/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279-4F48-4705-B1BA-CA993921B5F0}" type="slidenum">
              <a:rPr lang="en-US" altLang="en-US" smtClean="0"/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279-4F48-4705-B1BA-CA993921B5F0}" type="slidenum">
              <a:rPr lang="en-US" altLang="en-US" smtClean="0"/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279-4F48-4705-B1BA-CA993921B5F0}" type="slidenum">
              <a:rPr lang="en-US" altLang="en-US" smtClean="0"/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279-4F48-4705-B1BA-CA993921B5F0}" type="slidenum">
              <a:rPr lang="en-US" altLang="en-US" smtClean="0"/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51CE0-DC16-44BD-9628-8711B82F4D3D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748-8940-4050-8F27-3B097BF2106E}" type="slidenum">
              <a:rPr lang="en-US" altLang="en-US" smtClean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238B94-1ACB-4E15-8FD8-A7092DF073E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39E6-EC7C-4C44-8223-BAB3776C9A67}" type="slidenum">
              <a:rPr lang="en-US" altLang="en-US" smtClean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4138A34-A332-462E-98CE-BE4AFFF8C460}" type="slidenum">
              <a:rPr lang="en-US" altLang="en-US"/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1468-E43A-4188-A88F-433D6CF9545B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2B41E29-4803-4F03-A989-E33EDCAAC645}" type="slidenum">
              <a:rPr lang="en-US" altLang="en-US"/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2B53-8812-4EB4-A7FE-951B0E6D3E15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D6F-2A8C-4060-8FB2-66293BA4192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1468-E43A-4188-A88F-433D6CF9545B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2B41E29-4803-4F03-A989-E33EDCAAC645}" type="slidenum">
              <a:rPr lang="en-US" altLang="en-US"/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3D90-B170-4570-AB41-C0EDFE7B5B18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2A1B-0409-452A-9E4A-BA7FEC76044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D31F-B0FC-4680-AC95-54759F05E44F}" type="datetimeFigureOut">
              <a:rPr lang="en-US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29644-3EFA-4F54-87C6-150DF89DC08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B81E-2741-4317-B024-2706B13729C8}" type="datetimeFigureOut">
              <a:rPr lang="en-US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57FAE-F7D8-4C69-A741-07445255A5C6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BCB7-6F2D-4005-B6F4-07E69E26844F}" type="datetimeFigureOut">
              <a:rPr lang="en-US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A9D9-47FF-4F32-87CB-9F0D12450AA8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4BC2-3713-42B3-9DE6-C55ABC9105E1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95D08-9DAD-4F2D-9206-6DD8D965E1B1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BAA5-74F2-4F13-BB8C-D5E92A0CC11C}" type="datetimeFigureOut">
              <a:rPr lang="en-US"/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6FA9F10-C9F9-4001-A50F-B3830494CEE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1CE0-DC16-44BD-9628-8711B82F4D3D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1748-8940-4050-8F27-3B097BF2106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8B94-1ACB-4E15-8FD8-A7092DF073E9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39E6-EC7C-4C44-8223-BAB3776C9A6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3D90-B170-4570-AB41-C0EDFE7B5B18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2A1B-0409-452A-9E4A-BA7FEC76044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D31F-B0FC-4680-AC95-54759F05E44F}" type="datetimeFigureOut">
              <a:rPr lang="en-US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29644-3EFA-4F54-87C6-150DF89DC08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B81E-2741-4317-B024-2706B13729C8}" type="datetimeFigureOut">
              <a:rPr lang="en-US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57FAE-F7D8-4C69-A741-07445255A5C6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BCB7-6F2D-4005-B6F4-07E69E26844F}" type="datetimeFigureOut">
              <a:rPr lang="en-US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A9D9-47FF-4F32-87CB-9F0D12450AA8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4BC2-3713-42B3-9DE6-C55ABC9105E1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95D08-9DAD-4F2D-9206-6DD8D965E1B1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BAA5-74F2-4F13-BB8C-D5E92A0CC11C}" type="datetimeFigureOut">
              <a:rPr lang="en-US"/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6FA9F10-C9F9-4001-A50F-B3830494CEE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D92431-7A1F-48D0-A9D6-6F47A3B965AD}" type="datetimeFigureOut">
              <a:rPr lang="en-US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B8838279-4F48-4705-B1BA-CA993921B5F0}" type="slidenum">
              <a:rPr lang="en-US" altLang="en-US"/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1033" name="Group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034" name="Picture 20" descr="David-lion2"/>
          <p:cNvPicPr>
            <a:picLocks noChangeAspect="1" noChangeArrowheads="1"/>
          </p:cNvPicPr>
          <p:nvPr userDrawn="1"/>
        </p:nvPicPr>
        <p:blipFill>
          <a:blip r:embed="rId13">
            <a:grayscl/>
            <a:lum bright="4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257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8838279-4F48-4705-B1BA-CA993921B5F0}" type="slidenum">
              <a:rPr lang="en-US" altLang="en-US" smtClean="0"/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20" descr="David-lion2"/>
          <p:cNvPicPr>
            <a:picLocks noChangeAspect="1" noChangeArrowheads="1"/>
          </p:cNvPicPr>
          <p:nvPr userDrawn="1"/>
        </p:nvPicPr>
        <p:blipFill>
          <a:blip r:embed="rId18">
            <a:grayscl/>
            <a:lum bright="4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257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D92431-7A1F-48D0-A9D6-6F47A3B965AD}" type="datetimeFigureOut">
              <a:rPr lang="en-US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B8838279-4F48-4705-B1BA-CA993921B5F0}" type="slidenum">
              <a:rPr lang="en-US" altLang="en-US"/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1033" name="Group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034" name="Picture 20" descr="David-lion2"/>
          <p:cNvPicPr>
            <a:picLocks noChangeAspect="1" noChangeArrowheads="1"/>
          </p:cNvPicPr>
          <p:nvPr userDrawn="1"/>
        </p:nvPicPr>
        <p:blipFill>
          <a:blip r:embed="rId13">
            <a:grayscl/>
            <a:lum bright="4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257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3400" y="235744"/>
            <a:ext cx="4572000" cy="461963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Edward Christian Church 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00600" y="6182362"/>
            <a:ext cx="3581400" cy="461665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September 8, 2024 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4343400"/>
            <a:ext cx="2971800" cy="584200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I Kings 19:1-9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219200"/>
            <a:ext cx="3276600" cy="2000250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Spiritual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Warfare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Pt 15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3743665"/>
            <a:ext cx="4800600" cy="1446550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haroni" panose="02010803020104030203" pitchFamily="2" charset="-79"/>
              </a:rPr>
              <a:t>What Are You Doing Here? –</a:t>
            </a:r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haroni" panose="02010803020104030203" pitchFamily="2" charset="-79"/>
              </a:rPr>
              <a:t>pt3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9067800" cy="1470025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#1- </a:t>
            </a:r>
            <a:r>
              <a:rPr lang="en-US" sz="4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Fresh Provision (5-8)</a:t>
            </a:r>
            <a:br>
              <a:rPr lang="en-US" sz="4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40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“..lay and slept…Angel touched…”</a:t>
            </a:r>
            <a:endParaRPr lang="en-US" sz="4000" b="1" i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1828800"/>
            <a:ext cx="7962900" cy="4495800"/>
          </a:xfrm>
          <a:solidFill>
            <a:srgbClr val="FFFF00"/>
          </a:solidFill>
          <a:effectLst>
            <a:softEdge rad="38100"/>
          </a:effectLst>
        </p:spPr>
        <p:txBody>
          <a:bodyPr anchor="t">
            <a:normAutofit/>
          </a:bodyPr>
          <a:lstStyle/>
          <a:p>
            <a:pPr marL="1371600" lvl="2" indent="-457200" algn="l"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Recuperated 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“Slept”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371600" lvl="2" indent="-457200" algn="l"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Reenergized 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“Ate”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371600" lvl="2" indent="-457200" algn="l"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Recuperated 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“Slept”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371600" lvl="2" indent="-457200" algn="l"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Reenergized 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“Ate”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ClrTx/>
              <a:buSzPct val="99000"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was Restoring Him Physically 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spcBef>
                <a:spcPts val="0"/>
              </a:spcBef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Prepared His Food/ Gave Him Rest     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ClrTx/>
              <a:buSzPct val="99000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was Restoring Him Spiritually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spcBef>
                <a:spcPts val="0"/>
              </a:spcBef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Propelled Him to Get to Mt. Horeb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3058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#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2- </a:t>
            </a:r>
            <a:r>
              <a:rPr lang="en-US" sz="44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Fresh Profession (9-11) </a:t>
            </a:r>
            <a:br>
              <a:rPr lang="en-US" sz="44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44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“What Are You Doing Here”</a:t>
            </a:r>
            <a:endParaRPr lang="en-US" sz="4400" b="1" i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839200" cy="4267200"/>
          </a:xfrm>
          <a:solidFill>
            <a:srgbClr val="FFC000"/>
          </a:solidFill>
        </p:spPr>
        <p:txBody>
          <a:bodyPr anchor="t"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Knew that He Needed to Unload…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algn="l">
              <a:spcBef>
                <a:spcPts val="0"/>
              </a:spcBef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Proper Person –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Proper Way –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Mt of God 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buClrTx/>
              <a:buSzPct val="99000"/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buClrTx/>
              <a:buSzPct val="99000"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8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 We Need to Talk to God About it!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buClrTx/>
              <a:buSzPct val="99000"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Then…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ClrTx/>
              <a:buSzPct val="99000"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Need to Find Somebody We Can Trust …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buClrTx/>
              <a:buSzPct val="99000"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…to Talk it Out!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147002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#3- </a:t>
            </a:r>
            <a:r>
              <a:rPr lang="en-US" sz="44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Fresh Perspective </a:t>
            </a:r>
            <a:r>
              <a:rPr lang="en-US" sz="4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(11-14, 18)</a:t>
            </a:r>
            <a:br>
              <a:rPr lang="en-US" sz="36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40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What Doest Thou Here Elijah?”</a:t>
            </a:r>
            <a:endParaRPr lang="en-US" sz="4000" i="1" cap="none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067800" cy="4800600"/>
          </a:xfrm>
          <a:solidFill>
            <a:srgbClr val="FFC000"/>
          </a:solidFill>
        </p:spPr>
        <p:txBody>
          <a:bodyPr anchor="t">
            <a:normAutofit/>
          </a:bodyPr>
          <a:lstStyle/>
          <a:p>
            <a:pPr marL="514350" indent="-514350" algn="l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God Showed Him that He Does Not Always Communicate the Same Way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18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God Showed Him that His Perspective…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…was Wrong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18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God Showed Him that He Still Had…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…a Group of People He Could Trust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0"/>
              </a:spcBef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Realize There is More to It Than I See!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67056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#4- </a:t>
            </a:r>
            <a:r>
              <a:rPr lang="en-US" sz="4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Fresh Purpose (15-17)     </a:t>
            </a:r>
            <a:br>
              <a:rPr lang="en-US" sz="4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4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40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“…go anoint…”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239000" cy="4343400"/>
          </a:xfrm>
          <a:solidFill>
            <a:schemeClr val="accent5">
              <a:lumMod val="60000"/>
              <a:lumOff val="40000"/>
            </a:schemeClr>
          </a:solidFill>
        </p:spPr>
        <p:txBody>
          <a:bodyPr anchor="t">
            <a:normAutofit/>
          </a:bodyPr>
          <a:lstStyle/>
          <a:p>
            <a:pPr marL="514350" indent="-514350" algn="l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 Take Care of Kingdom Work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71550" lvl="1" indent="-51435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Physical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 Take Care of My Work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71550" lvl="1" indent="-514350" algn="l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Spiritual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Elijah Mentored Elisha 10 years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wasn’t Through with him !!!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0"/>
              </a:spcBef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is Not Through with You !!!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5344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#4- </a:t>
            </a:r>
            <a:r>
              <a:rPr lang="en-US" sz="4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Fresh Purpose (15-17)  </a:t>
            </a:r>
            <a:br>
              <a:rPr lang="en-US" sz="4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4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40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“…go anoint…”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8382000" cy="4800600"/>
          </a:xfrm>
          <a:solidFill>
            <a:schemeClr val="tx1">
              <a:alpha val="92000"/>
            </a:schemeClr>
          </a:solidFill>
        </p:spPr>
        <p:txBody>
          <a:bodyPr anchor="t">
            <a:normAutofit/>
          </a:bodyPr>
          <a:lstStyle/>
          <a:p>
            <a:pPr marL="514350" indent="-514350" algn="l"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You Decide If You Get Back Up!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0"/>
              </a:spcBef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You Decide If this is the Last Chapter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0"/>
              </a:spcBef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You Don’t Have to Be Defined…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…By Your Situation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0"/>
              </a:spcBef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l"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Get Back Up!!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C:\Users\David\AppData\Local\Microsoft\Windows\Temporary Internet Files\Content.IE5\L6JA91K0\MP900341344[1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29200" y="304800"/>
            <a:ext cx="4114800" cy="6553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239000" cy="1219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Why Does God Allow Us to… </a:t>
            </a:r>
            <a:b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…Get to this Point?</a:t>
            </a:r>
            <a:endParaRPr lang="en-US" sz="2400" b="1" i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91600" cy="4267200"/>
          </a:xfrm>
          <a:solidFill>
            <a:schemeClr val="bg2">
              <a:alpha val="90000"/>
            </a:schemeClr>
          </a:solidFill>
        </p:spPr>
        <p:txBody>
          <a:bodyPr>
            <a:normAutofit/>
          </a:bodyPr>
          <a:lstStyle/>
          <a:p>
            <a:pPr marL="914400" lvl="1" indent="-514350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Points to Power of the Cross…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771650" lvl="3" indent="-514350">
              <a:spcBef>
                <a:spcPts val="0"/>
              </a:spcBef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All Need His Help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514350">
              <a:spcBef>
                <a:spcPts val="1200"/>
              </a:spcBef>
              <a:buClrTx/>
              <a:buSzPct val="99000"/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Brings Message of Grace/ Mercy to Life      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771650" lvl="3" indent="-514350">
              <a:spcBef>
                <a:spcPts val="0"/>
              </a:spcBef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Now It’s Personal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857250" lvl="1" indent="-457200">
              <a:spcBef>
                <a:spcPts val="1200"/>
              </a:spcBef>
              <a:buClrTx/>
              <a:buSzPct val="99000"/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Prompts Reliance upon Him/ Others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771650" lvl="3" indent="-514350">
              <a:spcBef>
                <a:spcPts val="0"/>
              </a:spcBef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Can’t Do It Alone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514350">
              <a:spcBef>
                <a:spcPts val="1200"/>
              </a:spcBef>
              <a:buClrTx/>
              <a:buSzPct val="99000"/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Show Us/ Others We Can Still Be Used…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771650" lvl="3" indent="-514350">
              <a:spcBef>
                <a:spcPts val="0"/>
              </a:spcBef>
              <a:spcAft>
                <a:spcPts val="600"/>
              </a:spcAft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Even in the Worst of Situations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9301" y="4321076"/>
            <a:ext cx="6338104" cy="22467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Matthew 11:28 (AMP)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Come to Me, all you who labor and are heavy-laden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overburdened, and I will cause you to rest. [I will ease and relieve and refresh your souls.]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-56943"/>
            <a:ext cx="6109504" cy="22467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Isaiah 40:29 (AMP)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gives power to the faint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weary, and to him who has no might He increases strength [causing it to multiply and making it to abound].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605" y="0"/>
            <a:ext cx="9159240" cy="6910070"/>
          </a:xfr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Fill my cup, Lord</a:t>
            </a:r>
            <a:br>
              <a:rPr lang="en-US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</a:br>
            <a:r>
              <a:rPr lang="en-US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I lift it up, Lord</a:t>
            </a:r>
            <a:br>
              <a:rPr lang="en-US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</a:br>
            <a:r>
              <a:rPr lang="en-US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Come and quench this thirsting of my soul</a:t>
            </a:r>
            <a:br>
              <a:rPr lang="en-US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</a:br>
            <a:r>
              <a:rPr lang="en-US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Bread of Heaven, feed me 'til I want no more</a:t>
            </a:r>
            <a:br>
              <a:rPr lang="en-US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</a:br>
            <a:r>
              <a:rPr lang="en-US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Fill my cup, fill it up and make me whole</a:t>
            </a:r>
            <a:endParaRPr lang="en-US" sz="54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429000"/>
            <a:ext cx="8686800" cy="3231356"/>
          </a:xfrm>
        </p:spPr>
        <p:txBody>
          <a:bodyPr>
            <a:noAutofit/>
          </a:bodyPr>
          <a:lstStyle/>
          <a:p>
            <a:br>
              <a:rPr lang="en-US" sz="3300" dirty="0">
                <a:solidFill>
                  <a:schemeClr val="tx1"/>
                </a:solidFill>
              </a:rPr>
            </a:br>
            <a:br>
              <a:rPr lang="en-US" sz="33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charset="0"/>
                <a:cs typeface="Times New Roman" panose="02020603050405020304" charset="0"/>
              </a:rPr>
              <a:t>A young man called his mother and announced excitedly that he had just met the woman of his dreams.  Now what should he do? 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charset="0"/>
                <a:cs typeface="Times New Roman" panose="02020603050405020304" charset="0"/>
              </a:rPr>
              <a:t>His mother had an idea: "Why don't you send her flowers, and on the card invite her to your apartment for a home-cooked meal?"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charset="0"/>
                <a:cs typeface="Times New Roman" panose="02020603050405020304" charset="0"/>
              </a:rPr>
              <a:t>He thought this was a great strategy, and a week later, the woman came to dinner.  His mother called the next day to see how things had gone. 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charset="0"/>
                <a:cs typeface="Times New Roman" panose="02020603050405020304" charset="0"/>
              </a:rPr>
              <a:t>"I was totally humiliated," he moaned.  "She insisted on washing the dishes." 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charset="0"/>
                <a:cs typeface="Times New Roman" panose="02020603050405020304" charset="0"/>
              </a:rPr>
              <a:t>"What's wrong with that?" asked his mother.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charset="0"/>
                <a:cs typeface="Times New Roman" panose="02020603050405020304" charset="0"/>
              </a:rPr>
              <a:t>"We hadn't started eating yet."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943600" cy="762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Occupy Til I Come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876800" cy="5257800"/>
          </a:xfr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Occupy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-Does Not Mean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Take Up Space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-It Does Mean –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Take a Stance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 Productive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Take Back Lost …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buFont typeface="Wingdings 2" panose="05020102010507070707" pitchFamily="18" charset="2"/>
              <a:buNone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…Ground / Property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410200" cy="6858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the Battle 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590800"/>
            <a:ext cx="7543800" cy="38100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Warning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Be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now-constant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Strong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infused w- inner ability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In the Lord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found one place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Power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overwhelming – irresistible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Might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strong arm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7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1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A22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A22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6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7650"/>
            <a:ext cx="8458200" cy="6362700"/>
          </a:xfrm>
          <a:solidFill>
            <a:schemeClr val="bg2">
              <a:alpha val="92000"/>
            </a:schemeClr>
          </a:solidFill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Spiritual Warfare is Fought…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…on a Different Realm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Can Take a Toil on our Physical Being…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Emotionally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Mentally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Spiritually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464310" lvl="5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Need to be..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6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Aware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6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Active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6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Attune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Elijah was Called to Life of Spt Warfare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3429000"/>
            <a:ext cx="6531796" cy="3239348"/>
          </a:xfrm>
          <a:prstGeom prst="rect">
            <a:avLst/>
          </a:prstGeom>
          <a:solidFill>
            <a:schemeClr val="tx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Have You…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</a:t>
            </a: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as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ar as You Can Go</a:t>
            </a:r>
            <a:endParaRPr lang="en-US" altLang="ko-KR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Taken All You Can Take</a:t>
            </a:r>
            <a:endParaRPr lang="en-US" altLang="ko-KR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Given All You Can Give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>
              <a:lnSpc>
                <a:spcPct val="110000"/>
              </a:lnSpc>
              <a:spcBef>
                <a:spcPts val="1200"/>
              </a:spcBef>
              <a:defRPr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Welcome to</a:t>
            </a: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>
              <a:spcBef>
                <a:spcPts val="0"/>
              </a:spcBef>
              <a:defRPr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…Running on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Empty</a:t>
            </a: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!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209800"/>
            <a:ext cx="3657600" cy="411480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lvl="1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Mentally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Physically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Spiritually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Exhausted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Leads to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Depression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762000"/>
            <a:ext cx="7734300" cy="5105400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>
              <a:buClrTx/>
              <a:buSzPct val="99000"/>
              <a:buFont typeface="Courier New" panose="02070309020205020404" pitchFamily="49" charset="0"/>
              <a:buChar char="o"/>
            </a:pPr>
            <a:r>
              <a:rPr lang="en-US" sz="32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Batang" panose="02030600000101010101" pitchFamily="18" charset="-127"/>
                <a:cs typeface="Times New Roman" panose="02020603050405020304" charset="0"/>
              </a:rPr>
              <a:t>Running on Feeling  (Spt High)</a:t>
            </a:r>
            <a:endParaRPr lang="en-US" sz="3200" b="1" kern="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Batang" panose="02030600000101010101" pitchFamily="18" charset="-127"/>
              <a:cs typeface="Times New Roman" panose="02020603050405020304" charset="0"/>
            </a:endParaRPr>
          </a:p>
          <a:p>
            <a:pPr lvl="1" algn="ctr">
              <a:spcBef>
                <a:spcPts val="0"/>
              </a:spcBef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Batang" panose="02030600000101010101" pitchFamily="18" charset="-127"/>
                <a:cs typeface="Times New Roman" panose="02020603050405020304" charset="0"/>
              </a:rPr>
              <a:t>1 Kings 18:46</a:t>
            </a:r>
            <a:endParaRPr lang="en-US" sz="2800" b="1" kern="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Batang" panose="02030600000101010101" pitchFamily="18" charset="-127"/>
              <a:cs typeface="Times New Roman" panose="02020603050405020304" charset="0"/>
            </a:endParaRPr>
          </a:p>
          <a:p>
            <a:pPr lvl="2" algn="ctr">
              <a:spcBef>
                <a:spcPts val="0"/>
              </a:spcBef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Batang" panose="02030600000101010101" pitchFamily="18" charset="-127"/>
                <a:cs typeface="Times New Roman" panose="02020603050405020304" charset="0"/>
              </a:rPr>
              <a:t>Elijah was Running On Emotions</a:t>
            </a:r>
            <a:endParaRPr lang="en-US" sz="2800" kern="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Batang" panose="02030600000101010101" pitchFamily="18" charset="-127"/>
              <a:cs typeface="Times New Roman" panose="02020603050405020304" charset="0"/>
            </a:endParaRPr>
          </a:p>
          <a:p>
            <a:pPr algn="ctr">
              <a:spcBef>
                <a:spcPts val="1800"/>
              </a:spcBef>
              <a:buClrTx/>
              <a:buSzPct val="99000"/>
              <a:buFont typeface="Courier New" panose="02070309020205020404" pitchFamily="49" charset="0"/>
              <a:buChar char="o"/>
            </a:pPr>
            <a:r>
              <a:rPr lang="en-US" sz="32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Batang" panose="02030600000101010101" pitchFamily="18" charset="-127"/>
                <a:cs typeface="Times New Roman" panose="02020603050405020304" charset="0"/>
              </a:rPr>
              <a:t>Running on Fear  (Spt Low)</a:t>
            </a:r>
            <a:endParaRPr lang="en-US" sz="3200" b="1" kern="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Batang" panose="02030600000101010101" pitchFamily="18" charset="-127"/>
              <a:cs typeface="Times New Roman" panose="02020603050405020304" charset="0"/>
            </a:endParaRPr>
          </a:p>
          <a:p>
            <a:pPr lvl="1" algn="ctr">
              <a:spcBef>
                <a:spcPts val="0"/>
              </a:spcBef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Batang" panose="02030600000101010101" pitchFamily="18" charset="-127"/>
                <a:cs typeface="Times New Roman" panose="02020603050405020304" charset="0"/>
              </a:rPr>
              <a:t>1 Kings 19:1-3</a:t>
            </a:r>
            <a:endParaRPr lang="en-US" sz="2800" b="1" kern="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Batang" panose="02030600000101010101" pitchFamily="18" charset="-127"/>
              <a:cs typeface="Times New Roman" panose="02020603050405020304" charset="0"/>
            </a:endParaRPr>
          </a:p>
          <a:p>
            <a:pPr lvl="2" algn="ctr">
              <a:spcBef>
                <a:spcPts val="0"/>
              </a:spcBef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Batang" panose="02030600000101010101" pitchFamily="18" charset="-127"/>
                <a:cs typeface="Times New Roman" panose="02020603050405020304" charset="0"/>
              </a:rPr>
              <a:t>Elijah Is Up And Running Again.</a:t>
            </a:r>
            <a:endParaRPr lang="en-US" sz="2800" kern="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Batang" panose="02030600000101010101" pitchFamily="18" charset="-127"/>
              <a:cs typeface="Times New Roman" panose="02020603050405020304" charset="0"/>
            </a:endParaRPr>
          </a:p>
          <a:p>
            <a:pPr lvl="2" algn="ctr"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Batang" panose="02030600000101010101" pitchFamily="18" charset="-127"/>
                <a:cs typeface="Times New Roman" panose="02020603050405020304" charset="0"/>
              </a:rPr>
              <a:t>This Time, Elijah Is Running On Fear</a:t>
            </a:r>
            <a:endParaRPr lang="en-US" sz="2800" b="1" kern="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Batang" panose="02030600000101010101" pitchFamily="18" charset="-127"/>
              <a:cs typeface="Times New Roman" panose="02020603050405020304" charset="0"/>
            </a:endParaRPr>
          </a:p>
          <a:p>
            <a:pPr algn="ctr">
              <a:spcBef>
                <a:spcPts val="1800"/>
              </a:spcBef>
              <a:buClrTx/>
              <a:buSzPct val="99000"/>
              <a:buFont typeface="Courier New" panose="02070309020205020404" pitchFamily="49" charset="0"/>
              <a:buChar char="o"/>
            </a:pPr>
            <a:r>
              <a:rPr lang="en-US" sz="32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Batang" panose="02030600000101010101" pitchFamily="18" charset="-127"/>
                <a:cs typeface="Times New Roman" panose="02020603050405020304" charset="0"/>
              </a:rPr>
              <a:t>Running on Fumes  (Spt Exhaustion)</a:t>
            </a:r>
            <a:endParaRPr lang="en-US" sz="3200" b="1" kern="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Batang" panose="02030600000101010101" pitchFamily="18" charset="-127"/>
              <a:cs typeface="Times New Roman" panose="02020603050405020304" charset="0"/>
            </a:endParaRPr>
          </a:p>
          <a:p>
            <a:pPr lvl="1" algn="ctr">
              <a:spcBef>
                <a:spcPts val="0"/>
              </a:spcBef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Batang" panose="02030600000101010101" pitchFamily="18" charset="-127"/>
                <a:cs typeface="Times New Roman" panose="02020603050405020304" charset="0"/>
              </a:rPr>
              <a:t>1 Ki 19:4-5</a:t>
            </a:r>
            <a:endParaRPr lang="en-US" sz="2800" b="1" kern="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Batang" panose="02030600000101010101" pitchFamily="18" charset="-127"/>
              <a:cs typeface="Times New Roman" panose="02020603050405020304" charset="0"/>
            </a:endParaRPr>
          </a:p>
          <a:p>
            <a:pPr lvl="2" algn="ctr">
              <a:spcBef>
                <a:spcPts val="0"/>
              </a:spcBef>
              <a:buClrTx/>
              <a:buSzPct val="99000"/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Batang" panose="02030600000101010101" pitchFamily="18" charset="-127"/>
                <a:cs typeface="Times New Roman" panose="02020603050405020304" charset="0"/>
              </a:rPr>
              <a:t>Elijah Has Run Out Of Gas</a:t>
            </a:r>
            <a:r>
              <a:rPr lang="en-US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Batang" panose="02030600000101010101" pitchFamily="18" charset="-127"/>
                <a:cs typeface="Times New Roman" panose="02020603050405020304" charset="0"/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"/>
            <a:ext cx="7772400" cy="1143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Key To Elijah’s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Tank Drain</a:t>
            </a:r>
            <a:r>
              <a:rPr lang="en-US" sz="36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(3,4)</a:t>
            </a:r>
            <a:br>
              <a:rPr lang="en-US" sz="36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“When He Saw That ….”</a:t>
            </a:r>
            <a:endParaRPr lang="en-US" sz="1800" b="1" i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752600"/>
            <a:ext cx="8534400" cy="4648200"/>
          </a:xfrm>
          <a:solidFill>
            <a:schemeClr val="tx1"/>
          </a:solidFill>
          <a:effectLst>
            <a:softEdge rad="38100"/>
          </a:effectLst>
        </p:spPr>
        <p:txBody>
          <a:bodyPr anchor="t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ClrTx/>
              <a:buSzPct val="120000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Elijah Changed…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ts val="0"/>
              </a:spcBef>
              <a:buClrTx/>
              <a:buSzPct val="120000"/>
              <a:buBlip>
                <a:blip r:embed="rId2"/>
              </a:buBlip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Focus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Ceased to Walk by Faith 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buClrTx/>
              <a:buSzPct val="120000"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“And when he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Saw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that…”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ts val="1800"/>
              </a:spcBef>
              <a:buClrTx/>
              <a:buSzPct val="120000"/>
              <a:buBlip>
                <a:blip r:embed="rId2"/>
              </a:buBlip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Force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Boldness to Fear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buClrTx/>
              <a:buSzPct val="120000"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“he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arose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and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went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for his life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ts val="1800"/>
              </a:spcBef>
              <a:buClrTx/>
              <a:buSzPct val="120000"/>
              <a:buBlip>
                <a:blip r:embed="rId2"/>
              </a:buBlip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Feelings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Became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Depressed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“came to Beersheba, which belongeth to Judah, 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and left his servant there. ..Juniper Tree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8153400" cy="1752600"/>
          </a:xfrm>
        </p:spPr>
        <p:txBody>
          <a:bodyPr>
            <a:noAutofit/>
          </a:bodyPr>
          <a:lstStyle/>
          <a:p>
            <a: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How Did God Get Elijah… </a:t>
            </a:r>
            <a:b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…Beyond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This</a:t>
            </a:r>
            <a: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3600" b="1" i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4025</Words>
  <Application>WPS Presentation</Application>
  <PresentationFormat>On-screen Show (4:3)</PresentationFormat>
  <Paragraphs>171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47" baseType="lpstr">
      <vt:lpstr>Arial</vt:lpstr>
      <vt:lpstr>SimSun</vt:lpstr>
      <vt:lpstr>Wingdings</vt:lpstr>
      <vt:lpstr>Tahoma</vt:lpstr>
      <vt:lpstr>Calibri</vt:lpstr>
      <vt:lpstr>Wingdings 2</vt:lpstr>
      <vt:lpstr>Wingdings</vt:lpstr>
      <vt:lpstr>Wingdings 2</vt:lpstr>
      <vt:lpstr>Trebuchet MS</vt:lpstr>
      <vt:lpstr>Roboto</vt:lpstr>
      <vt:lpstr>Times New Roman</vt:lpstr>
      <vt:lpstr>Calisto MT</vt:lpstr>
      <vt:lpstr>Ezra SIL</vt:lpstr>
      <vt:lpstr>Microsoft YaHei</vt:lpstr>
      <vt:lpstr>Arial Unicode MS</vt:lpstr>
      <vt:lpstr>Aptos</vt:lpstr>
      <vt:lpstr>Arial Rounded MT Bold</vt:lpstr>
      <vt:lpstr>Segoe Script</vt:lpstr>
      <vt:lpstr>Sylfaen</vt:lpstr>
      <vt:lpstr>Aharoni</vt:lpstr>
      <vt:lpstr>Arial Unicode MS</vt:lpstr>
      <vt:lpstr>Courier New</vt:lpstr>
      <vt:lpstr>Batang</vt:lpstr>
      <vt:lpstr>Constantia</vt:lpstr>
      <vt:lpstr>Yu Gothic UI Semibold</vt:lpstr>
      <vt:lpstr>Flow</vt:lpstr>
      <vt:lpstr>2_Slate</vt:lpstr>
      <vt:lpstr>1_Flow</vt:lpstr>
      <vt:lpstr>PowerPoint 演示文稿</vt:lpstr>
      <vt:lpstr> Occupy Til I Come</vt:lpstr>
      <vt:lpstr>Recognize the Battle  </vt:lpstr>
      <vt:lpstr>PowerPoint 演示文稿</vt:lpstr>
      <vt:lpstr>PowerPoint 演示文稿</vt:lpstr>
      <vt:lpstr>PowerPoint 演示文稿</vt:lpstr>
      <vt:lpstr>PowerPoint 演示文稿</vt:lpstr>
      <vt:lpstr>The Key To Elijah’s Tank Drain (3,4) “When He Saw That ….”</vt:lpstr>
      <vt:lpstr> How Did God Get Elijah…            …Beyond This?</vt:lpstr>
      <vt:lpstr>#1- Fresh Provision (5-8)    “..lay and slept…Angel touched…”</vt:lpstr>
      <vt:lpstr>#2- Fresh Profession (9-11)  “What Are You Doing Here”</vt:lpstr>
      <vt:lpstr>#3- Fresh Perspective (11-14, 18) “What Doest Thou Here Elijah?”</vt:lpstr>
      <vt:lpstr>#4- Fresh Purpose (15-17)        “…go anoint…”</vt:lpstr>
      <vt:lpstr>#4- Fresh Purpose (15-17)     “…go anoint…”</vt:lpstr>
      <vt:lpstr>Why Does God Allow Us to…        …Get to this Point?</vt:lpstr>
      <vt:lpstr>PowerPoint 演示文稿</vt:lpstr>
      <vt:lpstr>PowerPoint 演示文稿</vt:lpstr>
      <vt:lpstr>  Fill my cup, Lord I lift it up, Lord Come and quench this thirsting of my soul Bread of Heaven, feed me 'til I want no more Fill my cup, fill it up and make me whole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Edward Christian Church</dc:title>
  <dc:creator>David Linton</dc:creator>
  <cp:lastModifiedBy>edward27821</cp:lastModifiedBy>
  <cp:revision>1475</cp:revision>
  <cp:lastPrinted>2024-07-21T03:08:00Z</cp:lastPrinted>
  <dcterms:created xsi:type="dcterms:W3CDTF">2004-09-11T23:35:00Z</dcterms:created>
  <dcterms:modified xsi:type="dcterms:W3CDTF">2024-09-08T19:34:58Z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0FF2979BB95344ED8DE9815EF23029A5_12</vt:lpwstr>
  </property>
  <property fmtid="{D5CDD505-2E9C-101B-9397-08002B2CF9AE}" pid="3" name="KSOProductBuildVer">
    <vt:lpwstr>1033-12.2.0.18165</vt:lpwstr>
  </property>
</Properties>
</file>