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sldIdLst>
    <p:sldId id="314" r:id="rId4"/>
    <p:sldId id="497" r:id="rId5"/>
    <p:sldId id="318" r:id="rId6"/>
    <p:sldId id="293" r:id="rId7"/>
    <p:sldId id="500" r:id="rId8"/>
    <p:sldId id="498" r:id="rId9"/>
    <p:sldId id="260" r:id="rId10"/>
    <p:sldId id="259" r:id="rId11"/>
    <p:sldId id="271" r:id="rId12"/>
    <p:sldId id="261" r:id="rId13"/>
    <p:sldId id="291" r:id="rId14"/>
    <p:sldId id="288" r:id="rId15"/>
    <p:sldId id="287" r:id="rId16"/>
    <p:sldId id="266" r:id="rId17"/>
    <p:sldId id="496" r:id="rId18"/>
    <p:sldId id="707" r:id="rId19"/>
    <p:sldId id="708" r:id="rId20"/>
    <p:sldId id="7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7" d="100"/>
          <a:sy n="57" d="100"/>
        </p:scale>
        <p:origin x="3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6AF3F-DAA0-4911-A801-037762F3588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CADF-1291-4177-9F8E-40E814FAA7F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hyperlink" Target="http://communionlessons.com/" TargetMode="Externa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5000" b="-15000"/>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081668" y="735980"/>
            <a:ext cx="9656956" cy="4828479"/>
          </a:xfrm>
          <a:solidFill>
            <a:schemeClr val="bg1">
              <a:alpha val="90000"/>
            </a:schemeClr>
          </a:solidFill>
        </p:spPr>
        <p:txBody>
          <a:bodyPr>
            <a:normAutofit/>
          </a:bodyPr>
          <a:lstStyle/>
          <a:p>
            <a:pPr marL="0" indent="0" algn="ctr" eaLnBrk="1">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barn(inVertical)">
                                      <p:cBhvr>
                                        <p:cTn id="18" dur="500"/>
                                        <p:tgtEl>
                                          <p:spTgt spid="3075">
                                            <p:txEl>
                                              <p:pRg st="3" end="3"/>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barn(inVertical)">
                                      <p:cBhvr>
                                        <p:cTn id="22" dur="500"/>
                                        <p:tgtEl>
                                          <p:spTgt spid="3075">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barn(inVertical)">
                                      <p:cBhvr>
                                        <p:cTn id="26" dur="500"/>
                                        <p:tgtEl>
                                          <p:spTgt spid="3075">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6" end="6"/>
                                            </p:txEl>
                                          </p:spTgt>
                                        </p:tgtEl>
                                        <p:attrNameLst>
                                          <p:attrName>style.visibility</p:attrName>
                                        </p:attrNameLst>
                                      </p:cBhvr>
                                      <p:to>
                                        <p:strVal val="visible"/>
                                      </p:to>
                                    </p:set>
                                    <p:animEffect transition="in" filter="barn(inVertical)">
                                      <p:cBhvr>
                                        <p:cTn id="30"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93914"/>
            <a:ext cx="12192000" cy="6074229"/>
          </a:xfrm>
          <a:solidFill>
            <a:schemeClr val="bg1">
              <a:alpha val="90000"/>
            </a:schemeClr>
          </a:solidFill>
        </p:spPr>
        <p:txBody>
          <a:bodyPr>
            <a:normAutofit fontScale="85000" lnSpcReduction="10000"/>
          </a:bodyPr>
          <a:lstStyle/>
          <a:p>
            <a:pPr marL="0" indent="0" algn="ctr">
              <a:lnSpc>
                <a:spcPct val="110000"/>
              </a:lnSpc>
              <a:buNone/>
            </a:pPr>
            <a:r>
              <a:rPr lang="en-US" baseline="30000" dirty="0">
                <a:effectLst>
                  <a:outerShdw blurRad="38100" dist="38100" dir="2700000" algn="tl">
                    <a:srgbClr val="000000">
                      <a:alpha val="43137"/>
                    </a:srgbClr>
                  </a:outerShdw>
                </a:effectLst>
              </a:rPr>
              <a:t>1 </a:t>
            </a:r>
            <a:r>
              <a:rPr lang="en-US" dirty="0">
                <a:effectLst>
                  <a:outerShdw blurRad="38100" dist="38100" dir="2700000" algn="tl">
                    <a:srgbClr val="000000">
                      <a:alpha val="43137"/>
                    </a:srgbClr>
                  </a:outerShdw>
                </a:effectLst>
              </a:rPr>
              <a:t> It was now two days before Passover and the Festival of Unleavened Bread. The leading priests and the teachers of religious law were still looking for an opportunity to capture Jesus secretly and kill him.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 “But not during the Passover celebration,” they agreed, “or the people may riot.”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 Meanwhile, Jesus was in Bethany at the home of Simon, a man who had previously had leprosy. While he was eating, a woman came in with a beautiful alabaster jar of expensive perfume made from essence of nard. She broke open the jar/ poured the perfume over his head.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 Some of those at the table were indignant. “Why waste such expensive perfume?” they asked.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“It could have been sold for a year’s wages and the money given to the poor!” So they scolded her harshly.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6 </a:t>
            </a:r>
            <a:r>
              <a:rPr lang="en-US" dirty="0">
                <a:effectLst>
                  <a:outerShdw blurRad="38100" dist="38100" dir="2700000" algn="tl">
                    <a:srgbClr val="000000">
                      <a:alpha val="43137"/>
                    </a:srgbClr>
                  </a:outerShdw>
                </a:effectLst>
              </a:rPr>
              <a:t> But Jesus replied, “Leave her alone. Why criticize her for doing such a good thing to 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 You will always have the poor among you, and you can help them whenever you want to. But you will not always have 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8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She has done what she could </a:t>
            </a:r>
            <a:r>
              <a:rPr lang="en-US" dirty="0">
                <a:effectLst>
                  <a:outerShdw blurRad="38100" dist="38100" dir="2700000" algn="tl">
                    <a:srgbClr val="000000">
                      <a:alpha val="43137"/>
                    </a:srgbClr>
                  </a:outerShdw>
                </a:effectLst>
              </a:rPr>
              <a:t>and has anointed my body for burial ahead of time.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 I tell you the truth, wherever the Good News is preached throughout the world, this woman’s deed will be remembered and discussed.”  -</a:t>
            </a:r>
            <a:r>
              <a:rPr lang="en-US" b="1" dirty="0">
                <a:effectLst>
                  <a:outerShdw blurRad="38100" dist="38100" dir="2700000" algn="tl">
                    <a:srgbClr val="000000">
                      <a:alpha val="43137"/>
                    </a:srgbClr>
                  </a:outerShdw>
                </a:effectLst>
              </a:rPr>
              <a:t> Mark 14:1-9 (NLT2)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75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2286000" y="97971"/>
            <a:ext cx="5170714" cy="1200329"/>
          </a:xfrm>
          <a:prstGeom prst="rect">
            <a:avLst/>
          </a:prstGeom>
        </p:spPr>
        <p:txBody>
          <a:bodyPr wrap="square">
            <a:spAutoFit/>
          </a:bodyPr>
          <a:lstStyle/>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Recognized Her Opportunity… (3)</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3429000" y="685801"/>
            <a:ext cx="6324600" cy="646331"/>
          </a:xfrm>
          <a:prstGeom prst="rect">
            <a:avLst/>
          </a:prstGeom>
        </p:spPr>
        <p:txBody>
          <a:bodyPr wrap="square">
            <a:spAutoFit/>
          </a:bodyPr>
          <a:lstStyle/>
          <a:p>
            <a:pPr marL="457200" indent="-457200" algn="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9219" name="Rectangle 3"/>
          <p:cNvSpPr>
            <a:spLocks noGrp="1" noChangeArrowheads="1"/>
          </p:cNvSpPr>
          <p:nvPr>
            <p:ph type="body" idx="1"/>
          </p:nvPr>
        </p:nvSpPr>
        <p:spPr>
          <a:xfrm>
            <a:off x="1981200" y="1447800"/>
            <a:ext cx="8229600" cy="4648200"/>
          </a:xfrm>
          <a:solidFill>
            <a:schemeClr val="bg1">
              <a:lumMod val="95000"/>
              <a:alpha val="80000"/>
            </a:schemeClr>
          </a:solidFill>
        </p:spPr>
        <p:txBody>
          <a:bodyPr/>
          <a:lstStyle/>
          <a:p>
            <a:pPr algn="ct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 Make Excuses..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“Think”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They Would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If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0"/>
              </a:spcBef>
              <a:spcAft>
                <a:spcPts val="1800"/>
              </a:spcAft>
              <a:buFont typeface="Wingdings" panose="05000000000000000000" pitchFamily="2" charset="2"/>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I had certain talent, skill, ability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“Complain”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about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Others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spcAft>
                <a:spcPts val="18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Them?”</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“Complain”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about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Others Don’t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524000" lvl="2" indent="-614680" algn="ctr">
              <a:lnSpc>
                <a:spcPct val="100000"/>
              </a:lnSpc>
              <a:spcBef>
                <a:spcPct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Not Someone Else?”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25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219">
                                            <p:bg/>
                                          </p:spTgt>
                                        </p:tgtEl>
                                        <p:attrNameLst>
                                          <p:attrName>style.visibility</p:attrName>
                                        </p:attrNameLst>
                                      </p:cBhvr>
                                      <p:to>
                                        <p:strVal val="visible"/>
                                      </p:to>
                                    </p:set>
                                    <p:anim calcmode="lin" valueType="num">
                                      <p:cBhvr additive="base">
                                        <p:cTn id="14" dur="1000" fill="hold"/>
                                        <p:tgtEl>
                                          <p:spTgt spid="9219">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9219">
                                            <p:bg/>
                                          </p:spTgt>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 calcmode="lin" valueType="num">
                                      <p:cBhvr additive="base">
                                        <p:cTn id="1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9">
                                            <p:txEl>
                                              <p:pRg st="1" end="1"/>
                                            </p:txEl>
                                          </p:spTgt>
                                        </p:tgtEl>
                                        <p:attrNameLst>
                                          <p:attrName>style.visibility</p:attrName>
                                        </p:attrNameLst>
                                      </p:cBhvr>
                                      <p:to>
                                        <p:strVal val="visible"/>
                                      </p:to>
                                    </p:set>
                                    <p:anim calcmode="lin" valueType="num">
                                      <p:cBhvr additive="base">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9219">
                                            <p:txEl>
                                              <p:pRg st="2" end="2"/>
                                            </p:txEl>
                                          </p:spTgt>
                                        </p:tgtEl>
                                        <p:attrNameLst>
                                          <p:attrName>style.visibility</p:attrName>
                                        </p:attrNameLst>
                                      </p:cBhvr>
                                      <p:to>
                                        <p:strVal val="visible"/>
                                      </p:to>
                                    </p:set>
                                    <p:anim calcmode="lin" valueType="num">
                                      <p:cBhvr additive="base">
                                        <p:cTn id="2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additive="base">
                                        <p:cTn id="34"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219">
                                            <p:txEl>
                                              <p:pRg st="4" end="4"/>
                                            </p:txEl>
                                          </p:spTgt>
                                        </p:tgtEl>
                                        <p:attrNameLst>
                                          <p:attrName>style.visibility</p:attrName>
                                        </p:attrNameLst>
                                      </p:cBhvr>
                                      <p:to>
                                        <p:strVal val="visible"/>
                                      </p:to>
                                    </p:set>
                                    <p:anim calcmode="lin" valueType="num">
                                      <p:cBhvr additive="base">
                                        <p:cTn id="40"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9219">
                                            <p:txEl>
                                              <p:pRg st="5" end="5"/>
                                            </p:txEl>
                                          </p:spTgt>
                                        </p:tgtEl>
                                        <p:attrNameLst>
                                          <p:attrName>style.visibility</p:attrName>
                                        </p:attrNameLst>
                                      </p:cBhvr>
                                      <p:to>
                                        <p:strVal val="visible"/>
                                      </p:to>
                                    </p:set>
                                    <p:anim calcmode="lin" valueType="num">
                                      <p:cBhvr additive="base">
                                        <p:cTn id="45"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219">
                                            <p:txEl>
                                              <p:pRg st="6" end="6"/>
                                            </p:txEl>
                                          </p:spTgt>
                                        </p:tgtEl>
                                        <p:attrNameLst>
                                          <p:attrName>style.visibility</p:attrName>
                                        </p:attrNameLst>
                                      </p:cBhvr>
                                      <p:to>
                                        <p:strVal val="visible"/>
                                      </p:to>
                                    </p:set>
                                    <p:anim calcmode="lin" valueType="num">
                                      <p:cBhvr additive="base">
                                        <p:cTn id="51"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9219">
                                            <p:txEl>
                                              <p:pRg st="7" end="7"/>
                                            </p:txEl>
                                          </p:spTgt>
                                        </p:tgtEl>
                                        <p:attrNameLst>
                                          <p:attrName>style.visibility</p:attrName>
                                        </p:attrNameLst>
                                      </p:cBhvr>
                                      <p:to>
                                        <p:strVal val="visible"/>
                                      </p:to>
                                    </p:set>
                                    <p:anim calcmode="lin" valueType="num">
                                      <p:cBhvr additive="base">
                                        <p:cTn id="56"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9219">
                                            <p:txEl>
                                              <p:pRg st="8" end="8"/>
                                            </p:txEl>
                                          </p:spTgt>
                                        </p:tgtEl>
                                        <p:attrNameLst>
                                          <p:attrName>style.visibility</p:attrName>
                                        </p:attrNameLst>
                                      </p:cBhvr>
                                      <p:to>
                                        <p:strVal val="visible"/>
                                      </p:to>
                                    </p:set>
                                    <p:anim calcmode="lin" valueType="num">
                                      <p:cBhvr additive="base">
                                        <p:cTn id="61"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19"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0" b="-20000"/>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317172" y="1447799"/>
            <a:ext cx="7467600" cy="4593772"/>
          </a:xfrm>
          <a:solidFill>
            <a:schemeClr val="bg1">
              <a:lumMod val="95000"/>
              <a:alpha val="80000"/>
            </a:schemeClr>
          </a:solidFill>
        </p:spPr>
        <p:txBody>
          <a:bodyPr>
            <a:normAutofit/>
          </a:bodyPr>
          <a:lstStyle/>
          <a:p>
            <a:pP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Instead of Excuses..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…This Woman Did Something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She: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100000"/>
              </a:lnSpc>
              <a:spcBef>
                <a:spcPts val="600"/>
              </a:spcBef>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“Sought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her Best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100000"/>
              </a:lnSpc>
              <a:spcBef>
                <a:spcPts val="0"/>
              </a:spcBef>
              <a:spcAft>
                <a:spcPts val="12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Alabaster Box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Spikenard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100000"/>
              </a:lnSpc>
              <a:spcBef>
                <a:spcPts val="600"/>
              </a:spcBef>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“Counted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Cost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100000"/>
              </a:lnSpc>
              <a:spcBef>
                <a:spcPts val="0"/>
              </a:spcBef>
              <a:spcAft>
                <a:spcPts val="12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300 </a:t>
            </a:r>
            <a:r>
              <a:rPr lang="en-US" sz="2800"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denari</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–yrs wage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100000"/>
              </a:lnSpc>
              <a:spcBef>
                <a:spcPts val="600"/>
              </a:spcBef>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“Gave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Freely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10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Broke/ Poured</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2285999" y="152401"/>
            <a:ext cx="8403772" cy="1200329"/>
          </a:xfrm>
          <a:prstGeom prst="rect">
            <a:avLst/>
          </a:prstGeom>
        </p:spPr>
        <p:txBody>
          <a:bodyPr wrap="square">
            <a:spAutoFit/>
          </a:bodyPr>
          <a:lstStyle/>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Recognized...She Couldn’t Do All</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…But She Could Do Something (3)</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3429000" y="685801"/>
            <a:ext cx="7151914" cy="646331"/>
          </a:xfrm>
          <a:prstGeom prst="rect">
            <a:avLst/>
          </a:prstGeom>
        </p:spPr>
        <p:txBody>
          <a:bodyPr wrap="square">
            <a:spAutoFit/>
          </a:bodyPr>
          <a:lstStyle/>
          <a:p>
            <a:pPr marL="457200" indent="-457200" algn="r"/>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 name="Picture 9" descr="Mary's Alabaster Jar - for annointing Jesus">
            <a:hlinkClick r:id="rId2"/>
          </p:cNvPr>
          <p:cNvPicPr>
            <a:picLocks noChangeAspect="1" noChangeArrowheads="1"/>
          </p:cNvPicPr>
          <p:nvPr/>
        </p:nvPicPr>
        <p:blipFill>
          <a:blip r:embed="rId3" cstate="print"/>
          <a:srcRect/>
          <a:stretch>
            <a:fillRect/>
          </a:stretch>
        </p:blipFill>
        <p:spPr bwMode="auto">
          <a:xfrm>
            <a:off x="9388929" y="1415142"/>
            <a:ext cx="2057400" cy="529045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9219">
                                            <p:bg/>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2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additive="base">
                                        <p:cTn id="15"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 calcmode="lin" valueType="num">
                                      <p:cBhvr additive="base">
                                        <p:cTn id="26"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2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 calcmode="lin" valueType="num">
                                      <p:cBhvr additive="base">
                                        <p:cTn id="42" dur="2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219">
                                            <p:txEl>
                                              <p:pRg st="7" end="7"/>
                                            </p:txEl>
                                          </p:spTgt>
                                        </p:tgtEl>
                                        <p:attrNameLst>
                                          <p:attrName>style.visibility</p:attrName>
                                        </p:attrNameLst>
                                      </p:cBhvr>
                                      <p:to>
                                        <p:strVal val="visible"/>
                                      </p:to>
                                    </p:set>
                                    <p:anim calcmode="lin" valueType="num">
                                      <p:cBhvr additive="base">
                                        <p:cTn id="48" dur="2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9219">
                                            <p:txEl>
                                              <p:pRg st="8" end="8"/>
                                            </p:txEl>
                                          </p:spTgt>
                                        </p:tgtEl>
                                        <p:attrNameLst>
                                          <p:attrName>style.visibility</p:attrName>
                                        </p:attrNameLst>
                                      </p:cBhvr>
                                      <p:to>
                                        <p:strVal val="visible"/>
                                      </p:to>
                                    </p:set>
                                    <p:anim calcmode="lin" valueType="num">
                                      <p:cBhvr additive="base">
                                        <p:cTn id="53" dur="2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12882" y="1795346"/>
            <a:ext cx="8001000" cy="4871490"/>
          </a:xfrm>
          <a:solidFill>
            <a:schemeClr val="bg1">
              <a:lumMod val="95000"/>
              <a:alpha val="90000"/>
            </a:schemeClr>
          </a:solidFill>
        </p:spPr>
        <p:txBody>
          <a:bodyPr/>
          <a:lstStyle/>
          <a:p>
            <a:pPr algn="ctr">
              <a:lnSpc>
                <a:spcPct val="100000"/>
              </a:lnSpc>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Excuses Paralyze / Lead to Procrastination</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ct val="500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Signs: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 are Going to Do Something…</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Sometime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Ecc 11:4,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“..observeth wind..not sow..”</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Tomorrow</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Matt 6:33-34,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“seek 1</a:t>
            </a:r>
            <a:r>
              <a:rPr lang="en-US" sz="2800" b="1"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 thought ..”</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Waiting for Right Time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II Cor 6:2,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 accepted time..”</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ct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323386" y="73513"/>
            <a:ext cx="6724185" cy="646331"/>
          </a:xfrm>
          <a:prstGeom prst="rect">
            <a:avLst/>
          </a:prstGeom>
          <a:solidFill>
            <a:schemeClr val="bg1">
              <a:lumMod val="95000"/>
            </a:schemeClr>
          </a:solidFill>
        </p:spPr>
        <p:txBody>
          <a:bodyPr wrap="square">
            <a:spAutoFit/>
          </a:bodyPr>
          <a:lstStyle/>
          <a:p>
            <a:pPr marL="457200" indent="-457200"/>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Did What She Could Do...</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5304263" y="723366"/>
            <a:ext cx="6724185" cy="646331"/>
          </a:xfrm>
          <a:prstGeom prst="rect">
            <a:avLst/>
          </a:prstGeom>
          <a:solidFill>
            <a:schemeClr val="bg1">
              <a:lumMod val="95000"/>
            </a:schemeClr>
          </a:solidFill>
        </p:spPr>
        <p:txBody>
          <a:bodyPr wrap="square">
            <a:spAutoFit/>
          </a:bodyPr>
          <a:lstStyle/>
          <a:p>
            <a:pPr marL="457200" indent="-457200" algn="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…While She Could Do It (3, 8)</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5" name="Picture 10" descr="http://www.wpclipart.com/world_history/hourglass.png"/>
          <p:cNvPicPr>
            <a:picLocks noChangeAspect="1" noChangeArrowheads="1"/>
          </p:cNvPicPr>
          <p:nvPr/>
        </p:nvPicPr>
        <p:blipFill>
          <a:blip r:embed="rId2" cstate="print"/>
          <a:srcRect/>
          <a:stretch>
            <a:fillRect/>
          </a:stretch>
        </p:blipFill>
        <p:spPr bwMode="auto">
          <a:xfrm>
            <a:off x="9201150" y="3524250"/>
            <a:ext cx="2990850" cy="33337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2" presetClass="entr" presetSubtype="1" fill="hold" grpId="0" nodeType="afterEffect">
                                  <p:stCondLst>
                                    <p:cond delay="0"/>
                                  </p:stCondLst>
                                  <p:childTnLst>
                                    <p:set>
                                      <p:cBhvr>
                                        <p:cTn id="10" dur="1" fill="hold">
                                          <p:stCondLst>
                                            <p:cond delay="0"/>
                                          </p:stCondLst>
                                        </p:cTn>
                                        <p:tgtEl>
                                          <p:spTgt spid="9219">
                                            <p:bg/>
                                          </p:spTgt>
                                        </p:tgtEl>
                                        <p:attrNameLst>
                                          <p:attrName>style.visibility</p:attrName>
                                        </p:attrNameLst>
                                      </p:cBhvr>
                                      <p:to>
                                        <p:strVal val="visible"/>
                                      </p:to>
                                    </p:set>
                                    <p:anim calcmode="lin" valueType="num">
                                      <p:cBhvr additive="base">
                                        <p:cTn id="11"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9219">
                                            <p:bg/>
                                          </p:spTgt>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additive="base">
                                        <p:cTn id="15"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additive="base">
                                        <p:cTn id="21"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9219">
                                            <p:txEl>
                                              <p:pRg st="2" end="2"/>
                                            </p:txEl>
                                          </p:spTgt>
                                        </p:tgtEl>
                                        <p:attrNameLst>
                                          <p:attrName>style.visibility</p:attrName>
                                        </p:attrNameLst>
                                      </p:cBhvr>
                                      <p:to>
                                        <p:strVal val="visible"/>
                                      </p:to>
                                    </p:set>
                                    <p:anim calcmode="lin" valueType="num">
                                      <p:cBhvr additive="base">
                                        <p:cTn id="26"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219">
                                            <p:txEl>
                                              <p:pRg st="3" end="3"/>
                                            </p:txEl>
                                          </p:spTgt>
                                        </p:tgtEl>
                                        <p:attrNameLst>
                                          <p:attrName>style.visibility</p:attrName>
                                        </p:attrNameLst>
                                      </p:cBhvr>
                                      <p:to>
                                        <p:strVal val="visible"/>
                                      </p:to>
                                    </p:set>
                                    <p:anim calcmode="lin" valueType="num">
                                      <p:cBhvr additive="base">
                                        <p:cTn id="32"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5" end="5"/>
                                            </p:txEl>
                                          </p:spTgt>
                                        </p:tgtEl>
                                        <p:attrNameLst>
                                          <p:attrName>style.visibility</p:attrName>
                                        </p:attrNameLst>
                                      </p:cBhvr>
                                      <p:to>
                                        <p:strVal val="visible"/>
                                      </p:to>
                                    </p:set>
                                    <p:anim calcmode="lin" valueType="num">
                                      <p:cBhvr additive="base">
                                        <p:cTn id="43" dur="2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9219">
                                            <p:txEl>
                                              <p:pRg st="6" end="6"/>
                                            </p:txEl>
                                          </p:spTgt>
                                        </p:tgtEl>
                                        <p:attrNameLst>
                                          <p:attrName>style.visibility</p:attrName>
                                        </p:attrNameLst>
                                      </p:cBhvr>
                                      <p:to>
                                        <p:strVal val="visible"/>
                                      </p:to>
                                    </p:set>
                                    <p:anim calcmode="lin" valueType="num">
                                      <p:cBhvr additive="base">
                                        <p:cTn id="48" dur="2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219">
                                            <p:txEl>
                                              <p:pRg st="7" end="7"/>
                                            </p:txEl>
                                          </p:spTgt>
                                        </p:tgtEl>
                                        <p:attrNameLst>
                                          <p:attrName>style.visibility</p:attrName>
                                        </p:attrNameLst>
                                      </p:cBhvr>
                                      <p:to>
                                        <p:strVal val="visible"/>
                                      </p:to>
                                    </p:set>
                                    <p:anim calcmode="lin" valueType="num">
                                      <p:cBhvr additive="base">
                                        <p:cTn id="54" dur="2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9219">
                                            <p:txEl>
                                              <p:pRg st="8" end="8"/>
                                            </p:txEl>
                                          </p:spTgt>
                                        </p:tgtEl>
                                        <p:attrNameLst>
                                          <p:attrName>style.visibility</p:attrName>
                                        </p:attrNameLst>
                                      </p:cBhvr>
                                      <p:to>
                                        <p:strVal val="visible"/>
                                      </p:to>
                                    </p:set>
                                    <p:anim calcmode="lin" valueType="num">
                                      <p:cBhvr additive="base">
                                        <p:cTn id="59" dur="2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9219">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0" fill="hold"/>
                                        <p:tgtEl>
                                          <p:spTgt spid="5"/>
                                        </p:tgtEl>
                                        <p:attrNameLst>
                                          <p:attrName>ppt_x</p:attrName>
                                        </p:attrNameLst>
                                      </p:cBhvr>
                                      <p:tavLst>
                                        <p:tav tm="0">
                                          <p:val>
                                            <p:strVal val="#ppt_x"/>
                                          </p:val>
                                        </p:tav>
                                        <p:tav tm="100000">
                                          <p:val>
                                            <p:strVal val="#ppt_x"/>
                                          </p:val>
                                        </p:tav>
                                      </p:tavLst>
                                    </p:anim>
                                    <p:anim calcmode="lin" valueType="num">
                                      <p:cBhvr additive="base">
                                        <p:cTn id="64"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9171" y="0"/>
            <a:ext cx="8436429" cy="77787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Jesus Recognized Her Effort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226629" y="3153682"/>
            <a:ext cx="5965371" cy="3358630"/>
          </a:xfrm>
          <a:solidFill>
            <a:schemeClr val="bg1">
              <a:alpha val="90000"/>
            </a:schemeClr>
          </a:solidFill>
        </p:spPr>
        <p:txBody>
          <a:bodyPr/>
          <a:lstStyle/>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Recognized the Timing (1-3)</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Rebuked Her Critics (4-6)</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Recognized Her Effort (7-8)</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Rewarded Her Sacrifice (9)</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
        <p:nvSpPr>
          <p:cNvPr id="2055" name="Freeform: Shape 2054"/>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754541" y="5461713"/>
            <a:ext cx="11145934" cy="954107"/>
          </a:xfrm>
          <a:prstGeom prst="rect">
            <a:avLst/>
          </a:prstGeom>
          <a:solidFill>
            <a:schemeClr val="bg1">
              <a:alpha val="90000"/>
            </a:schemeClr>
          </a:solidFill>
        </p:spPr>
        <p:txBody>
          <a:bodyPr wrap="square" rtlCol="0">
            <a:spAutoFit/>
          </a:bodyPr>
          <a:lstStyle/>
          <a:p>
            <a:r>
              <a:rPr lang="en-US" sz="2800" b="1" dirty="0">
                <a:effectLst>
                  <a:outerShdw blurRad="38100" dist="38100" dir="2700000" algn="tl">
                    <a:srgbClr val="000000">
                      <a:alpha val="43137"/>
                    </a:srgbClr>
                  </a:outerShdw>
                </a:effectLst>
                <a:latin typeface="Congenial SemiBold" panose="020F0502020204030204" pitchFamily="2" charset="0"/>
              </a:rPr>
              <a:t>Luke 9:62 – </a:t>
            </a:r>
            <a:r>
              <a:rPr lang="en-US" sz="2800" dirty="0">
                <a:effectLst>
                  <a:outerShdw blurRad="38100" dist="38100" dir="2700000" algn="tl">
                    <a:srgbClr val="000000">
                      <a:alpha val="43137"/>
                    </a:srgbClr>
                  </a:outerShdw>
                </a:effectLst>
                <a:latin typeface="Congenial SemiBold" panose="020F0502020204030204" pitchFamily="2" charset="0"/>
              </a:rPr>
              <a:t>“Jesus replied, ‘No one who puts a hand to the plow and looks back is fit for service in the kingdom of God.’”</a:t>
            </a:r>
            <a:endParaRPr lang="en-US" sz="2800" dirty="0">
              <a:effectLst>
                <a:outerShdw blurRad="38100" dist="38100" dir="2700000" algn="tl">
                  <a:srgbClr val="000000">
                    <a:alpha val="43137"/>
                  </a:srgbClr>
                </a:outerShdw>
              </a:effectLst>
              <a:latin typeface="Congenial SemiBold" panose="020F0502020204030204" pitchFamily="2" charset="0"/>
            </a:endParaRPr>
          </a:p>
        </p:txBody>
      </p:sp>
      <p:sp>
        <p:nvSpPr>
          <p:cNvPr id="3" name="TextBox 2"/>
          <p:cNvSpPr txBox="1"/>
          <p:nvPr/>
        </p:nvSpPr>
        <p:spPr>
          <a:xfrm>
            <a:off x="8947007" y="442180"/>
            <a:ext cx="2700670" cy="3170099"/>
          </a:xfrm>
          <a:prstGeom prst="rect">
            <a:avLst/>
          </a:prstGeom>
          <a:solidFill>
            <a:schemeClr val="bg1">
              <a:alpha val="90000"/>
            </a:schemeClr>
          </a:solidFill>
        </p:spPr>
        <p:txBody>
          <a:bodyPr wrap="square" rtlCol="0">
            <a:sp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rPr>
              <a:t>2025</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r>
              <a:rPr lang="en-US" sz="4000" b="1" dirty="0">
                <a:effectLst>
                  <a:outerShdw blurRad="38100" dist="38100" dir="2700000" algn="tl">
                    <a:srgbClr val="000000">
                      <a:alpha val="43137"/>
                    </a:srgbClr>
                  </a:outerShdw>
                </a:effectLst>
                <a:latin typeface="Arial Rounded MT Bold" panose="020F0704030504030204" pitchFamily="34" charset="0"/>
              </a:rPr>
              <a:t>Year of </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r>
              <a:rPr lang="en-US" sz="4000" b="1" dirty="0">
                <a:effectLst>
                  <a:outerShdw blurRad="38100" dist="38100" dir="2700000" algn="tl">
                    <a:srgbClr val="000000">
                      <a:alpha val="43137"/>
                    </a:srgbClr>
                  </a:outerShdw>
                </a:effectLst>
                <a:latin typeface="Arial Rounded MT Bold" panose="020F0704030504030204" pitchFamily="34" charset="0"/>
              </a:rPr>
              <a:t>Getting Past  Excuses</a:t>
            </a:r>
            <a:endParaRPr lang="en-US" sz="2400" dirty="0"/>
          </a:p>
        </p:txBody>
      </p:sp>
      <p:sp>
        <p:nvSpPr>
          <p:cNvPr id="4" name="TextBox 3"/>
          <p:cNvSpPr txBox="1"/>
          <p:nvPr/>
        </p:nvSpPr>
        <p:spPr>
          <a:xfrm>
            <a:off x="291525" y="740845"/>
            <a:ext cx="7381124" cy="2062103"/>
          </a:xfrm>
          <a:prstGeom prst="rect">
            <a:avLst/>
          </a:prstGeom>
          <a:solidFill>
            <a:schemeClr val="bg1"/>
          </a:solidFill>
        </p:spPr>
        <p:txBody>
          <a:bodyPr wrap="square" rtlCol="0">
            <a:spAutoFit/>
          </a:bodyPr>
          <a:lstStyle/>
          <a:p>
            <a:pPr algn="ctr"/>
            <a:r>
              <a:rPr lang="en-US" sz="3200" b="1" u="sng" dirty="0">
                <a:effectLst>
                  <a:outerShdw blurRad="38100" dist="38100" dir="2700000" algn="tl">
                    <a:srgbClr val="000000">
                      <a:alpha val="43137"/>
                    </a:srgbClr>
                  </a:outerShdw>
                </a:effectLst>
              </a:rPr>
              <a:t>This Weeks Challenge</a:t>
            </a:r>
            <a:endParaRPr lang="en-US" sz="3200" b="1" u="sng"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Be Quick to Take Responsibility</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Begin to See Problems as Opportunities</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Build a No Excuse Attitude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9"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174171"/>
            <a:ext cx="11843657" cy="6498771"/>
          </a:xfrm>
          <a:solidFill>
            <a:schemeClr val="bg1">
              <a:alpha val="90000"/>
            </a:schemeClr>
          </a:solidFill>
        </p:spPr>
        <p:txBody>
          <a:bodyPr>
            <a:normAutofit/>
          </a:bodyPr>
          <a:lstStyle/>
          <a:p>
            <a:pPr marL="0" marR="0" indent="0">
              <a:lnSpc>
                <a:spcPct val="100000"/>
              </a:lnSpc>
              <a:spcBef>
                <a:spcPts val="0"/>
              </a:spcBef>
              <a:spcAft>
                <a:spcPts val="1200"/>
              </a:spcAft>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Why not promise to do something you can actually accomplish?  </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Gain weight. At least 30 pounds.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Stop exercising. Waste of time.</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Read less. Makes you think.</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Procrastinate more. Starting tomorrow.</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Create loose ends.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Get further in debt.</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Don't believe politicians.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Don't swim with piranhas or sharks.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Wait for opportunity to knock.</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Focus on the faults of others.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endParaRPr>
          </a:p>
          <a:p>
            <a:pPr marL="0" marR="0" algn="ctr">
              <a:lnSpc>
                <a:spcPct val="10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charset="0"/>
              </a:rPr>
              <a:t>Never make New Year's resolutions again.</a:t>
            </a:r>
            <a:endParaRPr lang="en-US"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out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out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out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outVertic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arn(outVertical)">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barn(inVertical)">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barn(outVertical)">
                                      <p:cBhvr>
                                        <p:cTn id="6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 y="174170"/>
            <a:ext cx="11702143" cy="6466115"/>
          </a:xfrm>
        </p:spPr>
        <p:txBody>
          <a:bodyPr>
            <a:normAutofit fontScale="92500" lnSpcReduction="20000"/>
          </a:bodyPr>
          <a:lstStyle/>
          <a:p>
            <a:pPr marL="0" marR="0" indent="0" algn="ctr">
              <a:lnSpc>
                <a:spcPct val="110000"/>
              </a:lnSpc>
              <a:spcBef>
                <a:spcPts val="0"/>
              </a:spcBef>
              <a:spcAft>
                <a:spcPts val="0"/>
              </a:spcAft>
              <a:buNone/>
            </a:pPr>
            <a:r>
              <a:rPr lang="en-US" sz="3500" b="1" dirty="0">
                <a:effectLst>
                  <a:outerShdw blurRad="38100" dist="38100" dir="2700000" algn="tl">
                    <a:srgbClr val="000000">
                      <a:alpha val="43137"/>
                    </a:srgbClr>
                  </a:outerShdw>
                </a:effectLst>
                <a:latin typeface="Times New Roman" panose="02020603050405020304" charset="0"/>
                <a:ea typeface="Calibri" panose="020F0502020204030204" charset="0"/>
                <a:cs typeface="Times New Roman" panose="02020603050405020304" charset="0"/>
              </a:rPr>
              <a:t>New Year's Resolutions</a:t>
            </a:r>
            <a:endParaRPr lang="en-US" sz="35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nSpc>
                <a:spcPct val="110000"/>
              </a:lnSpc>
              <a:spcBef>
                <a:spcPts val="0"/>
              </a:spcBef>
              <a:spcAft>
                <a:spcPts val="0"/>
              </a:spcAft>
              <a:buNone/>
            </a:pP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r>
              <a:rPr lang="en-US" sz="3000" b="1" dirty="0">
                <a:effectLst>
                  <a:outerShdw blurRad="38100" dist="38100" dir="2700000" algn="tl">
                    <a:srgbClr val="000000">
                      <a:alpha val="43137"/>
                    </a:srgbClr>
                  </a:outerShdw>
                </a:effectLst>
                <a:latin typeface="Times New Roman" panose="02020603050405020304" charset="0"/>
                <a:ea typeface="Calibri" panose="020F0502020204030204" charset="0"/>
                <a:cs typeface="Times New Roman" panose="02020603050405020304" charset="0"/>
              </a:rPr>
              <a:t>2021: I will get my weight down below 180 pounds.</a:t>
            </a: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r>
              <a:rPr lang="en-US" sz="3000" b="1" dirty="0">
                <a:effectLst>
                  <a:outerShdw blurRad="38100" dist="38100" dir="2700000" algn="tl">
                    <a:srgbClr val="000000">
                      <a:alpha val="43137"/>
                    </a:srgbClr>
                  </a:outerShdw>
                </a:effectLst>
                <a:latin typeface="Times New Roman" panose="02020603050405020304" charset="0"/>
                <a:ea typeface="Calibri" panose="020F0502020204030204" charset="0"/>
                <a:cs typeface="Times New Roman" panose="02020603050405020304" charset="0"/>
              </a:rPr>
              <a:t>2022: I will follow my new diet religiously until I get below 200 pounds.</a:t>
            </a: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r>
              <a:rPr lang="en-US" sz="3000" b="1" dirty="0">
                <a:effectLst>
                  <a:outerShdw blurRad="38100" dist="38100" dir="2700000" algn="tl">
                    <a:srgbClr val="000000">
                      <a:alpha val="43137"/>
                    </a:srgbClr>
                  </a:outerShdw>
                </a:effectLst>
                <a:latin typeface="Times New Roman" panose="02020603050405020304" charset="0"/>
                <a:ea typeface="Calibri" panose="020F0502020204030204" charset="0"/>
                <a:cs typeface="Times New Roman" panose="02020603050405020304" charset="0"/>
              </a:rPr>
              <a:t>2023: I will develop a realistic attitude about my weight.</a:t>
            </a: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r>
              <a:rPr lang="en-US" sz="3000" b="1" dirty="0">
                <a:effectLst>
                  <a:outerShdw blurRad="38100" dist="38100" dir="2700000" algn="tl">
                    <a:srgbClr val="000000">
                      <a:alpha val="43137"/>
                    </a:srgbClr>
                  </a:outerShdw>
                </a:effectLst>
                <a:latin typeface="Times New Roman" panose="02020603050405020304" charset="0"/>
                <a:ea typeface="Calibri" panose="020F0502020204030204" charset="0"/>
                <a:cs typeface="Times New Roman" panose="02020603050405020304" charset="0"/>
              </a:rPr>
              <a:t>2024: I will work out 3 days a week.</a:t>
            </a: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10000"/>
              </a:lnSpc>
              <a:spcBef>
                <a:spcPts val="0"/>
              </a:spcBef>
              <a:spcAft>
                <a:spcPts val="0"/>
              </a:spcAft>
              <a:buNone/>
            </a:pPr>
            <a:r>
              <a:rPr lang="en-US" sz="3000" b="1" dirty="0">
                <a:effectLst>
                  <a:outerShdw blurRad="38100" dist="38100" dir="2700000" algn="tl">
                    <a:srgbClr val="000000">
                      <a:alpha val="43137"/>
                    </a:srgbClr>
                  </a:outerShdw>
                </a:effectLst>
                <a:latin typeface="Times New Roman" panose="02020603050405020304" charset="0"/>
                <a:ea typeface="Calibri" panose="020F0502020204030204" charset="0"/>
                <a:cs typeface="Times New Roman" panose="02020603050405020304" charset="0"/>
              </a:rPr>
              <a:t>2025: I will try to drive past a gym at least once a week.</a:t>
            </a: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nSpc>
                <a:spcPct val="110000"/>
              </a:lnSpc>
              <a:spcBef>
                <a:spcPts val="0"/>
              </a:spcBef>
              <a:spcAft>
                <a:spcPts val="0"/>
              </a:spcAft>
              <a:buNone/>
            </a:pP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nSpc>
                <a:spcPct val="110000"/>
              </a:lnSpc>
              <a:spcBef>
                <a:spcPts val="0"/>
              </a:spcBef>
              <a:spcAft>
                <a:spcPts val="0"/>
              </a:spcAft>
              <a:buNone/>
            </a:pP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pPr marL="0" marR="0" indent="0" algn="ctr">
              <a:lnSpc>
                <a:spcPct val="120000"/>
              </a:lnSpc>
              <a:spcBef>
                <a:spcPts val="0"/>
              </a:spcBef>
              <a:spcAft>
                <a:spcPts val="0"/>
              </a:spcAft>
              <a:buNone/>
            </a:pPr>
            <a:r>
              <a:rPr lang="en-US" sz="3000" b="1" dirty="0">
                <a:effectLst>
                  <a:outerShdw blurRad="38100" dist="38100" dir="2700000" algn="tl">
                    <a:srgbClr val="000000">
                      <a:alpha val="43137"/>
                    </a:srgbClr>
                  </a:outerShdw>
                </a:effectLst>
                <a:latin typeface="Times New Roman" panose="02020603050405020304" charset="0"/>
                <a:ea typeface="Calibri" panose="020F0502020204030204" charset="0"/>
                <a:cs typeface="Times New Roman" panose="02020603050405020304" charset="0"/>
              </a:rPr>
              <a:t>My goal for 2025 is to accomplish the goals set in 2024 which I should have done in 2023 because I promised to in 2022 and planned to do in 2021.</a:t>
            </a:r>
            <a:endParaRPr lang="en-US" sz="3000" b="1" dirty="0">
              <a:effectLst>
                <a:outerShdw blurRad="38100" dist="38100" dir="2700000" algn="tl">
                  <a:srgbClr val="000000">
                    <a:alpha val="43137"/>
                  </a:srgbClr>
                </a:outerShdw>
              </a:effectLst>
              <a:latin typeface="Calibri" panose="020F0502020204030204" charset="0"/>
              <a:ea typeface="Calibri" panose="020F0502020204030204" charset="0"/>
              <a:cs typeface="Times New Roman" panose="0202060305040502030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out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outVertic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arn(inVertic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barn(outVertical)">
                                      <p:cBhvr>
                                        <p:cTn id="3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1326" y="1"/>
            <a:ext cx="5731727" cy="6400800"/>
          </a:xfrm>
          <a:solidFill>
            <a:schemeClr val="bg1"/>
          </a:solidFill>
        </p:spPr>
        <p:txBody>
          <a:bodyPr>
            <a:noAutofit/>
          </a:bodyPr>
          <a:lstStyle/>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Thank You God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For This NEW…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Year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Start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Opportunities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Challenges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Victories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Help Me to Take Advantage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of These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New Opportunities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par>
                          <p:cTn id="39" fill="hold">
                            <p:stCondLst>
                              <p:cond delay="4000"/>
                            </p:stCondLst>
                            <p:childTnLst>
                              <p:par>
                                <p:cTn id="40" presetID="16" presetClass="entr" presetSubtype="21"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par>
                          <p:cTn id="43" fill="hold">
                            <p:stCondLst>
                              <p:cond delay="4500"/>
                            </p:stCondLst>
                            <p:childTnLst>
                              <p:par>
                                <p:cTn id="44" presetID="16" presetClass="entr" presetSubtype="21"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arn(inVertic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28409" y="2196598"/>
            <a:ext cx="6067591" cy="4661402"/>
          </a:xfrm>
          <a:solidFill>
            <a:schemeClr val="bg1"/>
          </a:solidFill>
        </p:spPr>
        <p:txBody>
          <a:bodyPr>
            <a:normAutofit/>
          </a:bodyPr>
          <a:lstStyle/>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additive="base">
                                        <p:cTn id="2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additive="base">
                                        <p:cTn id="26"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 calcmode="lin" valueType="num">
                                      <p:cBhvr additive="base">
                                        <p:cTn id="36"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075">
                                            <p:txEl>
                                              <p:pRg st="6" end="6"/>
                                            </p:txEl>
                                          </p:spTgt>
                                        </p:tgtEl>
                                        <p:attrNameLst>
                                          <p:attrName>style.visibility</p:attrName>
                                        </p:attrNameLst>
                                      </p:cBhvr>
                                      <p:to>
                                        <p:strVal val="visible"/>
                                      </p:to>
                                    </p:set>
                                    <p:anim calcmode="lin" valueType="num">
                                      <p:cBhvr additive="base">
                                        <p:cTn id="41"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3075">
                                            <p:txEl>
                                              <p:pRg st="7" end="7"/>
                                            </p:txEl>
                                          </p:spTgt>
                                        </p:tgtEl>
                                        <p:attrNameLst>
                                          <p:attrName>style.visibility</p:attrName>
                                        </p:attrNameLst>
                                      </p:cBhvr>
                                      <p:to>
                                        <p:strVal val="visible"/>
                                      </p:to>
                                    </p:set>
                                    <p:anim calcmode="lin" valueType="num">
                                      <p:cBhvr additive="base">
                                        <p:cTn id="46"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ee related image detail. The Incompetence of Excuses: Why They're Not Worth It"/>
          <p:cNvPicPr>
            <a:picLocks noChangeAspect="1" noChangeArrowheads="1"/>
          </p:cNvPicPr>
          <p:nvPr/>
        </p:nvPicPr>
        <p:blipFill>
          <a:blip r:embed="rId1">
            <a:extLst>
              <a:ext uri="{28A0092B-C50C-407E-A947-70E740481C1C}">
                <a14:useLocalDpi xmlns:a14="http://schemas.microsoft.com/office/drawing/2010/main" val="0"/>
              </a:ext>
            </a:extLst>
          </a:blip>
          <a:srcRect t="6377" b="2338"/>
          <a:stretch>
            <a:fillRect/>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he Oddity of Excusing the Iranian Regime All the Time – Iran Lobby"/>
          <p:cNvPicPr>
            <a:picLocks noChangeAspect="1" noChangeArrowheads="1"/>
          </p:cNvPicPr>
          <p:nvPr/>
        </p:nvPicPr>
        <p:blipFill>
          <a:blip r:embed="rId2">
            <a:extLst>
              <a:ext uri="{28A0092B-C50C-407E-A947-70E740481C1C}">
                <a14:useLocalDpi xmlns:a14="http://schemas.microsoft.com/office/drawing/2010/main" val="0"/>
              </a:ext>
            </a:extLst>
          </a:blip>
          <a:srcRect t="18617" b="25833"/>
          <a:stretch>
            <a:fill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ee related image detail. Common Excuses For Not Exercising (And How To Overcome Them ..."/>
          <p:cNvPicPr>
            <a:picLocks noChangeAspect="1" noChangeArrowheads="1"/>
          </p:cNvPicPr>
          <p:nvPr/>
        </p:nvPicPr>
        <p:blipFill>
          <a:blip r:embed="rId3">
            <a:extLst>
              <a:ext uri="{28A0092B-C50C-407E-A947-70E740481C1C}">
                <a14:useLocalDpi xmlns:a14="http://schemas.microsoft.com/office/drawing/2010/main" val="0"/>
              </a:ext>
            </a:extLst>
          </a:blip>
          <a:srcRect t="4771" b="3827"/>
          <a:stretch>
            <a:fillRect/>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txBox="1"/>
          <p:nvPr/>
        </p:nvSpPr>
        <p:spPr>
          <a:xfrm>
            <a:off x="981307" y="897726"/>
            <a:ext cx="6877595" cy="977646"/>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dirty="0">
                <a:effectLst>
                  <a:outerShdw blurRad="38100" dist="38100" dir="2700000" algn="tl">
                    <a:srgbClr val="000000">
                      <a:alpha val="43137"/>
                    </a:srgbClr>
                  </a:outerShdw>
                </a:effectLst>
                <a:latin typeface="Arial Rounded MT Bold" panose="020F0704030504030204" pitchFamily="34" charset="0"/>
              </a:rPr>
              <a:t>Getting Past Excuses </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Title 1"/>
          <p:cNvSpPr txBox="1"/>
          <p:nvPr/>
        </p:nvSpPr>
        <p:spPr>
          <a:xfrm>
            <a:off x="241609" y="6231607"/>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Edward Church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txBox="1"/>
          <p:nvPr/>
        </p:nvSpPr>
        <p:spPr>
          <a:xfrm>
            <a:off x="7744700" y="6287353"/>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Dec 29, 2024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474" y="157843"/>
            <a:ext cx="8367824" cy="6349283"/>
          </a:xfrm>
          <a:solidFill>
            <a:schemeClr val="bg1">
              <a:alpha val="86000"/>
            </a:schemeClr>
          </a:solidFill>
        </p:spPr>
        <p:txBody>
          <a:bodyPr>
            <a:normAutofit lnSpcReduction="10000"/>
          </a:bodyPr>
          <a:lstStyle/>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In The Time When We Need People…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Up</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Take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 Difference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World Instead…</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Back</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Give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an Excuse</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arn(inVertical)">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047" y="2269798"/>
            <a:ext cx="8975905" cy="4432085"/>
          </a:xfrm>
          <a:solidFill>
            <a:schemeClr val="bg1">
              <a:alpha val="90000"/>
            </a:schemeClr>
          </a:solidFill>
        </p:spPr>
        <p:txBody>
          <a:bodyPr>
            <a:normAutofit lnSpcReduction="10000"/>
          </a:bodyPr>
          <a:lstStyle/>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Focus On What You Can Do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Instead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What You Can’t Do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Focus On What You Do Have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Instead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What You Don’t Have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2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2" y="0"/>
            <a:ext cx="8229599" cy="6858000"/>
          </a:xfrm>
          <a:solidFill>
            <a:schemeClr val="bg1">
              <a:alpha val="90000"/>
            </a:schemeClr>
          </a:solidFill>
        </p:spPr>
        <p:txBody>
          <a:bodyPr>
            <a:normAutofit/>
          </a:bodyPr>
          <a:lstStyle/>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Come they told me,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 new born King to see,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Our finest gifts we bring,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To lay before the King,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So to honor Him,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When we come.</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Baby Jesus,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I am a poor boy too</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I have no gift to bring</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That's fit to give the King</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rum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
        <p:nvSpPr>
          <p:cNvPr id="5" name="Content Placeholder 2"/>
          <p:cNvSpPr txBox="1"/>
          <p:nvPr/>
        </p:nvSpPr>
        <p:spPr>
          <a:xfrm>
            <a:off x="8165804" y="3722915"/>
            <a:ext cx="4004423" cy="3135086"/>
          </a:xfrm>
          <a:prstGeom prst="rect">
            <a:avLst/>
          </a:prstGeom>
          <a:solidFill>
            <a:schemeClr val="bg1">
              <a:alpha val="9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Focus </a:t>
            </a:r>
            <a:r>
              <a:rPr lang="en-US" sz="3200" b="1" i="1" dirty="0">
                <a:solidFill>
                  <a:srgbClr val="444444"/>
                </a:solidFill>
                <a:effectLst>
                  <a:outerShdw blurRad="38100" dist="38100" dir="2700000" algn="tl">
                    <a:srgbClr val="000000">
                      <a:alpha val="43137"/>
                    </a:srgbClr>
                  </a:outerShdw>
                </a:effectLst>
                <a:latin typeface="Roboto" panose="02000000000000000000" pitchFamily="2" charset="0"/>
              </a:rPr>
              <a:t>“Don’t Haves” </a:t>
            </a:r>
            <a:endParaRPr lang="en-US" sz="3200" b="1" i="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Self</a:t>
            </a:r>
            <a:endParaRPr lang="en-US" sz="3200" b="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What He Has</a:t>
            </a:r>
            <a:endParaRPr lang="en-US" sz="3200" b="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What He Has to Give</a:t>
            </a:r>
            <a:endParaRPr lang="en-US" sz="3200"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txBox="1"/>
          <p:nvPr/>
        </p:nvSpPr>
        <p:spPr>
          <a:xfrm>
            <a:off x="65312" y="1012374"/>
            <a:ext cx="8153401" cy="5526652"/>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b="1" u="sng"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Shall I play for you</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On my drum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Mary nodded</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The ox and lamb kept time,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I played my drum for Him,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I played my best for Him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Then He smiled at me</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Me and my drum.</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p:txBody>
      </p:sp>
      <p:sp>
        <p:nvSpPr>
          <p:cNvPr id="6" name="Content Placeholder 2"/>
          <p:cNvSpPr>
            <a:spLocks noGrp="1"/>
          </p:cNvSpPr>
          <p:nvPr>
            <p:ph idx="1"/>
          </p:nvPr>
        </p:nvSpPr>
        <p:spPr>
          <a:xfrm>
            <a:off x="8109857" y="1010105"/>
            <a:ext cx="4027714" cy="5526652"/>
          </a:xfrm>
          <a:solidFill>
            <a:schemeClr val="bg1">
              <a:alpha val="90000"/>
            </a:schemeClr>
          </a:solidFill>
        </p:spPr>
        <p:txBody>
          <a:bodyPr>
            <a:normAutofit/>
          </a:bodyPr>
          <a:lstStyle/>
          <a:p>
            <a:pPr marL="0" indent="0" algn="l">
              <a:lnSpc>
                <a:spcPct val="100000"/>
              </a:lnSpc>
              <a:buNone/>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Focus </a:t>
            </a:r>
            <a:r>
              <a:rPr lang="en-US" sz="3200" b="1" i="1" dirty="0">
                <a:solidFill>
                  <a:srgbClr val="444444"/>
                </a:solidFill>
                <a:effectLst>
                  <a:outerShdw blurRad="38100" dist="38100" dir="2700000" algn="tl">
                    <a:srgbClr val="000000">
                      <a:alpha val="43137"/>
                    </a:srgbClr>
                  </a:outerShdw>
                </a:effectLst>
                <a:latin typeface="Roboto" panose="02000000000000000000" pitchFamily="2" charset="0"/>
              </a:rPr>
              <a:t>“Do Haves” </a:t>
            </a:r>
            <a:endParaRPr lang="en-US" sz="3200" b="1" i="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What He Can Do</a:t>
            </a:r>
            <a:endParaRPr lang="en-US" sz="3200" b="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What He Does Have </a:t>
            </a:r>
            <a:endParaRPr lang="en-US" sz="3200" b="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It </a:t>
            </a: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IS</a:t>
            </a: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 Noticed</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endParaRPr lang="en-US" sz="3200" b="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Did it w- All Heart</a:t>
            </a:r>
            <a:endParaRPr lang="en-US" sz="3200" b="1"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pP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spcBef>
                <a:spcPts val="0"/>
              </a:spcBef>
            </a:pPr>
            <a:r>
              <a:rPr lang="en-US" sz="3200" b="1" dirty="0">
                <a:solidFill>
                  <a:srgbClr val="444444"/>
                </a:solidFill>
                <a:effectLst>
                  <a:outerShdw blurRad="38100" dist="38100" dir="2700000" algn="tl">
                    <a:srgbClr val="000000">
                      <a:alpha val="43137"/>
                    </a:srgbClr>
                  </a:outerShdw>
                </a:effectLst>
                <a:latin typeface="Roboto" panose="02000000000000000000" pitchFamily="2" charset="0"/>
              </a:rPr>
              <a:t>It Pleased God</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out)">
                                      <p:cBhvr>
                                        <p:cTn id="12" dur="2000"/>
                                        <p:tgtEl>
                                          <p:spTgt spid="6">
                                            <p:bg/>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out)">
                                      <p:cBhvr>
                                        <p:cTn id="15" dur="2000"/>
                                        <p:tgtEl>
                                          <p:spTgt spid="6">
                                            <p:txEl>
                                              <p:pRg st="0" end="0"/>
                                            </p:txEl>
                                          </p:spTgt>
                                        </p:tgtEl>
                                      </p:cBhvr>
                                    </p:animEffect>
                                  </p:childTnLst>
                                </p:cTn>
                              </p:par>
                            </p:childTnLst>
                          </p:cTn>
                        </p:par>
                        <p:par>
                          <p:cTn id="16" fill="hold">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ircle(out)">
                                      <p:cBhvr>
                                        <p:cTn id="19" dur="2000"/>
                                        <p:tgtEl>
                                          <p:spTgt spid="6">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out)">
                                      <p:cBhvr>
                                        <p:cTn id="23" dur="2000"/>
                                        <p:tgtEl>
                                          <p:spTgt spid="6">
                                            <p:txEl>
                                              <p:pRg st="2" end="2"/>
                                            </p:txEl>
                                          </p:spTgt>
                                        </p:tgtEl>
                                      </p:cBhvr>
                                    </p:animEffect>
                                  </p:childTnLst>
                                </p:cTn>
                              </p:par>
                            </p:childTnLst>
                          </p:cTn>
                        </p:par>
                        <p:par>
                          <p:cTn id="24" fill="hold">
                            <p:stCondLst>
                              <p:cond delay="6000"/>
                            </p:stCondLst>
                            <p:childTnLst>
                              <p:par>
                                <p:cTn id="25" presetID="6" presetClass="entr" presetSubtype="3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out)">
                                      <p:cBhvr>
                                        <p:cTn id="27" dur="2000"/>
                                        <p:tgtEl>
                                          <p:spTgt spid="6">
                                            <p:txEl>
                                              <p:pRg st="3" end="3"/>
                                            </p:txEl>
                                          </p:spTgt>
                                        </p:tgtEl>
                                      </p:cBhvr>
                                    </p:animEffect>
                                  </p:childTnLst>
                                </p:cTn>
                              </p:par>
                            </p:childTnLst>
                          </p:cTn>
                        </p:par>
                        <p:par>
                          <p:cTn id="28" fill="hold">
                            <p:stCondLst>
                              <p:cond delay="8000"/>
                            </p:stCondLst>
                            <p:childTnLst>
                              <p:par>
                                <p:cTn id="29" presetID="6" presetClass="entr" presetSubtype="32"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circle(out)">
                                      <p:cBhvr>
                                        <p:cTn id="31" dur="2000"/>
                                        <p:tgtEl>
                                          <p:spTgt spid="6">
                                            <p:txEl>
                                              <p:pRg st="6" end="6"/>
                                            </p:txEl>
                                          </p:spTgt>
                                        </p:tgtEl>
                                      </p:cBhvr>
                                    </p:animEffect>
                                  </p:childTnLst>
                                </p:cTn>
                              </p:par>
                            </p:childTnLst>
                          </p:cTn>
                        </p:par>
                        <p:par>
                          <p:cTn id="32" fill="hold">
                            <p:stCondLst>
                              <p:cond delay="10000"/>
                            </p:stCondLst>
                            <p:childTnLst>
                              <p:par>
                                <p:cTn id="33" presetID="6" presetClass="entr" presetSubtype="32"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circle(out)">
                                      <p:cBhvr>
                                        <p:cTn id="35"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5043</Words>
  <Application>WPS Presentation</Application>
  <PresentationFormat>Widescreen</PresentationFormat>
  <Paragraphs>174</Paragraphs>
  <Slides>18</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18</vt:i4>
      </vt:variant>
    </vt:vector>
  </HeadingPairs>
  <TitlesOfParts>
    <vt:vector size="39" baseType="lpstr">
      <vt:lpstr>Arial</vt:lpstr>
      <vt:lpstr>SimSun</vt:lpstr>
      <vt:lpstr>Wingdings</vt:lpstr>
      <vt:lpstr>Trebuchet MS</vt:lpstr>
      <vt:lpstr>Wingdings 2</vt:lpstr>
      <vt:lpstr>Wingdings</vt:lpstr>
      <vt:lpstr>Arial Rounded MT Bold</vt:lpstr>
      <vt:lpstr>Calibri</vt:lpstr>
      <vt:lpstr>Microsoft YaHei</vt:lpstr>
      <vt:lpstr>Arial Unicode MS</vt:lpstr>
      <vt:lpstr>Calibri Light</vt:lpstr>
      <vt:lpstr>Roboto</vt:lpstr>
      <vt:lpstr>Times New Roman</vt:lpstr>
      <vt:lpstr>ADLaM Display</vt:lpstr>
      <vt:lpstr>Verdana</vt:lpstr>
      <vt:lpstr>Arial Unicode MS</vt:lpstr>
      <vt:lpstr>Congenial SemiBold</vt:lpstr>
      <vt:lpstr>Calisto MT</vt:lpstr>
      <vt:lpstr>Ezra SIL</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Jesus Recognized Her Effort</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Eddie Edwards</cp:lastModifiedBy>
  <cp:revision>131</cp:revision>
  <dcterms:created xsi:type="dcterms:W3CDTF">2022-12-28T23:06:00Z</dcterms:created>
  <dcterms:modified xsi:type="dcterms:W3CDTF">2024-12-30T00:39:13Z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98FDAB23767043938AB51D2CB351ADB4_12</vt:lpwstr>
  </property>
  <property fmtid="{D5CDD505-2E9C-101B-9397-08002B2CF9AE}" pid="3" name="KSOProductBuildVer">
    <vt:lpwstr>2057-12.2.0.18639</vt:lpwstr>
  </property>
</Properties>
</file>