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1.svg" ContentType="image/svg+xml"/>
  <Override PartName="/ppt/media/image14.svg" ContentType="image/svg+xml"/>
  <Override PartName="/ppt/media/image9.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0"/>
  </p:notesMasterIdLst>
  <p:sldIdLst>
    <p:sldId id="293" r:id="rId4"/>
    <p:sldId id="537" r:id="rId5"/>
    <p:sldId id="538" r:id="rId6"/>
    <p:sldId id="707" r:id="rId7"/>
    <p:sldId id="713" r:id="rId8"/>
    <p:sldId id="509" r:id="rId9"/>
    <p:sldId id="523" r:id="rId10"/>
    <p:sldId id="524" r:id="rId11"/>
    <p:sldId id="511" r:id="rId12"/>
    <p:sldId id="525" r:id="rId13"/>
    <p:sldId id="512" r:id="rId14"/>
    <p:sldId id="712" r:id="rId15"/>
    <p:sldId id="544" r:id="rId16"/>
    <p:sldId id="715" r:id="rId17"/>
    <p:sldId id="761" r:id="rId18"/>
    <p:sldId id="76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0" d="100"/>
          <a:sy n="60" d="100"/>
        </p:scale>
        <p:origin x="90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66AF3F-DAA0-4911-A801-037762F35880}" type="datetimeFigureOut">
              <a:rPr lang="en-US" smtClean="0"/>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0CADF-1291-4177-9F8E-40E814FAA7F9}"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D6375852-61CA-44D9-A76E-70B3F5292D01}"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D6375852-61CA-44D9-A76E-70B3F5292D01}"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D6375852-61CA-44D9-A76E-70B3F5292D01}"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75852-61CA-44D9-A76E-70B3F5292D01}"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6375852-61CA-44D9-A76E-70B3F5292D01}"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6375852-61CA-44D9-A76E-70B3F5292D01}"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D6375852-61CA-44D9-A76E-70B3F5292D01}"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D6375852-61CA-44D9-A76E-70B3F5292D01}"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D6375852-61CA-44D9-A76E-70B3F5292D01}"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75852-61CA-44D9-A76E-70B3F5292D01}"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6375852-61CA-44D9-A76E-70B3F5292D01}"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6375852-61CA-44D9-A76E-70B3F5292D01}"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75852-61CA-44D9-A76E-70B3F5292D01}"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46209-A428-43DB-A794-C7E986699F74}"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75852-61CA-44D9-A76E-70B3F5292D01}"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46209-A428-43DB-A794-C7E986699F74}"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svg"/><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sv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sv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extLst>
              <a:ext uri="{96DAC541-7B7A-43D3-8B79-37D633B846F1}">
                <asvg:svgBlip xmlns:asvg="http://schemas.microsoft.com/office/drawing/2016/SVG/main" r:embed="rId2"/>
              </a:ext>
            </a:extLst>
          </a:blip>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08858"/>
            <a:ext cx="12192000" cy="6389914"/>
          </a:xfrm>
          <a:solidFill>
            <a:schemeClr val="bg1">
              <a:alpha val="90000"/>
            </a:schemeClr>
          </a:solidFill>
        </p:spPr>
        <p:txBody>
          <a:bodyPr>
            <a:normAutofit fontScale="92500" lnSpcReduction="10000"/>
          </a:bodyPr>
          <a:lstStyle/>
          <a:p>
            <a:pPr marL="0" indent="0" algn="ctr">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2 Samuel 24:24-25 (KJV) </a:t>
            </a:r>
            <a:br>
              <a:rPr lang="en-US"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24 </a:t>
            </a:r>
            <a:r>
              <a:rPr lang="en-US" dirty="0">
                <a:effectLst>
                  <a:outerShdw blurRad="38100" dist="38100" dir="2700000" algn="tl">
                    <a:srgbClr val="000000">
                      <a:alpha val="43137"/>
                    </a:srgbClr>
                  </a:outerShdw>
                </a:effectLst>
                <a:latin typeface="Arial Rounded MT Bold" panose="020F0704030504030204" pitchFamily="34" charset="0"/>
              </a:rPr>
              <a:t> And the king said unto Araunah, Nay; but I will surely buy </a:t>
            </a:r>
            <a:r>
              <a:rPr lang="en-US" i="1" dirty="0">
                <a:effectLst>
                  <a:outerShdw blurRad="38100" dist="38100" dir="2700000" algn="tl">
                    <a:srgbClr val="000000">
                      <a:alpha val="43137"/>
                    </a:srgbClr>
                  </a:outerShdw>
                </a:effectLst>
                <a:latin typeface="Arial Rounded MT Bold" panose="020F0704030504030204" pitchFamily="34" charset="0"/>
              </a:rPr>
              <a:t>it</a:t>
            </a:r>
            <a:r>
              <a:rPr lang="en-US" dirty="0">
                <a:effectLst>
                  <a:outerShdw blurRad="38100" dist="38100" dir="2700000" algn="tl">
                    <a:srgbClr val="000000">
                      <a:alpha val="43137"/>
                    </a:srgbClr>
                  </a:outerShdw>
                </a:effectLst>
                <a:latin typeface="Arial Rounded MT Bold" panose="020F0704030504030204" pitchFamily="34" charset="0"/>
              </a:rPr>
              <a:t> of thee at a price: neither will I offer burnt offerings unto the </a:t>
            </a:r>
            <a:r>
              <a:rPr lang="en-US" cap="small" dirty="0">
                <a:effectLst>
                  <a:outerShdw blurRad="38100" dist="38100" dir="2700000" algn="tl">
                    <a:srgbClr val="000000">
                      <a:alpha val="43137"/>
                    </a:srgbClr>
                  </a:outerShdw>
                </a:effectLst>
                <a:latin typeface="Arial Rounded MT Bold" panose="020F0704030504030204" pitchFamily="34" charset="0"/>
              </a:rPr>
              <a:t>LORD</a:t>
            </a:r>
            <a:r>
              <a:rPr lang="en-US" dirty="0">
                <a:effectLst>
                  <a:outerShdw blurRad="38100" dist="38100" dir="2700000" algn="tl">
                    <a:srgbClr val="000000">
                      <a:alpha val="43137"/>
                    </a:srgbClr>
                  </a:outerShdw>
                </a:effectLst>
                <a:latin typeface="Arial Rounded MT Bold" panose="020F0704030504030204" pitchFamily="34" charset="0"/>
              </a:rPr>
              <a:t> my God of that which doth cost me nothing. So David bought the threshingfloor and the oxen for fifty shekels of silver.  </a:t>
            </a:r>
            <a:r>
              <a:rPr lang="en-US" baseline="30000" dirty="0">
                <a:effectLst>
                  <a:outerShdw blurRad="38100" dist="38100" dir="2700000" algn="tl">
                    <a:srgbClr val="000000">
                      <a:alpha val="43137"/>
                    </a:srgbClr>
                  </a:outerShdw>
                </a:effectLst>
                <a:latin typeface="Arial Rounded MT Bold" panose="020F0704030504030204" pitchFamily="34" charset="0"/>
              </a:rPr>
              <a:t>25 </a:t>
            </a:r>
            <a:r>
              <a:rPr lang="en-US" dirty="0">
                <a:effectLst>
                  <a:outerShdw blurRad="38100" dist="38100" dir="2700000" algn="tl">
                    <a:srgbClr val="000000">
                      <a:alpha val="43137"/>
                    </a:srgbClr>
                  </a:outerShdw>
                </a:effectLst>
                <a:latin typeface="Arial Rounded MT Bold" panose="020F0704030504030204" pitchFamily="34" charset="0"/>
              </a:rPr>
              <a:t> And David built there an altar unto the </a:t>
            </a:r>
            <a:r>
              <a:rPr lang="en-US" cap="small" dirty="0">
                <a:effectLst>
                  <a:outerShdw blurRad="38100" dist="38100" dir="2700000" algn="tl">
                    <a:srgbClr val="000000">
                      <a:alpha val="43137"/>
                    </a:srgbClr>
                  </a:outerShdw>
                </a:effectLst>
                <a:latin typeface="Arial Rounded MT Bold" panose="020F0704030504030204" pitchFamily="34" charset="0"/>
              </a:rPr>
              <a:t>LORD</a:t>
            </a:r>
            <a:r>
              <a:rPr lang="en-US" dirty="0">
                <a:effectLst>
                  <a:outerShdw blurRad="38100" dist="38100" dir="2700000" algn="tl">
                    <a:srgbClr val="000000">
                      <a:alpha val="43137"/>
                    </a:srgbClr>
                  </a:outerShdw>
                </a:effectLst>
                <a:latin typeface="Arial Rounded MT Bold" panose="020F0704030504030204" pitchFamily="34" charset="0"/>
              </a:rPr>
              <a:t>, and offered burnt offerings and peace offerings. So the </a:t>
            </a:r>
            <a:r>
              <a:rPr lang="en-US" cap="small" dirty="0">
                <a:effectLst>
                  <a:outerShdw blurRad="38100" dist="38100" dir="2700000" algn="tl">
                    <a:srgbClr val="000000">
                      <a:alpha val="43137"/>
                    </a:srgbClr>
                  </a:outerShdw>
                </a:effectLst>
                <a:latin typeface="Arial Rounded MT Bold" panose="020F0704030504030204" pitchFamily="34" charset="0"/>
              </a:rPr>
              <a:t>LORD</a:t>
            </a:r>
            <a:r>
              <a:rPr lang="en-US" dirty="0">
                <a:effectLst>
                  <a:outerShdw blurRad="38100" dist="38100" dir="2700000" algn="tl">
                    <a:srgbClr val="000000">
                      <a:alpha val="43137"/>
                    </a:srgbClr>
                  </a:outerShdw>
                </a:effectLst>
                <a:latin typeface="Arial Rounded MT Bold" panose="020F0704030504030204" pitchFamily="34" charset="0"/>
              </a:rPr>
              <a:t> was intreated for the land, and the plague was stayed from Israel. </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2 Samuel 24:24-25 (MSG) </a:t>
            </a:r>
            <a:br>
              <a:rPr lang="en-US"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24 </a:t>
            </a:r>
            <a:r>
              <a:rPr lang="en-US" dirty="0">
                <a:effectLst>
                  <a:outerShdw blurRad="38100" dist="38100" dir="2700000" algn="tl">
                    <a:srgbClr val="000000">
                      <a:alpha val="43137"/>
                    </a:srgbClr>
                  </a:outerShdw>
                </a:effectLst>
                <a:latin typeface="Arial Rounded MT Bold" panose="020F0704030504030204" pitchFamily="34" charset="0"/>
              </a:rPr>
              <a:t> But the king said to Araunah, "No. I've got to buy it from you for a good price; </a:t>
            </a:r>
            <a:r>
              <a:rPr lang="en-US" b="1" dirty="0">
                <a:effectLst>
                  <a:outerShdw blurRad="38100" dist="38100" dir="2700000" algn="tl">
                    <a:srgbClr val="000000">
                      <a:alpha val="43137"/>
                    </a:srgbClr>
                  </a:outerShdw>
                </a:effectLst>
                <a:latin typeface="Arial Rounded MT Bold" panose="020F0704030504030204" pitchFamily="34" charset="0"/>
              </a:rPr>
              <a:t>I'm not going to offer </a:t>
            </a:r>
            <a:r>
              <a:rPr lang="en-US" b="1" cap="small" dirty="0">
                <a:effectLst>
                  <a:outerShdw blurRad="38100" dist="38100" dir="2700000" algn="tl">
                    <a:srgbClr val="000000">
                      <a:alpha val="43137"/>
                    </a:srgbClr>
                  </a:outerShdw>
                </a:effectLst>
                <a:latin typeface="Arial Rounded MT Bold" panose="020F0704030504030204" pitchFamily="34" charset="0"/>
              </a:rPr>
              <a:t>GOD</a:t>
            </a:r>
            <a:r>
              <a:rPr lang="en-US" b="1" dirty="0">
                <a:effectLst>
                  <a:outerShdw blurRad="38100" dist="38100" dir="2700000" algn="tl">
                    <a:srgbClr val="000000">
                      <a:alpha val="43137"/>
                    </a:srgbClr>
                  </a:outerShdw>
                </a:effectLst>
                <a:latin typeface="Arial Rounded MT Bold" panose="020F0704030504030204" pitchFamily="34" charset="0"/>
              </a:rPr>
              <a:t>, my God, sacrifices that are no sacrifice</a:t>
            </a:r>
            <a:r>
              <a:rPr lang="en-US" dirty="0">
                <a:effectLst>
                  <a:outerShdw blurRad="38100" dist="38100" dir="2700000" algn="tl">
                    <a:srgbClr val="000000">
                      <a:alpha val="43137"/>
                    </a:srgbClr>
                  </a:outerShdw>
                </a:effectLst>
                <a:latin typeface="Arial Rounded MT Bold" panose="020F0704030504030204" pitchFamily="34" charset="0"/>
              </a:rPr>
              <a:t>." So David bought the threshing floor and the ox, paying out fifty shekels of silver. </a:t>
            </a:r>
            <a:r>
              <a:rPr lang="en-US" baseline="30000" dirty="0">
                <a:effectLst>
                  <a:outerShdw blurRad="38100" dist="38100" dir="2700000" algn="tl">
                    <a:srgbClr val="000000">
                      <a:alpha val="43137"/>
                    </a:srgbClr>
                  </a:outerShdw>
                </a:effectLst>
                <a:latin typeface="Arial Rounded MT Bold" panose="020F0704030504030204" pitchFamily="34" charset="0"/>
              </a:rPr>
              <a:t>25 </a:t>
            </a:r>
            <a:r>
              <a:rPr lang="en-US" dirty="0">
                <a:effectLst>
                  <a:outerShdw blurRad="38100" dist="38100" dir="2700000" algn="tl">
                    <a:srgbClr val="000000">
                      <a:alpha val="43137"/>
                    </a:srgbClr>
                  </a:outerShdw>
                </a:effectLst>
                <a:latin typeface="Arial Rounded MT Bold" panose="020F0704030504030204" pitchFamily="34" charset="0"/>
              </a:rPr>
              <a:t> He built an altar to </a:t>
            </a:r>
            <a:r>
              <a:rPr lang="en-US" cap="small" dirty="0">
                <a:effectLst>
                  <a:outerShdw blurRad="38100" dist="38100" dir="2700000" algn="tl">
                    <a:srgbClr val="000000">
                      <a:alpha val="43137"/>
                    </a:srgbClr>
                  </a:outerShdw>
                </a:effectLst>
                <a:latin typeface="Arial Rounded MT Bold" panose="020F0704030504030204" pitchFamily="34" charset="0"/>
              </a:rPr>
              <a:t>GOD</a:t>
            </a:r>
            <a:r>
              <a:rPr lang="en-US" dirty="0">
                <a:effectLst>
                  <a:outerShdw blurRad="38100" dist="38100" dir="2700000" algn="tl">
                    <a:srgbClr val="000000">
                      <a:alpha val="43137"/>
                    </a:srgbClr>
                  </a:outerShdw>
                </a:effectLst>
                <a:latin typeface="Arial Rounded MT Bold" panose="020F0704030504030204" pitchFamily="34" charset="0"/>
              </a:rPr>
              <a:t> there and sacrificed burnt offerings and peace offerings. </a:t>
            </a:r>
            <a:r>
              <a:rPr lang="en-US" cap="small" dirty="0">
                <a:effectLst>
                  <a:outerShdw blurRad="38100" dist="38100" dir="2700000" algn="tl">
                    <a:srgbClr val="000000">
                      <a:alpha val="43137"/>
                    </a:srgbClr>
                  </a:outerShdw>
                </a:effectLst>
                <a:latin typeface="Arial Rounded MT Bold" panose="020F0704030504030204" pitchFamily="34" charset="0"/>
              </a:rPr>
              <a:t>GOD</a:t>
            </a:r>
            <a:r>
              <a:rPr lang="en-US" dirty="0">
                <a:effectLst>
                  <a:outerShdw blurRad="38100" dist="38100" dir="2700000" algn="tl">
                    <a:srgbClr val="000000">
                      <a:alpha val="43137"/>
                    </a:srgbClr>
                  </a:outerShdw>
                </a:effectLst>
                <a:latin typeface="Arial Rounded MT Bold" panose="020F0704030504030204" pitchFamily="34" charset="0"/>
              </a:rPr>
              <a:t> was moved by the prayers and that was the end of the disaster. </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75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strVal val="#ppt_w+.3"/>
                                          </p:val>
                                        </p:tav>
                                        <p:tav tm="100000">
                                          <p:val>
                                            <p:strVal val="#ppt_w"/>
                                          </p:val>
                                        </p:tav>
                                      </p:tavLst>
                                    </p:anim>
                                    <p:anim calcmode="lin" valueType="num">
                                      <p:cBhvr>
                                        <p:cTn id="8" dur="2000" fill="hold"/>
                                        <p:tgtEl>
                                          <p:spTgt spid="3">
                                            <p:bg/>
                                          </p:spTgt>
                                        </p:tgtEl>
                                        <p:attrNameLst>
                                          <p:attrName>ppt_h</p:attrName>
                                        </p:attrNameLst>
                                      </p:cBhvr>
                                      <p:tavLst>
                                        <p:tav tm="0">
                                          <p:val>
                                            <p:strVal val="#ppt_h"/>
                                          </p:val>
                                        </p:tav>
                                        <p:tav tm="100000">
                                          <p:val>
                                            <p:strVal val="#ppt_h"/>
                                          </p:val>
                                        </p:tav>
                                      </p:tavLst>
                                    </p:anim>
                                    <p:animEffect transition="in" filter="fade">
                                      <p:cBhvr>
                                        <p:cTn id="9" dur="2000"/>
                                        <p:tgtEl>
                                          <p:spTgt spid="3">
                                            <p:bg/>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3"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2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0" dur="2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1999" y="0"/>
            <a:ext cx="7097486" cy="930278"/>
          </a:xfrm>
        </p:spPr>
        <p:txBody>
          <a:bodyPr/>
          <a:lstStyle/>
          <a:p>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David’s Powerful Choice</a:t>
            </a:r>
            <a:endPar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524000" y="930278"/>
            <a:ext cx="10668000" cy="5100408"/>
          </a:xfrm>
          <a:solidFill>
            <a:schemeClr val="bg1">
              <a:alpha val="80000"/>
            </a:schemeClr>
          </a:solidFill>
        </p:spPr>
        <p:txBody>
          <a:bodyPr>
            <a:normAutofit/>
          </a:bodyPr>
          <a:lstStyle/>
          <a:p>
            <a:pPr marL="0" indent="0" algn="ctr">
              <a:lnSpc>
                <a:spcPct val="100000"/>
              </a:lnSpc>
              <a:buNone/>
            </a:pPr>
            <a:r>
              <a:rPr lang="en-US" sz="3600" b="1" i="1" dirty="0">
                <a:effectLst>
                  <a:outerShdw blurRad="38100" dist="38100" dir="2700000" algn="tl">
                    <a:srgbClr val="000000">
                      <a:alpha val="43137"/>
                    </a:srgbClr>
                  </a:outerShdw>
                </a:effectLst>
                <a:latin typeface="Arial Rounded MT Bold" panose="020F0704030504030204" pitchFamily="34" charset="0"/>
              </a:rPr>
              <a:t>“He Had Everything”</a:t>
            </a:r>
            <a:endParaRPr lang="en-US" sz="3600" b="1" i="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But Peace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His Kingdom had a Problem</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God Said He Could Have Peace w- a Sacrifice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God Named the Place, the Plan…</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But David Named the Price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b="1" i="1" dirty="0">
                <a:effectLst>
                  <a:outerShdw blurRad="38100" dist="38100" dir="2700000" algn="tl">
                    <a:srgbClr val="000000">
                      <a:alpha val="43137"/>
                    </a:srgbClr>
                  </a:outerShdw>
                </a:effectLst>
                <a:latin typeface="Arial Rounded MT Bold" panose="020F0704030504030204" pitchFamily="34" charset="0"/>
              </a:rPr>
              <a:t>“I Refuse to Offer that which Costs Me Nothing”</a:t>
            </a:r>
            <a:endParaRPr lang="en-US" sz="3200" b="1" i="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The Plague was Stayed</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20000"/>
              </a:lnSpc>
              <a:buNone/>
            </a:pP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20000"/>
              </a:lnSpc>
              <a:buNone/>
            </a:pPr>
            <a:endParaRPr lang="en-US" sz="3200" b="1" dirty="0">
              <a:effectLst>
                <a:outerShdw blurRad="38100" dist="38100" dir="2700000" algn="tl">
                  <a:srgbClr val="000000">
                    <a:alpha val="43137"/>
                  </a:srgbClr>
                </a:outerShdw>
              </a:effectLst>
              <a:latin typeface="Arial Rounded MT Bold" panose="020F0704030504030204" pitchFamily="34" charset="0"/>
            </a:endParaRPr>
          </a:p>
          <a:p>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45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edge">
                                      <p:cBhvr>
                                        <p:cTn id="7" dur="2000"/>
                                        <p:tgtEl>
                                          <p:spTgt spid="3">
                                            <p:bg/>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edge">
                                      <p:cBhvr>
                                        <p:cTn id="10" dur="2000"/>
                                        <p:tgtEl>
                                          <p:spTgt spid="3">
                                            <p:txEl>
                                              <p:pRg st="0" end="0"/>
                                            </p:txEl>
                                          </p:spTgt>
                                        </p:tgtEl>
                                      </p:cBhvr>
                                    </p:animEffect>
                                  </p:childTnLst>
                                </p:cTn>
                              </p:par>
                            </p:childTnLst>
                          </p:cTn>
                        </p:par>
                        <p:par>
                          <p:cTn id="11" fill="hold">
                            <p:stCondLst>
                              <p:cond delay="2000"/>
                            </p:stCondLst>
                            <p:childTnLst>
                              <p:par>
                                <p:cTn id="12" presetID="20"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edge">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edge">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edge">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edge">
                                      <p:cBhvr>
                                        <p:cTn id="29" dur="2000"/>
                                        <p:tgtEl>
                                          <p:spTgt spid="3">
                                            <p:txEl>
                                              <p:pRg st="4" end="4"/>
                                            </p:txEl>
                                          </p:spTgt>
                                        </p:tgtEl>
                                      </p:cBhvr>
                                    </p:animEffect>
                                  </p:childTnLst>
                                </p:cTn>
                              </p:par>
                            </p:childTnLst>
                          </p:cTn>
                        </p:par>
                        <p:par>
                          <p:cTn id="30" fill="hold">
                            <p:stCondLst>
                              <p:cond delay="2000"/>
                            </p:stCondLst>
                            <p:childTnLst>
                              <p:par>
                                <p:cTn id="31" presetID="20" presetClass="entr" presetSubtype="0"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edge">
                                      <p:cBhvr>
                                        <p:cTn id="33" dur="20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edge">
                                      <p:cBhvr>
                                        <p:cTn id="38" dur="2000"/>
                                        <p:tgtEl>
                                          <p:spTgt spid="3">
                                            <p:txEl>
                                              <p:pRg st="6" end="6"/>
                                            </p:txEl>
                                          </p:spTgt>
                                        </p:tgtEl>
                                      </p:cBhvr>
                                    </p:animEffect>
                                  </p:childTnLst>
                                </p:cTn>
                              </p:par>
                            </p:childTnLst>
                          </p:cTn>
                        </p:par>
                        <p:par>
                          <p:cTn id="39" fill="hold">
                            <p:stCondLst>
                              <p:cond delay="2000"/>
                            </p:stCondLst>
                            <p:childTnLst>
                              <p:par>
                                <p:cTn id="40" presetID="20" presetClass="entr" presetSubtype="0"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edg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Content Placeholder 2"/>
          <p:cNvSpPr txBox="1"/>
          <p:nvPr/>
        </p:nvSpPr>
        <p:spPr>
          <a:xfrm>
            <a:off x="152400" y="0"/>
            <a:ext cx="11898086" cy="6858000"/>
          </a:xfrm>
          <a:prstGeom prst="rect">
            <a:avLst/>
          </a:prstGeom>
          <a:solidFill>
            <a:schemeClr val="bg1">
              <a:alpha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lnSpc>
                <a:spcPct val="100000"/>
              </a:lnSpc>
              <a:spcBef>
                <a:spcPts val="0"/>
              </a:spcBef>
              <a:spcAft>
                <a:spcPts val="600"/>
              </a:spcAft>
              <a:buFont typeface="Arial" panose="020B0604020202020204" pitchFamily="34" charset="0"/>
              <a:buNone/>
            </a:pPr>
            <a:r>
              <a:rPr lang="en-US" sz="32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What it Means to Give God Your Best</a:t>
            </a:r>
            <a:endParaRPr lang="en-US" sz="3200"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endParaRPr>
          </a:p>
          <a:p>
            <a:pPr algn="ctr" fontAlgn="base">
              <a:lnSpc>
                <a:spcPct val="100000"/>
              </a:lnSpc>
              <a:spcBef>
                <a:spcPts val="0"/>
              </a:spcBef>
              <a:buFont typeface="Wingdings" panose="05000000000000000000" pitchFamily="2" charset="2"/>
              <a:buChar char="q"/>
            </a:pPr>
            <a:r>
              <a:rPr lang="en-US" sz="32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Your Best Involves Giving God Your Total Being</a:t>
            </a:r>
            <a:endParaRPr lang="en-US" sz="32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indent="0" algn="ctr" fontAlgn="base">
              <a:lnSpc>
                <a:spcPct val="100000"/>
              </a:lnSpc>
              <a:spcBef>
                <a:spcPts val="0"/>
              </a:spcBef>
              <a:buFont typeface="Arial" panose="020B0604020202020204" pitchFamily="34" charset="0"/>
              <a:buNone/>
            </a:pP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b="1"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“Widow and Her Mite”</a:t>
            </a:r>
            <a:endParaRPr lang="en-US" i="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endParaRPr>
          </a:p>
          <a:p>
            <a:pPr marL="0" algn="ctr" fontAlgn="base">
              <a:lnSpc>
                <a:spcPct val="100000"/>
              </a:lnSpc>
              <a:spcBef>
                <a:spcPts val="0"/>
              </a:spcBef>
            </a:pP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Greatest Commandment </a:t>
            </a:r>
            <a:r>
              <a:rPr lang="en-US" b="1"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a:t>
            </a:r>
            <a:r>
              <a:rPr lang="en-US"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love the Lord with all your heart / with all your soul / with all your mind” </a:t>
            </a:r>
            <a:r>
              <a:rPr lang="en-US"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-Matt. 22:37</a:t>
            </a:r>
            <a:endParaRPr lang="en-US"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endParaRPr>
          </a:p>
          <a:p>
            <a:pPr algn="ctr" fontAlgn="base">
              <a:lnSpc>
                <a:spcPct val="100000"/>
              </a:lnSpc>
              <a:spcBef>
                <a:spcPts val="1200"/>
              </a:spcBef>
              <a:buFont typeface="Wingdings" panose="05000000000000000000" pitchFamily="2" charset="2"/>
              <a:buChar char="q"/>
            </a:pP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32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Your Best Involves Giving God Your First of Everything</a:t>
            </a:r>
            <a:endPar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indent="0" algn="ctr" fontAlgn="base">
              <a:lnSpc>
                <a:spcPct val="100000"/>
              </a:lnSpc>
              <a:spcBef>
                <a:spcPts val="0"/>
              </a:spcBef>
              <a:buFont typeface="Arial" panose="020B0604020202020204" pitchFamily="34" charset="0"/>
              <a:buNone/>
            </a:pP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b="1"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“Mary / Alabaster Box”</a:t>
            </a:r>
            <a:endParaRPr lang="en-US" i="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endParaRPr>
          </a:p>
          <a:p>
            <a:pPr marL="0" algn="ctr" fontAlgn="base">
              <a:lnSpc>
                <a:spcPct val="100000"/>
              </a:lnSpc>
              <a:spcBef>
                <a:spcPts val="0"/>
              </a:spcBef>
            </a:pPr>
            <a:r>
              <a:rPr lang="en-US"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Israelites giving God the first fruits/best of the flock. </a:t>
            </a:r>
            <a:endParaRPr lang="en-US"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algn="ctr" fontAlgn="base">
              <a:lnSpc>
                <a:spcPct val="100000"/>
              </a:lnSpc>
              <a:spcBef>
                <a:spcPts val="0"/>
              </a:spcBef>
            </a:pPr>
            <a:r>
              <a:rPr lang="en-US"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We serve the same God, still worthy of the first / best of our time, efforts, and resources.</a:t>
            </a:r>
            <a:endParaRPr lang="en-US"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endParaRPr>
          </a:p>
          <a:p>
            <a:pPr algn="ctr" fontAlgn="base">
              <a:lnSpc>
                <a:spcPct val="100000"/>
              </a:lnSpc>
              <a:spcBef>
                <a:spcPts val="1200"/>
              </a:spcBef>
              <a:buFont typeface="Wingdings" panose="05000000000000000000" pitchFamily="2" charset="2"/>
              <a:buChar char="q"/>
            </a:pP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32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Your Best Involves Giving God Your Most Superior Work</a:t>
            </a: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b="1"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“David”</a:t>
            </a:r>
            <a:endParaRPr lang="en-US" i="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endParaRPr>
          </a:p>
          <a:p>
            <a:pPr marL="0" algn="ctr" fontAlgn="base">
              <a:lnSpc>
                <a:spcPct val="100000"/>
              </a:lnSpc>
              <a:spcBef>
                <a:spcPts val="0"/>
              </a:spcBef>
            </a:pPr>
            <a:r>
              <a:rPr lang="en-US"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To give God a half-hearted or sloppy effort falls short of… </a:t>
            </a:r>
            <a:endParaRPr lang="en-US"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indent="0" algn="ctr" fontAlgn="base">
              <a:lnSpc>
                <a:spcPct val="100000"/>
              </a:lnSpc>
              <a:spcBef>
                <a:spcPts val="0"/>
              </a:spcBef>
              <a:buFont typeface="Arial" panose="020B0604020202020204" pitchFamily="34" charset="0"/>
              <a:buNone/>
            </a:pPr>
            <a:r>
              <a:rPr lang="en-US"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“doing whatever we do for the glory of God”</a:t>
            </a:r>
            <a:r>
              <a:rPr lang="en-US"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-1 Cor. 10:31 </a:t>
            </a:r>
            <a:endParaRPr lang="en-US"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0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circle(in)">
                                      <p:cBhvr>
                                        <p:cTn id="10" dur="2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circle(in)">
                                      <p:cBhvr>
                                        <p:cTn id="15" dur="2000"/>
                                        <p:tgtEl>
                                          <p:spTgt spid="4">
                                            <p:txEl>
                                              <p:pRg st="1" end="1"/>
                                            </p:txEl>
                                          </p:spTgt>
                                        </p:tgtEl>
                                      </p:cBhvr>
                                    </p:animEffect>
                                  </p:childTnLst>
                                </p:cTn>
                              </p:par>
                            </p:childTnLst>
                          </p:cTn>
                        </p:par>
                        <p:par>
                          <p:cTn id="16" fill="hold">
                            <p:stCondLst>
                              <p:cond delay="2000"/>
                            </p:stCondLst>
                            <p:childTnLst>
                              <p:par>
                                <p:cTn id="17" presetID="6" presetClass="entr" presetSubtype="16"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circle(in)">
                                      <p:cBhvr>
                                        <p:cTn id="19" dur="2000"/>
                                        <p:tgtEl>
                                          <p:spTgt spid="4">
                                            <p:txEl>
                                              <p:pRg st="2" end="2"/>
                                            </p:txEl>
                                          </p:spTgt>
                                        </p:tgtEl>
                                      </p:cBhvr>
                                    </p:animEffect>
                                  </p:childTnLst>
                                </p:cTn>
                              </p:par>
                            </p:childTnLst>
                          </p:cTn>
                        </p:par>
                        <p:par>
                          <p:cTn id="20" fill="hold">
                            <p:stCondLst>
                              <p:cond delay="4000"/>
                            </p:stCondLst>
                            <p:childTnLst>
                              <p:par>
                                <p:cTn id="21" presetID="6" presetClass="entr" presetSubtype="16" fill="hold"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circle(in)">
                                      <p:cBhvr>
                                        <p:cTn id="23" dur="20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circle(in)">
                                      <p:cBhvr>
                                        <p:cTn id="28" dur="2000"/>
                                        <p:tgtEl>
                                          <p:spTgt spid="4">
                                            <p:txEl>
                                              <p:pRg st="4" end="4"/>
                                            </p:txEl>
                                          </p:spTgt>
                                        </p:tgtEl>
                                      </p:cBhvr>
                                    </p:animEffect>
                                  </p:childTnLst>
                                </p:cTn>
                              </p:par>
                            </p:childTnLst>
                          </p:cTn>
                        </p:par>
                        <p:par>
                          <p:cTn id="29" fill="hold">
                            <p:stCondLst>
                              <p:cond delay="2000"/>
                            </p:stCondLst>
                            <p:childTnLst>
                              <p:par>
                                <p:cTn id="30" presetID="6" presetClass="entr" presetSubtype="16" fill="hold" nodeType="after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circle(in)">
                                      <p:cBhvr>
                                        <p:cTn id="32" dur="2000"/>
                                        <p:tgtEl>
                                          <p:spTgt spid="4">
                                            <p:txEl>
                                              <p:pRg st="5" end="5"/>
                                            </p:txEl>
                                          </p:spTgt>
                                        </p:tgtEl>
                                      </p:cBhvr>
                                    </p:animEffect>
                                  </p:childTnLst>
                                </p:cTn>
                              </p:par>
                            </p:childTnLst>
                          </p:cTn>
                        </p:par>
                        <p:par>
                          <p:cTn id="33" fill="hold">
                            <p:stCondLst>
                              <p:cond delay="4000"/>
                            </p:stCondLst>
                            <p:childTnLst>
                              <p:par>
                                <p:cTn id="34" presetID="6" presetClass="entr" presetSubtype="16" fill="hold" nodeType="after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circle(in)">
                                      <p:cBhvr>
                                        <p:cTn id="36" dur="2000"/>
                                        <p:tgtEl>
                                          <p:spTgt spid="4">
                                            <p:txEl>
                                              <p:pRg st="6" end="6"/>
                                            </p:txEl>
                                          </p:spTgt>
                                        </p:tgtEl>
                                      </p:cBhvr>
                                    </p:animEffect>
                                  </p:childTnLst>
                                </p:cTn>
                              </p:par>
                            </p:childTnLst>
                          </p:cTn>
                        </p:par>
                        <p:par>
                          <p:cTn id="37" fill="hold">
                            <p:stCondLst>
                              <p:cond delay="6000"/>
                            </p:stCondLst>
                            <p:childTnLst>
                              <p:par>
                                <p:cTn id="38" presetID="6" presetClass="entr" presetSubtype="16" fill="hold" nodeType="after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circle(in)">
                                      <p:cBhvr>
                                        <p:cTn id="40" dur="2000"/>
                                        <p:tgtEl>
                                          <p:spTgt spid="4">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Effect transition="in" filter="circle(in)">
                                      <p:cBhvr>
                                        <p:cTn id="45" dur="2000"/>
                                        <p:tgtEl>
                                          <p:spTgt spid="4">
                                            <p:txEl>
                                              <p:pRg st="8" end="8"/>
                                            </p:txEl>
                                          </p:spTgt>
                                        </p:tgtEl>
                                      </p:cBhvr>
                                    </p:animEffect>
                                  </p:childTnLst>
                                </p:cTn>
                              </p:par>
                            </p:childTnLst>
                          </p:cTn>
                        </p:par>
                        <p:par>
                          <p:cTn id="46" fill="hold">
                            <p:stCondLst>
                              <p:cond delay="2000"/>
                            </p:stCondLst>
                            <p:childTnLst>
                              <p:par>
                                <p:cTn id="47" presetID="6" presetClass="entr" presetSubtype="16" fill="hold" nodeType="after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Effect transition="in" filter="circle(in)">
                                      <p:cBhvr>
                                        <p:cTn id="49" dur="2000"/>
                                        <p:tgtEl>
                                          <p:spTgt spid="4">
                                            <p:txEl>
                                              <p:pRg st="9" end="9"/>
                                            </p:txEl>
                                          </p:spTgt>
                                        </p:tgtEl>
                                      </p:cBhvr>
                                    </p:animEffect>
                                  </p:childTnLst>
                                </p:cTn>
                              </p:par>
                            </p:childTnLst>
                          </p:cTn>
                        </p:par>
                        <p:par>
                          <p:cTn id="50" fill="hold">
                            <p:stCondLst>
                              <p:cond delay="4000"/>
                            </p:stCondLst>
                            <p:childTnLst>
                              <p:par>
                                <p:cTn id="51" presetID="6" presetClass="entr" presetSubtype="16" fill="hold" nodeType="afterEffect">
                                  <p:stCondLst>
                                    <p:cond delay="0"/>
                                  </p:stCondLst>
                                  <p:childTnLst>
                                    <p:set>
                                      <p:cBhvr>
                                        <p:cTn id="52" dur="1" fill="hold">
                                          <p:stCondLst>
                                            <p:cond delay="0"/>
                                          </p:stCondLst>
                                        </p:cTn>
                                        <p:tgtEl>
                                          <p:spTgt spid="4">
                                            <p:txEl>
                                              <p:pRg st="10" end="10"/>
                                            </p:txEl>
                                          </p:spTgt>
                                        </p:tgtEl>
                                        <p:attrNameLst>
                                          <p:attrName>style.visibility</p:attrName>
                                        </p:attrNameLst>
                                      </p:cBhvr>
                                      <p:to>
                                        <p:strVal val="visible"/>
                                      </p:to>
                                    </p:set>
                                    <p:animEffect transition="in" filter="circle(in)">
                                      <p:cBhvr>
                                        <p:cTn id="53" dur="2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Content Placeholder 2"/>
          <p:cNvSpPr txBox="1"/>
          <p:nvPr/>
        </p:nvSpPr>
        <p:spPr>
          <a:xfrm>
            <a:off x="1915885" y="413657"/>
            <a:ext cx="9895113" cy="5344886"/>
          </a:xfrm>
          <a:prstGeom prst="rect">
            <a:avLst/>
          </a:prstGeom>
          <a:solidFill>
            <a:schemeClr val="bg1">
              <a:alpha val="9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32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In Order to Give God our Best… </a:t>
            </a:r>
            <a:endParaRPr lang="en-US" sz="32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indent="0" algn="ctr">
              <a:lnSpc>
                <a:spcPct val="100000"/>
              </a:lnSpc>
              <a:spcBef>
                <a:spcPts val="0"/>
              </a:spcBef>
              <a:buNone/>
            </a:pPr>
            <a:r>
              <a:rPr lang="en-US" sz="32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…Be Determined to Move…</a:t>
            </a:r>
            <a:endParaRPr lang="en-US" sz="32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algn="ctr">
              <a:lnSpc>
                <a:spcPct val="100000"/>
              </a:lnSpc>
              <a:spcBef>
                <a:spcPts val="300"/>
              </a:spcBef>
            </a:pPr>
            <a:r>
              <a:rPr lang="en-US" sz="32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Forward</a:t>
            </a:r>
            <a:endParaRPr lang="en-US" sz="32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algn="ctr">
              <a:lnSpc>
                <a:spcPct val="100000"/>
              </a:lnSpc>
              <a:spcBef>
                <a:spcPts val="300"/>
              </a:spcBef>
            </a:pPr>
            <a:r>
              <a:rPr lang="en-US" sz="32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Strong</a:t>
            </a:r>
            <a:endParaRPr lang="en-US" sz="32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algn="ctr">
              <a:lnSpc>
                <a:spcPct val="100000"/>
              </a:lnSpc>
              <a:spcBef>
                <a:spcPts val="300"/>
              </a:spcBef>
            </a:pPr>
            <a:r>
              <a:rPr lang="en-US" sz="32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Excuse Free</a:t>
            </a:r>
            <a:endParaRPr lang="en-US" sz="32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indent="0" algn="ctr">
              <a:lnSpc>
                <a:spcPct val="110000"/>
              </a:lnSpc>
              <a:spcBef>
                <a:spcPts val="0"/>
              </a:spcBef>
              <a:buFont typeface="Arial" panose="020B0604020202020204" pitchFamily="34" charset="0"/>
              <a:buNone/>
            </a:pPr>
            <a:r>
              <a:rPr lang="en-US" sz="3200" b="1" dirty="0">
                <a:effectLst>
                  <a:outerShdw blurRad="38100" dist="38100" dir="2700000" algn="tl">
                    <a:srgbClr val="000000">
                      <a:alpha val="43137"/>
                    </a:srgbClr>
                  </a:outerShdw>
                </a:effectLst>
                <a:latin typeface="Arial Rounded MT Bold" panose="020F0704030504030204" pitchFamily="34" charset="0"/>
              </a:rPr>
              <a:t>Col 3:23 (AMP) </a:t>
            </a:r>
            <a:br>
              <a:rPr lang="en-US" sz="3200" dirty="0">
                <a:effectLst>
                  <a:outerShdw blurRad="38100" dist="38100" dir="2700000" algn="tl">
                    <a:srgbClr val="000000">
                      <a:alpha val="43137"/>
                    </a:srgbClr>
                  </a:outerShdw>
                </a:effectLst>
                <a:latin typeface="Arial Rounded MT Bold" panose="020F0704030504030204" pitchFamily="34" charset="0"/>
              </a:rPr>
            </a:br>
            <a:r>
              <a:rPr lang="en-US" sz="3200" baseline="30000" dirty="0">
                <a:effectLst>
                  <a:outerShdw blurRad="38100" dist="38100" dir="2700000" algn="tl">
                    <a:srgbClr val="000000">
                      <a:alpha val="43137"/>
                    </a:srgbClr>
                  </a:outerShdw>
                </a:effectLst>
                <a:latin typeface="Arial Rounded MT Bold" panose="020F0704030504030204" pitchFamily="34" charset="0"/>
              </a:rPr>
              <a:t>23 </a:t>
            </a:r>
            <a:r>
              <a:rPr lang="en-US" sz="3200" dirty="0">
                <a:effectLst>
                  <a:outerShdw blurRad="38100" dist="38100" dir="2700000" algn="tl">
                    <a:srgbClr val="000000">
                      <a:alpha val="43137"/>
                    </a:srgbClr>
                  </a:outerShdw>
                </a:effectLst>
                <a:latin typeface="Arial Rounded MT Bold" panose="020F0704030504030204" pitchFamily="34" charset="0"/>
              </a:rPr>
              <a:t> Whatever may be your task, </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spcBef>
                <a:spcPts val="0"/>
              </a:spcBef>
              <a:buFont typeface="Arial" panose="020B0604020202020204" pitchFamily="34" charset="0"/>
              <a:buNone/>
            </a:pPr>
            <a:r>
              <a:rPr lang="en-US" sz="3200" dirty="0">
                <a:effectLst>
                  <a:outerShdw blurRad="38100" dist="38100" dir="2700000" algn="tl">
                    <a:srgbClr val="000000">
                      <a:alpha val="43137"/>
                    </a:srgbClr>
                  </a:outerShdw>
                </a:effectLst>
                <a:latin typeface="Arial Rounded MT Bold" panose="020F0704030504030204" pitchFamily="34" charset="0"/>
              </a:rPr>
              <a:t>work at it heartily (from the soul), </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spcBef>
                <a:spcPts val="0"/>
              </a:spcBef>
              <a:buFont typeface="Arial" panose="020B0604020202020204" pitchFamily="34" charset="0"/>
              <a:buNone/>
            </a:pPr>
            <a:r>
              <a:rPr lang="en-US" sz="3200" dirty="0">
                <a:effectLst>
                  <a:outerShdw blurRad="38100" dist="38100" dir="2700000" algn="tl">
                    <a:srgbClr val="000000">
                      <a:alpha val="43137"/>
                    </a:srgbClr>
                  </a:outerShdw>
                </a:effectLst>
                <a:latin typeface="Arial Rounded MT Bold" panose="020F0704030504030204" pitchFamily="34" charset="0"/>
              </a:rPr>
              <a:t>as [something done] for the Lord and not for men</a:t>
            </a:r>
            <a:endParaRPr lang="en-US" sz="3200"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60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plus(in)">
                                      <p:cBhvr>
                                        <p:cTn id="7" dur="2000"/>
                                        <p:tgtEl>
                                          <p:spTgt spid="4">
                                            <p:bg/>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plus(in)">
                                      <p:cBhvr>
                                        <p:cTn id="10" dur="2000"/>
                                        <p:tgtEl>
                                          <p:spTgt spid="4">
                                            <p:txEl>
                                              <p:pRg st="0" end="0"/>
                                            </p:txEl>
                                          </p:spTgt>
                                        </p:tgtEl>
                                      </p:cBhvr>
                                    </p:animEffect>
                                  </p:childTnLst>
                                </p:cTn>
                              </p:par>
                            </p:childTnLst>
                          </p:cTn>
                        </p:par>
                        <p:par>
                          <p:cTn id="11" fill="hold">
                            <p:stCondLst>
                              <p:cond delay="2000"/>
                            </p:stCondLst>
                            <p:childTnLst>
                              <p:par>
                                <p:cTn id="12" presetID="13" presetClass="entr" presetSubtype="16"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plus(in)">
                                      <p:cBhvr>
                                        <p:cTn id="14" dur="20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plus(in)">
                                      <p:cBhvr>
                                        <p:cTn id="19" dur="20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grpId="0"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plus(in)">
                                      <p:cBhvr>
                                        <p:cTn id="24" dur="20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plus(in)">
                                      <p:cBhvr>
                                        <p:cTn id="29" dur="2000"/>
                                        <p:tgtEl>
                                          <p:spTgt spid="4">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grpId="0" nodeType="click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plus(in)">
                                      <p:cBhvr>
                                        <p:cTn id="34" dur="2000"/>
                                        <p:tgtEl>
                                          <p:spTgt spid="4">
                                            <p:txEl>
                                              <p:pRg st="6" end="6"/>
                                            </p:txEl>
                                          </p:spTgt>
                                        </p:tgtEl>
                                      </p:cBhvr>
                                    </p:animEffect>
                                  </p:childTnLst>
                                </p:cTn>
                              </p:par>
                            </p:childTnLst>
                          </p:cTn>
                        </p:par>
                        <p:par>
                          <p:cTn id="35" fill="hold">
                            <p:stCondLst>
                              <p:cond delay="2000"/>
                            </p:stCondLst>
                            <p:childTnLst>
                              <p:par>
                                <p:cTn id="36" presetID="13" presetClass="entr" presetSubtype="16" fill="hold" grpId="0" nodeType="after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plus(in)">
                                      <p:cBhvr>
                                        <p:cTn id="38" dur="2000"/>
                                        <p:tgtEl>
                                          <p:spTgt spid="4">
                                            <p:txEl>
                                              <p:pRg st="7" end="7"/>
                                            </p:txEl>
                                          </p:spTgt>
                                        </p:tgtEl>
                                      </p:cBhvr>
                                    </p:animEffect>
                                  </p:childTnLst>
                                </p:cTn>
                              </p:par>
                            </p:childTnLst>
                          </p:cTn>
                        </p:par>
                        <p:par>
                          <p:cTn id="39" fill="hold">
                            <p:stCondLst>
                              <p:cond delay="4000"/>
                            </p:stCondLst>
                            <p:childTnLst>
                              <p:par>
                                <p:cTn id="40" presetID="13" presetClass="entr" presetSubtype="16" fill="hold" grpId="0" nodeType="after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plus(in)">
                                      <p:cBhvr>
                                        <p:cTn id="42"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8" name="Picture 10" descr="500 Sports Grit ideas | motivation, sport motivation, sport quotes ..."/>
          <p:cNvPicPr>
            <a:picLocks noChangeAspect="1" noChangeArrowheads="1"/>
          </p:cNvPicPr>
          <p:nvPr/>
        </p:nvPicPr>
        <p:blipFill>
          <a:blip r:embed="rId1">
            <a:extLst>
              <a:ext uri="{28A0092B-C50C-407E-A947-70E740481C1C}">
                <a14:useLocalDpi xmlns:a14="http://schemas.microsoft.com/office/drawing/2010/main" val="0"/>
              </a:ext>
            </a:extLst>
          </a:blip>
          <a:srcRect t="16740" b="14247"/>
          <a:stretch>
            <a:fillRect/>
          </a:stretch>
        </p:blipFill>
        <p:spPr bwMode="auto">
          <a:xfrm>
            <a:off x="4166505" y="10"/>
            <a:ext cx="4444096" cy="306704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e result for excuses for not giving God our best"/>
          <p:cNvPicPr>
            <a:picLocks noChangeAspect="1" noChangeArrowheads="1"/>
          </p:cNvPicPr>
          <p:nvPr/>
        </p:nvPicPr>
        <p:blipFill>
          <a:blip r:embed="rId2">
            <a:extLst>
              <a:ext uri="{28A0092B-C50C-407E-A947-70E740481C1C}">
                <a14:useLocalDpi xmlns:a14="http://schemas.microsoft.com/office/drawing/2010/main" val="0"/>
              </a:ext>
            </a:extLst>
          </a:blip>
          <a:srcRect t="15180" r="2" b="18881"/>
          <a:stretch>
            <a:fillRect/>
          </a:stretch>
        </p:blipFill>
        <p:spPr bwMode="auto">
          <a:xfrm>
            <a:off x="-1" y="3790950"/>
            <a:ext cx="8305800" cy="3067051"/>
          </a:xfrm>
          <a:prstGeom prst="rect">
            <a:avLst/>
          </a:prstGeom>
          <a:noFill/>
          <a:extLst>
            <a:ext uri="{909E8E84-426E-40DD-AFC4-6F175D3DCCD1}">
              <a14:hiddenFill xmlns:a14="http://schemas.microsoft.com/office/drawing/2010/main">
                <a:solidFill>
                  <a:srgbClr val="FFFFFF"/>
                </a:solidFill>
              </a14:hiddenFill>
            </a:ext>
          </a:extLst>
        </p:spPr>
      </p:pic>
      <p:sp>
        <p:nvSpPr>
          <p:cNvPr id="7187" name="Freeform: Shape 7186"/>
          <p:cNvSpPr>
            <a:spLocks noGrp="1" noRot="1" noChangeAspect="1" noMove="1" noResize="1" noEditPoints="1" noAdjustHandles="1" noChangeArrowheads="1" noChangeShapeType="1" noTextEdit="1"/>
          </p:cNvSpPr>
          <p:nvPr/>
        </p:nvSpPr>
        <p:spPr>
          <a:xfrm>
            <a:off x="0" y="0"/>
            <a:ext cx="5155454" cy="4845530"/>
          </a:xfrm>
          <a:custGeom>
            <a:avLst/>
            <a:gdLst>
              <a:gd name="connsiteX0" fmla="*/ 0 w 5155454"/>
              <a:gd name="connsiteY0" fmla="*/ 0 h 4845530"/>
              <a:gd name="connsiteX1" fmla="*/ 4766270 w 5155454"/>
              <a:gd name="connsiteY1" fmla="*/ 0 h 4845530"/>
              <a:gd name="connsiteX2" fmla="*/ 4896671 w 5155454"/>
              <a:gd name="connsiteY2" fmla="*/ 270697 h 4845530"/>
              <a:gd name="connsiteX3" fmla="*/ 5155454 w 5155454"/>
              <a:gd name="connsiteY3" fmla="*/ 1552495 h 4845530"/>
              <a:gd name="connsiteX4" fmla="*/ 1862419 w 5155454"/>
              <a:gd name="connsiteY4" fmla="*/ 4845530 h 4845530"/>
              <a:gd name="connsiteX5" fmla="*/ 21252 w 5155454"/>
              <a:gd name="connsiteY5" fmla="*/ 4283132 h 4845530"/>
              <a:gd name="connsiteX6" fmla="*/ 0 w 5155454"/>
              <a:gd name="connsiteY6" fmla="*/ 4267240 h 484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5454" h="4845530">
                <a:moveTo>
                  <a:pt x="0" y="0"/>
                </a:moveTo>
                <a:lnTo>
                  <a:pt x="4766270" y="0"/>
                </a:lnTo>
                <a:lnTo>
                  <a:pt x="4896671" y="270697"/>
                </a:lnTo>
                <a:cubicBezTo>
                  <a:pt x="5063308" y="664671"/>
                  <a:pt x="5155454" y="1097822"/>
                  <a:pt x="5155454" y="1552495"/>
                </a:cubicBezTo>
                <a:cubicBezTo>
                  <a:pt x="5155454" y="3371188"/>
                  <a:pt x="3681112" y="4845530"/>
                  <a:pt x="1862419" y="4845530"/>
                </a:cubicBezTo>
                <a:cubicBezTo>
                  <a:pt x="1180409" y="4845530"/>
                  <a:pt x="546824" y="4638201"/>
                  <a:pt x="21252" y="4283132"/>
                </a:cubicBezTo>
                <a:lnTo>
                  <a:pt x="0" y="42672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180" name="Picture 12" descr="Begin while others make excuses. Keep going while others are quitting ..."/>
          <p:cNvPicPr>
            <a:picLocks noChangeAspect="1" noChangeArrowheads="1"/>
          </p:cNvPicPr>
          <p:nvPr/>
        </p:nvPicPr>
        <p:blipFill>
          <a:blip r:embed="rId3">
            <a:extLst>
              <a:ext uri="{28A0092B-C50C-407E-A947-70E740481C1C}">
                <a14:useLocalDpi xmlns:a14="http://schemas.microsoft.com/office/drawing/2010/main" val="0"/>
              </a:ext>
            </a:extLst>
          </a:blip>
          <a:srcRect l="4690" r="17429" b="3"/>
          <a:stretch>
            <a:fillRect/>
          </a:stretch>
        </p:blipFill>
        <p:spPr bwMode="auto">
          <a:xfrm>
            <a:off x="1" y="2"/>
            <a:ext cx="5017099" cy="4718647"/>
          </a:xfrm>
          <a:custGeom>
            <a:avLst/>
            <a:gdLst/>
            <a:ahLst/>
            <a:cxnLst/>
            <a:rect l="l" t="t" r="r" b="b"/>
            <a:pathLst>
              <a:path w="5017099" h="4718647">
                <a:moveTo>
                  <a:pt x="0" y="0"/>
                </a:moveTo>
                <a:lnTo>
                  <a:pt x="4599738" y="0"/>
                </a:lnTo>
                <a:lnTo>
                  <a:pt x="4636346" y="60259"/>
                </a:lnTo>
                <a:cubicBezTo>
                  <a:pt x="4879170" y="507256"/>
                  <a:pt x="5017099" y="1019504"/>
                  <a:pt x="5017099" y="1563967"/>
                </a:cubicBezTo>
                <a:cubicBezTo>
                  <a:pt x="5017099" y="3306249"/>
                  <a:pt x="3604701" y="4718647"/>
                  <a:pt x="1862419" y="4718647"/>
                </a:cubicBezTo>
                <a:cubicBezTo>
                  <a:pt x="1209063" y="4718647"/>
                  <a:pt x="602098" y="4520029"/>
                  <a:pt x="98607" y="4179877"/>
                </a:cubicBezTo>
                <a:lnTo>
                  <a:pt x="0" y="4106140"/>
                </a:lnTo>
                <a:close/>
              </a:path>
            </a:pathLst>
          </a:custGeom>
          <a:noFill/>
          <a:extLst>
            <a:ext uri="{909E8E84-426E-40DD-AFC4-6F175D3DCCD1}">
              <a14:hiddenFill xmlns:a14="http://schemas.microsoft.com/office/drawing/2010/main">
                <a:solidFill>
                  <a:srgbClr val="FFFFFF"/>
                </a:solidFill>
              </a14:hiddenFill>
            </a:ext>
          </a:extLst>
        </p:spPr>
      </p:pic>
      <p:sp>
        <p:nvSpPr>
          <p:cNvPr id="7189" name="Freeform: Shape 7188"/>
          <p:cNvSpPr>
            <a:spLocks noGrp="1" noRot="1" noChangeAspect="1" noMove="1" noResize="1" noEditPoints="1" noAdjustHandles="1" noChangeArrowheads="1" noChangeShapeType="1" noTextEdit="1"/>
          </p:cNvSpPr>
          <p:nvPr/>
        </p:nvSpPr>
        <p:spPr>
          <a:xfrm>
            <a:off x="6148480" y="1563968"/>
            <a:ext cx="6043520" cy="5294033"/>
          </a:xfrm>
          <a:custGeom>
            <a:avLst/>
            <a:gdLst>
              <a:gd name="connsiteX0" fmla="*/ 3600823 w 6043520"/>
              <a:gd name="connsiteY0" fmla="*/ 0 h 5294033"/>
              <a:gd name="connsiteX1" fmla="*/ 5891281 w 6043520"/>
              <a:gd name="connsiteY1" fmla="*/ 822253 h 5294033"/>
              <a:gd name="connsiteX2" fmla="*/ 6043520 w 6043520"/>
              <a:gd name="connsiteY2" fmla="*/ 960617 h 5294033"/>
              <a:gd name="connsiteX3" fmla="*/ 6043520 w 6043520"/>
              <a:gd name="connsiteY3" fmla="*/ 5294033 h 5294033"/>
              <a:gd name="connsiteX4" fmla="*/ 423445 w 6043520"/>
              <a:gd name="connsiteY4" fmla="*/ 5294033 h 5294033"/>
              <a:gd name="connsiteX5" fmla="*/ 282971 w 6043520"/>
              <a:gd name="connsiteY5" fmla="*/ 5002426 h 5294033"/>
              <a:gd name="connsiteX6" fmla="*/ 0 w 6043520"/>
              <a:gd name="connsiteY6" fmla="*/ 3600823 h 5294033"/>
              <a:gd name="connsiteX7" fmla="*/ 3600823 w 6043520"/>
              <a:gd name="connsiteY7" fmla="*/ 0 h 529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3520" h="5294033">
                <a:moveTo>
                  <a:pt x="3600823" y="0"/>
                </a:moveTo>
                <a:cubicBezTo>
                  <a:pt x="4470871" y="0"/>
                  <a:pt x="5268847" y="308574"/>
                  <a:pt x="5891281" y="822253"/>
                </a:cubicBezTo>
                <a:lnTo>
                  <a:pt x="6043520" y="960617"/>
                </a:lnTo>
                <a:lnTo>
                  <a:pt x="6043520" y="5294033"/>
                </a:lnTo>
                <a:lnTo>
                  <a:pt x="423445" y="5294033"/>
                </a:lnTo>
                <a:lnTo>
                  <a:pt x="282971" y="5002426"/>
                </a:lnTo>
                <a:cubicBezTo>
                  <a:pt x="100759" y="4571630"/>
                  <a:pt x="0" y="4097993"/>
                  <a:pt x="0" y="3600823"/>
                </a:cubicBezTo>
                <a:cubicBezTo>
                  <a:pt x="0" y="1612143"/>
                  <a:pt x="1612143" y="0"/>
                  <a:pt x="36008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172" name="Picture 4" descr="Gift Gugu Mona Quote: “God is not interested in our excuses, but our ..."/>
          <p:cNvPicPr>
            <a:picLocks noChangeAspect="1" noChangeArrowheads="1"/>
          </p:cNvPicPr>
          <p:nvPr/>
        </p:nvPicPr>
        <p:blipFill rotWithShape="1">
          <a:blip r:embed="rId4">
            <a:extLst>
              <a:ext uri="{28A0092B-C50C-407E-A947-70E740481C1C}">
                <a14:useLocalDpi xmlns:a14="http://schemas.microsoft.com/office/drawing/2010/main" val="0"/>
              </a:ext>
            </a:extLst>
          </a:blip>
          <a:srcRect l="19417" r="16161"/>
          <a:stretch>
            <a:fillRect/>
          </a:stretch>
        </p:blipFill>
        <p:spPr bwMode="auto">
          <a:xfrm>
            <a:off x="6283728" y="1699213"/>
            <a:ext cx="5908273" cy="5158786"/>
          </a:xfrm>
          <a:custGeom>
            <a:avLst/>
            <a:gdLst/>
            <a:ahLst/>
            <a:cxnLst/>
            <a:rect l="l" t="t" r="r" b="b"/>
            <a:pathLst>
              <a:path w="5908273" h="5158786">
                <a:moveTo>
                  <a:pt x="3465576" y="0"/>
                </a:moveTo>
                <a:cubicBezTo>
                  <a:pt x="4302945" y="0"/>
                  <a:pt x="5070948" y="296984"/>
                  <a:pt x="5670004" y="791369"/>
                </a:cubicBezTo>
                <a:lnTo>
                  <a:pt x="5908273" y="1007923"/>
                </a:lnTo>
                <a:lnTo>
                  <a:pt x="5908273" y="5158786"/>
                </a:lnTo>
                <a:lnTo>
                  <a:pt x="443374" y="5158786"/>
                </a:lnTo>
                <a:lnTo>
                  <a:pt x="418277" y="5117476"/>
                </a:lnTo>
                <a:cubicBezTo>
                  <a:pt x="151523" y="4626427"/>
                  <a:pt x="0" y="4063697"/>
                  <a:pt x="0" y="3465576"/>
                </a:cubicBezTo>
                <a:cubicBezTo>
                  <a:pt x="0" y="1551591"/>
                  <a:pt x="1551591" y="0"/>
                  <a:pt x="3465576" y="0"/>
                </a:cubicBezTo>
                <a:close/>
              </a:path>
            </a:pathLst>
          </a:custGeom>
          <a:noFill/>
          <a:extLst>
            <a:ext uri="{909E8E84-426E-40DD-AFC4-6F175D3DCCD1}">
              <a14:hiddenFill xmlns:a14="http://schemas.microsoft.com/office/drawing/2010/main">
                <a:solidFill>
                  <a:srgbClr val="FFFFFF"/>
                </a:solidFill>
              </a14:hiddenFill>
            </a:ext>
          </a:extLst>
        </p:spPr>
      </p:pic>
      <p:sp>
        <p:nvSpPr>
          <p:cNvPr id="7191" name="Oval 7190"/>
          <p:cNvSpPr>
            <a:spLocks noGrp="1" noRot="1" noChangeAspect="1" noMove="1" noResize="1" noEditPoints="1" noAdjustHandles="1" noChangeArrowheads="1" noChangeShapeType="1" noTextEdit="1"/>
          </p:cNvSpPr>
          <p:nvPr/>
        </p:nvSpPr>
        <p:spPr>
          <a:xfrm>
            <a:off x="3150534" y="1716727"/>
            <a:ext cx="4572000" cy="45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174" name="Picture 6" descr="Making excuses toward God"/>
          <p:cNvPicPr>
            <a:picLocks noChangeAspect="1" noChangeArrowheads="1"/>
          </p:cNvPicPr>
          <p:nvPr/>
        </p:nvPicPr>
        <p:blipFill>
          <a:blip r:embed="rId5">
            <a:extLst>
              <a:ext uri="{28A0092B-C50C-407E-A947-70E740481C1C}">
                <a14:useLocalDpi xmlns:a14="http://schemas.microsoft.com/office/drawing/2010/main" val="0"/>
              </a:ext>
            </a:extLst>
          </a:blip>
          <a:srcRect l="16843" r="8159" b="3"/>
          <a:stretch>
            <a:fillRect/>
          </a:stretch>
        </p:blipFill>
        <p:spPr bwMode="auto">
          <a:xfrm>
            <a:off x="3287694" y="1853886"/>
            <a:ext cx="4297680" cy="4297680"/>
          </a:xfrm>
          <a:custGeom>
            <a:avLst/>
            <a:gdLst/>
            <a:ahLst/>
            <a:cxnLst/>
            <a:rect l="l" t="t" r="r" b="b"/>
            <a:pathLst>
              <a:path w="4297680" h="4297680">
                <a:moveTo>
                  <a:pt x="2148840" y="0"/>
                </a:moveTo>
                <a:cubicBezTo>
                  <a:pt x="3335612" y="0"/>
                  <a:pt x="4297680" y="962068"/>
                  <a:pt x="4297680" y="2148840"/>
                </a:cubicBezTo>
                <a:cubicBezTo>
                  <a:pt x="4297680" y="3335612"/>
                  <a:pt x="3335612" y="4297680"/>
                  <a:pt x="2148840" y="4297680"/>
                </a:cubicBezTo>
                <a:cubicBezTo>
                  <a:pt x="962068" y="4297680"/>
                  <a:pt x="0" y="3335612"/>
                  <a:pt x="0" y="2148840"/>
                </a:cubicBezTo>
                <a:cubicBezTo>
                  <a:pt x="0" y="962068"/>
                  <a:pt x="962068" y="0"/>
                  <a:pt x="2148840" y="0"/>
                </a:cubicBezTo>
                <a:close/>
              </a:path>
            </a:pathLst>
          </a:custGeom>
          <a:noFill/>
          <a:extLst>
            <a:ext uri="{909E8E84-426E-40DD-AFC4-6F175D3DCCD1}">
              <a14:hiddenFill xmlns:a14="http://schemas.microsoft.com/office/drawing/2010/main">
                <a:solidFill>
                  <a:srgbClr val="FFFFFF"/>
                </a:solidFill>
              </a14:hiddenFill>
            </a:ext>
          </a:extLst>
        </p:spPr>
      </p:pic>
      <p:sp>
        <p:nvSpPr>
          <p:cNvPr id="7193" name="Freeform: Shape 7192"/>
          <p:cNvSpPr>
            <a:spLocks noGrp="1" noRot="1" noChangeAspect="1" noMove="1" noResize="1" noEditPoints="1" noAdjustHandles="1" noChangeArrowheads="1" noChangeShapeType="1" noTextEdit="1"/>
          </p:cNvSpPr>
          <p:nvPr/>
        </p:nvSpPr>
        <p:spPr>
          <a:xfrm>
            <a:off x="7762313" y="-1"/>
            <a:ext cx="4444096" cy="3211788"/>
          </a:xfrm>
          <a:custGeom>
            <a:avLst/>
            <a:gdLst>
              <a:gd name="connsiteX0" fmla="*/ 5102 w 4444096"/>
              <a:gd name="connsiteY0" fmla="*/ 0 h 3211788"/>
              <a:gd name="connsiteX1" fmla="*/ 4444096 w 4444096"/>
              <a:gd name="connsiteY1" fmla="*/ 0 h 3211788"/>
              <a:gd name="connsiteX2" fmla="*/ 4444096 w 4444096"/>
              <a:gd name="connsiteY2" fmla="*/ 2908319 h 3211788"/>
              <a:gd name="connsiteX3" fmla="*/ 4321598 w 4444096"/>
              <a:gd name="connsiteY3" fmla="*/ 2967330 h 3211788"/>
              <a:gd name="connsiteX4" fmla="*/ 3110753 w 4444096"/>
              <a:gd name="connsiteY4" fmla="*/ 3211788 h 3211788"/>
              <a:gd name="connsiteX5" fmla="*/ 0 w 4444096"/>
              <a:gd name="connsiteY5" fmla="*/ 101035 h 32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4096" h="3211788">
                <a:moveTo>
                  <a:pt x="5102" y="0"/>
                </a:moveTo>
                <a:lnTo>
                  <a:pt x="4444096" y="0"/>
                </a:lnTo>
                <a:lnTo>
                  <a:pt x="4444096" y="2908319"/>
                </a:lnTo>
                <a:lnTo>
                  <a:pt x="4321598" y="2967330"/>
                </a:lnTo>
                <a:cubicBezTo>
                  <a:pt x="3949433" y="3124742"/>
                  <a:pt x="3540258" y="3211788"/>
                  <a:pt x="3110753" y="3211788"/>
                </a:cubicBezTo>
                <a:cubicBezTo>
                  <a:pt x="1392732" y="3211788"/>
                  <a:pt x="0" y="1819056"/>
                  <a:pt x="0" y="1010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pic>
        <p:nvPicPr>
          <p:cNvPr id="7182" name="Picture 14" descr="Image result for Progress is more important than excuses"/>
          <p:cNvPicPr>
            <a:picLocks noChangeAspect="1" noChangeArrowheads="1"/>
          </p:cNvPicPr>
          <p:nvPr/>
        </p:nvPicPr>
        <p:blipFill>
          <a:blip r:embed="rId6">
            <a:extLst>
              <a:ext uri="{28A0092B-C50C-407E-A947-70E740481C1C}">
                <a14:useLocalDpi xmlns:a14="http://schemas.microsoft.com/office/drawing/2010/main" val="0"/>
              </a:ext>
            </a:extLst>
          </a:blip>
          <a:srcRect t="32237" r="1" b="4482"/>
          <a:stretch>
            <a:fillRect/>
          </a:stretch>
        </p:blipFill>
        <p:spPr bwMode="auto">
          <a:xfrm>
            <a:off x="7928700" y="-1"/>
            <a:ext cx="4277711" cy="3045402"/>
          </a:xfrm>
          <a:custGeom>
            <a:avLst/>
            <a:gdLst/>
            <a:ahLst/>
            <a:cxnLst/>
            <a:rect l="l" t="t" r="r" b="b"/>
            <a:pathLst>
              <a:path w="4277711" h="3045402">
                <a:moveTo>
                  <a:pt x="5102" y="0"/>
                </a:moveTo>
                <a:lnTo>
                  <a:pt x="4277711" y="0"/>
                </a:lnTo>
                <a:lnTo>
                  <a:pt x="4277711" y="2723810"/>
                </a:lnTo>
                <a:lnTo>
                  <a:pt x="4090449" y="2814019"/>
                </a:lnTo>
                <a:cubicBezTo>
                  <a:pt x="3738190" y="2963012"/>
                  <a:pt x="3350901" y="3045402"/>
                  <a:pt x="2944368" y="3045402"/>
                </a:cubicBezTo>
                <a:cubicBezTo>
                  <a:pt x="1318238" y="3045402"/>
                  <a:pt x="0" y="1727164"/>
                  <a:pt x="0" y="101034"/>
                </a:cubicBezTo>
                <a:close/>
              </a:path>
            </a:pathLst>
          </a:cu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1525" y="740845"/>
            <a:ext cx="7381124" cy="3046988"/>
          </a:xfrm>
          <a:prstGeom prst="rect">
            <a:avLst/>
          </a:prstGeom>
          <a:solidFill>
            <a:schemeClr val="bg1"/>
          </a:solidFill>
        </p:spPr>
        <p:txBody>
          <a:bodyPr wrap="square" rtlCol="0">
            <a:spAutoFit/>
          </a:bodyPr>
          <a:lstStyle/>
          <a:p>
            <a:pPr algn="ctr"/>
            <a:r>
              <a:rPr lang="en-US" sz="3200" b="1" u="sng" dirty="0">
                <a:effectLst>
                  <a:outerShdw blurRad="38100" dist="38100" dir="2700000" algn="tl">
                    <a:srgbClr val="000000">
                      <a:alpha val="43137"/>
                    </a:srgbClr>
                  </a:outerShdw>
                </a:effectLst>
              </a:rPr>
              <a:t>This Week’s Challenge</a:t>
            </a:r>
            <a:endParaRPr lang="en-US" sz="3200" b="1" u="sng" dirty="0">
              <a:effectLst>
                <a:outerShdw blurRad="38100" dist="38100" dir="2700000" algn="tl">
                  <a:srgbClr val="000000">
                    <a:alpha val="43137"/>
                  </a:srgbClr>
                </a:outerShdw>
              </a:effectLst>
            </a:endParaRPr>
          </a:p>
          <a:p>
            <a:pPr marL="457200" indent="-457200" algn="ctr">
              <a:buFont typeface="Arial" panose="020B0604020202020204" pitchFamily="34" charset="0"/>
              <a:buChar char="•"/>
            </a:pPr>
            <a:r>
              <a:rPr lang="en-US" sz="3200" b="1" dirty="0">
                <a:effectLst>
                  <a:outerShdw blurRad="38100" dist="38100" dir="2700000" algn="tl">
                    <a:srgbClr val="000000">
                      <a:alpha val="43137"/>
                    </a:srgbClr>
                  </a:outerShdw>
                </a:effectLst>
              </a:rPr>
              <a:t>Be Quick to Take Responsibility</a:t>
            </a:r>
            <a:endParaRPr lang="en-US" sz="3200" b="1" dirty="0">
              <a:effectLst>
                <a:outerShdw blurRad="38100" dist="38100" dir="2700000" algn="tl">
                  <a:srgbClr val="000000">
                    <a:alpha val="43137"/>
                  </a:srgbClr>
                </a:outerShdw>
              </a:effectLst>
            </a:endParaRPr>
          </a:p>
          <a:p>
            <a:pPr marL="457200" indent="-457200" algn="ctr">
              <a:buFont typeface="Arial" panose="020B0604020202020204" pitchFamily="34" charset="0"/>
              <a:buChar char="•"/>
            </a:pPr>
            <a:r>
              <a:rPr lang="en-US" sz="3200" b="1" dirty="0">
                <a:effectLst>
                  <a:outerShdw blurRad="38100" dist="38100" dir="2700000" algn="tl">
                    <a:srgbClr val="000000">
                      <a:alpha val="43137"/>
                    </a:srgbClr>
                  </a:outerShdw>
                </a:effectLst>
              </a:rPr>
              <a:t>Begin to See Problems as Opportunities</a:t>
            </a:r>
            <a:endParaRPr lang="en-US" sz="3200" b="1" dirty="0">
              <a:effectLst>
                <a:outerShdw blurRad="38100" dist="38100" dir="2700000" algn="tl">
                  <a:srgbClr val="000000">
                    <a:alpha val="43137"/>
                  </a:srgbClr>
                </a:outerShdw>
              </a:effectLst>
            </a:endParaRPr>
          </a:p>
          <a:p>
            <a:pPr marL="457200" indent="-457200" algn="ctr">
              <a:buFont typeface="Arial" panose="020B0604020202020204" pitchFamily="34" charset="0"/>
              <a:buChar char="•"/>
            </a:pPr>
            <a:r>
              <a:rPr lang="en-US" sz="3200" b="1" dirty="0">
                <a:effectLst>
                  <a:outerShdw blurRad="38100" dist="38100" dir="2700000" algn="tl">
                    <a:srgbClr val="000000">
                      <a:alpha val="43137"/>
                    </a:srgbClr>
                  </a:outerShdw>
                </a:effectLst>
              </a:rPr>
              <a:t>Build a No Excuse Attitude</a:t>
            </a:r>
            <a:endParaRPr lang="en-US" sz="3200" b="1" dirty="0">
              <a:effectLst>
                <a:outerShdw blurRad="38100" dist="38100" dir="2700000" algn="tl">
                  <a:srgbClr val="000000">
                    <a:alpha val="43137"/>
                  </a:srgbClr>
                </a:outerShdw>
              </a:effectLst>
            </a:endParaRPr>
          </a:p>
          <a:p>
            <a:pPr marL="457200" indent="-457200" algn="ctr">
              <a:buFont typeface="Arial" panose="020B0604020202020204" pitchFamily="34" charset="0"/>
              <a:buChar char="•"/>
            </a:pPr>
            <a:r>
              <a:rPr lang="en-US" sz="3200" b="1" dirty="0">
                <a:effectLst>
                  <a:outerShdw blurRad="38100" dist="38100" dir="2700000" algn="tl">
                    <a:srgbClr val="000000">
                      <a:alpha val="43137"/>
                    </a:srgbClr>
                  </a:outerShdw>
                </a:effectLst>
              </a:rPr>
              <a:t>Focus Haves vs Have Nots</a:t>
            </a:r>
            <a:endParaRPr lang="en-US" sz="3200" b="1" dirty="0">
              <a:effectLst>
                <a:outerShdw blurRad="38100" dist="38100" dir="2700000" algn="tl">
                  <a:srgbClr val="000000">
                    <a:alpha val="43137"/>
                  </a:srgbClr>
                </a:outerShdw>
              </a:effectLst>
            </a:endParaRPr>
          </a:p>
          <a:p>
            <a:pPr algn="ctr"/>
            <a:r>
              <a:rPr lang="en-US" sz="3200" b="1" dirty="0">
                <a:effectLst>
                  <a:outerShdw blurRad="38100" dist="38100" dir="2700000" algn="tl">
                    <a:srgbClr val="000000">
                      <a:alpha val="43137"/>
                    </a:srgbClr>
                  </a:outerShdw>
                </a:effectLst>
              </a:rPr>
              <a:t>...and Keep Moving Forward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9"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9"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9"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057" y="174170"/>
            <a:ext cx="11702143" cy="6466115"/>
          </a:xfrm>
        </p:spPr>
        <p:txBody>
          <a:bodyPr>
            <a:noAutofit/>
          </a:bodyPr>
          <a:lstStyle/>
          <a:p>
            <a:pPr>
              <a:lnSpc>
                <a:spcPct val="120000"/>
              </a:lnSpc>
            </a:pPr>
            <a:r>
              <a:rPr lang="en-US" sz="2400" b="1" dirty="0">
                <a:effectLst>
                  <a:outerShdw blurRad="38100" dist="38100" dir="2700000" algn="tl">
                    <a:srgbClr val="000000">
                      <a:alpha val="43137"/>
                    </a:srgbClr>
                  </a:outerShdw>
                </a:effectLst>
              </a:rPr>
              <a:t>Pastor went to his church office on Monday morning and discovered a dead mule in the church yard. He telephoned the police. Since there did not appear to be any foul play, the police referred the Pastor to the Health Department.  They explained, "Since there was no health threat you'll need to call the Sanitation Department."  When the pastor called the Sanitation Department, the Manager of the Sanitation Department said, "I can't pick up that dead mule without authorization from the mayor."    The Pastor was not at all too eager to call the mayor, who possessed a very bad temper and was always extremely unpleasant and hard to deal with, but, eventually, the Pastor called the mayor anyway.  </a:t>
            </a:r>
            <a:br>
              <a:rPr lang="en-US" sz="2400" b="1" dirty="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      The mayor did not disappoint the Pastor. The mayor immediately began to rant and rave. After his continued rant at the pastor, the mayor finally said, "Why did you call me any way? Isn't your job to bury the dead?" </a:t>
            </a:r>
            <a:br>
              <a:rPr lang="en-US" sz="2400" b="1" dirty="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           The pastor paused for a brief prayer, and asked the Lord to direct his response. The lord led the pastor to the words he was seeking, "Yes, Mayor, it IS my job to bury the dead, BUT I always like to notify the next of kin first!</a:t>
            </a:r>
            <a:endParaRPr lang="en-US" sz="2400" b="1" dirty="0">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ee related image detail. The Incompetence of Excuses: Why They're Not Worth It"/>
          <p:cNvPicPr>
            <a:picLocks noChangeAspect="1" noChangeArrowheads="1"/>
          </p:cNvPicPr>
          <p:nvPr/>
        </p:nvPicPr>
        <p:blipFill>
          <a:blip r:embed="rId1">
            <a:extLst>
              <a:ext uri="{28A0092B-C50C-407E-A947-70E740481C1C}">
                <a14:useLocalDpi xmlns:a14="http://schemas.microsoft.com/office/drawing/2010/main" val="0"/>
              </a:ext>
            </a:extLst>
          </a:blip>
          <a:srcRect t="6377" b="2338"/>
          <a:stretch>
            <a:fillRect/>
          </a:stretch>
        </p:blipFill>
        <p:spPr bwMode="auto">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The Oddity of Excusing the Iranian Regime All the Time – Iran Lobby"/>
          <p:cNvPicPr>
            <a:picLocks noChangeAspect="1" noChangeArrowheads="1"/>
          </p:cNvPicPr>
          <p:nvPr/>
        </p:nvPicPr>
        <p:blipFill>
          <a:blip r:embed="rId2">
            <a:extLst>
              <a:ext uri="{28A0092B-C50C-407E-A947-70E740481C1C}">
                <a14:useLocalDpi xmlns:a14="http://schemas.microsoft.com/office/drawing/2010/main" val="0"/>
              </a:ext>
            </a:extLst>
          </a:blip>
          <a:srcRect t="18617" b="25833"/>
          <a:stretch>
            <a:fillRect/>
          </a:stretch>
        </p:blipFill>
        <p:spPr bwMode="auto">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See related image detail. Common Excuses For Not Exercising (And How To Overcome Them ..."/>
          <p:cNvPicPr>
            <a:picLocks noChangeAspect="1" noChangeArrowheads="1"/>
          </p:cNvPicPr>
          <p:nvPr/>
        </p:nvPicPr>
        <p:blipFill>
          <a:blip r:embed="rId3">
            <a:extLst>
              <a:ext uri="{28A0092B-C50C-407E-A947-70E740481C1C}">
                <a14:useLocalDpi xmlns:a14="http://schemas.microsoft.com/office/drawing/2010/main" val="0"/>
              </a:ext>
            </a:extLst>
          </a:blip>
          <a:srcRect t="4771" b="3827"/>
          <a:stretch>
            <a:fillRect/>
          </a:stretch>
        </p:blipFill>
        <p:spPr bwMode="auto">
          <a:xfrm>
            <a:off x="20" y="10"/>
            <a:ext cx="7503091"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itle 1"/>
          <p:cNvSpPr txBox="1"/>
          <p:nvPr/>
        </p:nvSpPr>
        <p:spPr>
          <a:xfrm>
            <a:off x="981307" y="897726"/>
            <a:ext cx="7792579" cy="977646"/>
          </a:xfrm>
          <a:prstGeom prst="rect">
            <a:avLst/>
          </a:prstGeom>
          <a:solidFill>
            <a:schemeClr val="bg1">
              <a:alpha val="90000"/>
            </a:schemeClr>
          </a:solidFill>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800" b="1" dirty="0">
                <a:effectLst>
                  <a:outerShdw blurRad="38100" dist="38100" dir="2700000" algn="tl">
                    <a:srgbClr val="000000">
                      <a:alpha val="43137"/>
                    </a:srgbClr>
                  </a:outerShdw>
                </a:effectLst>
                <a:latin typeface="Arial Rounded MT Bold" panose="020F0704030504030204" pitchFamily="34" charset="0"/>
              </a:rPr>
              <a:t>Getting Past Excuses pt 2 </a:t>
            </a:r>
            <a:endParaRPr lang="en-US" sz="4800"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Title 1"/>
          <p:cNvSpPr txBox="1"/>
          <p:nvPr/>
        </p:nvSpPr>
        <p:spPr>
          <a:xfrm>
            <a:off x="241609" y="6231607"/>
            <a:ext cx="3271025" cy="570637"/>
          </a:xfrm>
          <a:prstGeom prst="rect">
            <a:avLst/>
          </a:prstGeom>
          <a:solidFill>
            <a:schemeClr val="bg1">
              <a:alpha val="90000"/>
            </a:schemeClr>
          </a:solidFill>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Edward Church  </a:t>
            </a:r>
            <a:endParaRPr lang="en-US" sz="2800" b="1" dirty="0">
              <a:effectLst>
                <a:outerShdw blurRad="38100" dist="38100" dir="2700000" algn="tl">
                  <a:srgbClr val="000000">
                    <a:alpha val="43137"/>
                  </a:srgbClr>
                </a:outerShdw>
              </a:effectLst>
              <a:latin typeface="Arial Rounded MT Bold" panose="020F0704030504030204" pitchFamily="34" charset="0"/>
            </a:endParaRPr>
          </a:p>
        </p:txBody>
      </p:sp>
      <p:sp>
        <p:nvSpPr>
          <p:cNvPr id="4" name="Title 1"/>
          <p:cNvSpPr txBox="1"/>
          <p:nvPr/>
        </p:nvSpPr>
        <p:spPr>
          <a:xfrm>
            <a:off x="7744700" y="6287353"/>
            <a:ext cx="3271025" cy="570637"/>
          </a:xfrm>
          <a:prstGeom prst="rect">
            <a:avLst/>
          </a:prstGeom>
          <a:solidFill>
            <a:schemeClr val="bg1">
              <a:alpha val="90000"/>
            </a:schemeClr>
          </a:solidFill>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January 5, 2025  </a:t>
            </a:r>
            <a:endParaRPr lang="en-US" sz="28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0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outVertical)">
                                      <p:cBhvr>
                                        <p:cTn id="11" dur="500"/>
                                        <p:tgtEl>
                                          <p:spTgt spid="3"/>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2474" y="157843"/>
            <a:ext cx="8367824" cy="6349283"/>
          </a:xfrm>
          <a:solidFill>
            <a:schemeClr val="bg1">
              <a:alpha val="95000"/>
            </a:schemeClr>
          </a:solidFill>
        </p:spPr>
        <p:txBody>
          <a:bodyPr>
            <a:normAutofit lnSpcReduction="10000"/>
          </a:bodyPr>
          <a:lstStyle/>
          <a:p>
            <a:pPr marL="0" indent="0" algn="ctr">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In The Time When We Need People…</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Step Up</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Take Up </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Responsibility</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Make a Difference</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00000"/>
              </a:lnSpc>
              <a:buNone/>
            </a:pP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The World Instead…</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Step Back</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Give Up </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Responsibility</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Make an Excuse</a:t>
            </a:r>
            <a:endPar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p:txBody>
      </p:sp>
      <p:sp>
        <p:nvSpPr>
          <p:cNvPr id="2" name="TextBox 1"/>
          <p:cNvSpPr txBox="1"/>
          <p:nvPr/>
        </p:nvSpPr>
        <p:spPr>
          <a:xfrm>
            <a:off x="2251697" y="1960634"/>
            <a:ext cx="7539750" cy="2743700"/>
          </a:xfrm>
          <a:prstGeom prst="rect">
            <a:avLst/>
          </a:prstGeom>
          <a:solidFill>
            <a:schemeClr val="bg1">
              <a:alpha val="90000"/>
            </a:schemeClr>
          </a:solidFill>
        </p:spPr>
        <p:txBody>
          <a:bodyPr wrap="square" rtlCol="0">
            <a:spAutoFit/>
          </a:bodyPr>
          <a:lstStyle/>
          <a:p>
            <a:pPr algn="ctr">
              <a:lnSpc>
                <a:spcPct val="150000"/>
              </a:lnSpc>
            </a:pPr>
            <a:r>
              <a:rPr lang="en-US" sz="4000" b="1" dirty="0">
                <a:effectLst>
                  <a:outerShdw blurRad="38100" dist="38100" dir="2700000" algn="tl">
                    <a:srgbClr val="000000">
                      <a:alpha val="43137"/>
                    </a:srgbClr>
                  </a:outerShdw>
                </a:effectLst>
                <a:latin typeface="Arial Rounded MT Bold" panose="020F0704030504030204" pitchFamily="34" charset="0"/>
              </a:rPr>
              <a:t>Instead of Getting By</a:t>
            </a:r>
            <a:endParaRPr lang="en-US" sz="4000" b="1" dirty="0">
              <a:effectLst>
                <a:outerShdw blurRad="38100" dist="38100" dir="2700000" algn="tl">
                  <a:srgbClr val="000000">
                    <a:alpha val="43137"/>
                  </a:srgbClr>
                </a:outerShdw>
              </a:effectLst>
              <a:latin typeface="Arial Rounded MT Bold" panose="020F0704030504030204" pitchFamily="34" charset="0"/>
            </a:endParaRPr>
          </a:p>
          <a:p>
            <a:pPr algn="ctr">
              <a:lnSpc>
                <a:spcPct val="150000"/>
              </a:lnSpc>
            </a:pPr>
            <a:r>
              <a:rPr lang="en-US" sz="4000" b="1" dirty="0">
                <a:effectLst>
                  <a:outerShdw blurRad="38100" dist="38100" dir="2700000" algn="tl">
                    <a:srgbClr val="000000">
                      <a:alpha val="43137"/>
                    </a:srgbClr>
                  </a:outerShdw>
                </a:effectLst>
                <a:latin typeface="Arial Rounded MT Bold" panose="020F0704030504030204" pitchFamily="34" charset="0"/>
              </a:rPr>
              <a:t>Give God Your Best</a:t>
            </a:r>
            <a:endParaRPr lang="en-US" sz="4000" b="1" dirty="0">
              <a:effectLst>
                <a:outerShdw blurRad="38100" dist="38100" dir="2700000" algn="tl">
                  <a:srgbClr val="000000">
                    <a:alpha val="43137"/>
                  </a:srgbClr>
                </a:outerShdw>
              </a:effectLst>
              <a:latin typeface="Arial Rounded MT Bold" panose="020F0704030504030204" pitchFamily="34" charset="0"/>
            </a:endParaRPr>
          </a:p>
          <a:p>
            <a:pPr algn="ctr">
              <a:lnSpc>
                <a:spcPct val="150000"/>
              </a:lnSpc>
            </a:pPr>
            <a:r>
              <a:rPr lang="en-US" sz="4000" b="1" dirty="0">
                <a:effectLst>
                  <a:outerShdw blurRad="38100" dist="38100" dir="2700000" algn="tl">
                    <a:srgbClr val="000000">
                      <a:alpha val="43137"/>
                    </a:srgbClr>
                  </a:outerShdw>
                </a:effectLst>
                <a:latin typeface="Arial Rounded MT Bold" panose="020F0704030504030204" pitchFamily="34" charset="0"/>
              </a:rPr>
              <a:t>Refuse to Give Him Leftovers </a:t>
            </a:r>
            <a:endParaRPr lang="en-US" sz="40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500">
        <p:split/>
      </p:transition>
    </mc:Choice>
    <mc:Fallback>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childTnLst>
                          </p:cTn>
                        </p:par>
                        <p:par>
                          <p:cTn id="32" fill="hold">
                            <p:stCondLst>
                              <p:cond delay="500"/>
                            </p:stCondLst>
                            <p:childTnLst>
                              <p:par>
                                <p:cTn id="33" presetID="16" presetClass="entr" presetSubtype="21"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arn(inVertical)">
                                      <p:cBhvr>
                                        <p:cTn id="35" dur="500"/>
                                        <p:tgtEl>
                                          <p:spTgt spid="3">
                                            <p:txEl>
                                              <p:pRg st="7" end="7"/>
                                            </p:txEl>
                                          </p:spTgt>
                                        </p:tgtEl>
                                      </p:cBhvr>
                                    </p:animEffect>
                                  </p:childTnLst>
                                </p:cTn>
                              </p:par>
                            </p:childTnLst>
                          </p:cTn>
                        </p:par>
                        <p:par>
                          <p:cTn id="36" fill="hold">
                            <p:stCondLst>
                              <p:cond delay="1000"/>
                            </p:stCondLst>
                            <p:childTnLst>
                              <p:par>
                                <p:cTn id="37" presetID="16" presetClass="entr" presetSubtype="21"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barn(inVertical)">
                                      <p:cBhvr>
                                        <p:cTn id="39" dur="500"/>
                                        <p:tgtEl>
                                          <p:spTgt spid="3">
                                            <p:txEl>
                                              <p:pRg st="8" end="8"/>
                                            </p:txEl>
                                          </p:spTgt>
                                        </p:tgtEl>
                                      </p:cBhvr>
                                    </p:animEffect>
                                  </p:childTnLst>
                                </p:cTn>
                              </p:par>
                            </p:childTnLst>
                          </p:cTn>
                        </p:par>
                        <p:par>
                          <p:cTn id="40" fill="hold">
                            <p:stCondLst>
                              <p:cond delay="1500"/>
                            </p:stCondLst>
                            <p:childTnLst>
                              <p:par>
                                <p:cTn id="41" presetID="16" presetClass="entr" presetSubtype="21"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barn(inVertical)">
                                      <p:cBhvr>
                                        <p:cTn id="43" dur="500"/>
                                        <p:tgtEl>
                                          <p:spTgt spid="3">
                                            <p:txEl>
                                              <p:pRg st="9" end="9"/>
                                            </p:txEl>
                                          </p:spTgt>
                                        </p:tgtEl>
                                      </p:cBhvr>
                                    </p:animEffect>
                                  </p:childTnLst>
                                </p:cTn>
                              </p:par>
                            </p:childTnLst>
                          </p:cTn>
                        </p:par>
                        <p:par>
                          <p:cTn id="44" fill="hold">
                            <p:stCondLst>
                              <p:cond delay="2000"/>
                            </p:stCondLst>
                            <p:childTnLst>
                              <p:par>
                                <p:cTn id="45" presetID="16" presetClass="entr" presetSubtype="21" fill="hold" grpId="0"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arn(inVertical)">
                                      <p:cBhvr>
                                        <p:cTn id="47" dur="500"/>
                                        <p:tgtEl>
                                          <p:spTgt spid="3">
                                            <p:txEl>
                                              <p:pRg st="10" end="10"/>
                                            </p:txEl>
                                          </p:spTgt>
                                        </p:tgtEl>
                                      </p:cBhvr>
                                    </p:animEffect>
                                  </p:childTnLst>
                                </p:cTn>
                              </p:par>
                            </p:childTnLst>
                          </p:cTn>
                        </p:par>
                        <p:par>
                          <p:cTn id="48" fill="hold">
                            <p:stCondLst>
                              <p:cond delay="2500"/>
                            </p:stCondLst>
                            <p:childTnLst>
                              <p:par>
                                <p:cTn id="49" presetID="2" presetClass="entr" presetSubtype="9"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2000" fill="hold"/>
                                        <p:tgtEl>
                                          <p:spTgt spid="2"/>
                                        </p:tgtEl>
                                        <p:attrNameLst>
                                          <p:attrName>ppt_x</p:attrName>
                                        </p:attrNameLst>
                                      </p:cBhvr>
                                      <p:tavLst>
                                        <p:tav tm="0">
                                          <p:val>
                                            <p:strVal val="0-#ppt_w/2"/>
                                          </p:val>
                                        </p:tav>
                                        <p:tav tm="100000">
                                          <p:val>
                                            <p:strVal val="#ppt_x"/>
                                          </p:val>
                                        </p:tav>
                                      </p:tavLst>
                                    </p:anim>
                                    <p:anim calcmode="lin" valueType="num">
                                      <p:cBhvr additive="base">
                                        <p:cTn id="52" dur="2000" fill="hold"/>
                                        <p:tgtEl>
                                          <p:spTgt spid="2"/>
                                        </p:tgtEl>
                                        <p:attrNameLst>
                                          <p:attrName>ppt_y</p:attrName>
                                        </p:attrNameLst>
                                      </p:cBhvr>
                                      <p:tavLst>
                                        <p:tav tm="0">
                                          <p:val>
                                            <p:strVal val="0-#ppt_h/2"/>
                                          </p:val>
                                        </p:tav>
                                        <p:tav tm="100000">
                                          <p:val>
                                            <p:strVal val="#ppt_y"/>
                                          </p:val>
                                        </p:tav>
                                      </p:tavLst>
                                    </p:anim>
                                  </p:childTnLst>
                                </p:cTn>
                              </p:par>
                            </p:childTnLst>
                          </p:cTn>
                        </p:par>
                        <p:par>
                          <p:cTn id="53" fill="hold">
                            <p:stCondLst>
                              <p:cond delay="4500"/>
                            </p:stCondLst>
                            <p:childTnLst>
                              <p:par>
                                <p:cTn id="54" presetID="6" presetClass="entr" presetSubtype="16" fill="hold" nodeType="afterEffect">
                                  <p:stCondLst>
                                    <p:cond delay="1000"/>
                                  </p:stCondLst>
                                  <p:childTnLst>
                                    <p:set>
                                      <p:cBhvr>
                                        <p:cTn id="55" dur="1" fill="hold">
                                          <p:stCondLst>
                                            <p:cond delay="0"/>
                                          </p:stCondLst>
                                        </p:cTn>
                                        <p:tgtEl>
                                          <p:spTgt spid="2">
                                            <p:txEl>
                                              <p:pRg st="0" end="0"/>
                                            </p:txEl>
                                          </p:spTgt>
                                        </p:tgtEl>
                                        <p:attrNameLst>
                                          <p:attrName>style.visibility</p:attrName>
                                        </p:attrNameLst>
                                      </p:cBhvr>
                                      <p:to>
                                        <p:strVal val="visible"/>
                                      </p:to>
                                    </p:set>
                                    <p:animEffect transition="in" filter="circle(in)">
                                      <p:cBhvr>
                                        <p:cTn id="56" dur="2000"/>
                                        <p:tgtEl>
                                          <p:spTgt spid="2">
                                            <p:txEl>
                                              <p:pRg st="0" end="0"/>
                                            </p:txEl>
                                          </p:spTgt>
                                        </p:tgtEl>
                                      </p:cBhvr>
                                    </p:animEffect>
                                  </p:childTnLst>
                                </p:cTn>
                              </p:par>
                              <p:par>
                                <p:cTn id="57" presetID="2" presetClass="entr" presetSubtype="3" fill="hold" nodeType="withEffect">
                                  <p:stCondLst>
                                    <p:cond delay="0"/>
                                  </p:stCondLst>
                                  <p:childTnLst>
                                    <p:set>
                                      <p:cBhvr>
                                        <p:cTn id="58" dur="1" fill="hold">
                                          <p:stCondLst>
                                            <p:cond delay="0"/>
                                          </p:stCondLst>
                                        </p:cTn>
                                        <p:tgtEl>
                                          <p:spTgt spid="2">
                                            <p:txEl>
                                              <p:pRg st="2" end="2"/>
                                            </p:txEl>
                                          </p:spTgt>
                                        </p:tgtEl>
                                        <p:attrNameLst>
                                          <p:attrName>style.visibility</p:attrName>
                                        </p:attrNameLst>
                                      </p:cBhvr>
                                      <p:to>
                                        <p:strVal val="visible"/>
                                      </p:to>
                                    </p:set>
                                    <p:anim calcmode="lin" valueType="num">
                                      <p:cBhvr additive="base">
                                        <p:cTn id="59" dur="20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60" dur="20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par>
                          <p:cTn id="61" fill="hold">
                            <p:stCondLst>
                              <p:cond delay="7500"/>
                            </p:stCondLst>
                            <p:childTnLst>
                              <p:par>
                                <p:cTn id="62" presetID="6" presetClass="entr" presetSubtype="16" fill="hold" nodeType="afterEffect">
                                  <p:stCondLst>
                                    <p:cond delay="1000"/>
                                  </p:stCondLst>
                                  <p:childTnLst>
                                    <p:set>
                                      <p:cBhvr>
                                        <p:cTn id="63" dur="1" fill="hold">
                                          <p:stCondLst>
                                            <p:cond delay="0"/>
                                          </p:stCondLst>
                                        </p:cTn>
                                        <p:tgtEl>
                                          <p:spTgt spid="2">
                                            <p:txEl>
                                              <p:pRg st="1" end="1"/>
                                            </p:txEl>
                                          </p:spTgt>
                                        </p:tgtEl>
                                        <p:attrNameLst>
                                          <p:attrName>style.visibility</p:attrName>
                                        </p:attrNameLst>
                                      </p:cBhvr>
                                      <p:to>
                                        <p:strVal val="visible"/>
                                      </p:to>
                                    </p:set>
                                    <p:animEffect transition="in" filter="circle(in)">
                                      <p:cBhvr>
                                        <p:cTn id="64"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2090056" y="1"/>
            <a:ext cx="9873343" cy="6629400"/>
          </a:xfrm>
          <a:solidFill>
            <a:schemeClr val="bg1">
              <a:alpha val="99000"/>
            </a:schemeClr>
          </a:solidFill>
        </p:spPr>
        <p:txBody>
          <a:bodyPr>
            <a:normAutofit/>
          </a:bodyPr>
          <a:lstStyle/>
          <a:p>
            <a:pPr marL="0" indent="0" algn="ctr">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Anybody Notice How Hard Things Have Been Lately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600"/>
              </a:spcBef>
              <a:buNone/>
            </a:pPr>
            <a:r>
              <a:rPr lang="en-US" dirty="0">
                <a:effectLst>
                  <a:outerShdw blurRad="38100" dist="38100" dir="2700000" algn="tl">
                    <a:srgbClr val="000000">
                      <a:alpha val="43137"/>
                    </a:srgbClr>
                  </a:outerShdw>
                </a:effectLst>
                <a:latin typeface="Arial Rounded MT Bold" panose="020F0704030504030204" pitchFamily="34" charset="0"/>
              </a:rPr>
              <a:t>“</a:t>
            </a:r>
            <a:r>
              <a:rPr lang="en-US" b="1" dirty="0">
                <a:effectLst>
                  <a:outerShdw blurRad="38100" dist="38100" dir="2700000" algn="tl">
                    <a:srgbClr val="000000">
                      <a:alpha val="43137"/>
                    </a:srgbClr>
                  </a:outerShdw>
                </a:effectLst>
                <a:latin typeface="Arial Rounded MT Bold" panose="020F0704030504030204" pitchFamily="34" charset="0"/>
              </a:rPr>
              <a:t>Challenge</a:t>
            </a:r>
            <a:r>
              <a:rPr lang="en-US" dirty="0">
                <a:effectLst>
                  <a:outerShdw blurRad="38100" dist="38100" dir="2700000" algn="tl">
                    <a:srgbClr val="000000">
                      <a:alpha val="43137"/>
                    </a:srgbClr>
                  </a:outerShdw>
                </a:effectLst>
                <a:latin typeface="Arial Rounded MT Bold" panose="020F0704030504030204" pitchFamily="34" charset="0"/>
              </a:rPr>
              <a:t>” is the Word of this Season</a:t>
            </a:r>
            <a:endParaRPr lang="en-US"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spcBef>
                <a:spcPts val="1200"/>
              </a:spcBef>
            </a:pPr>
            <a:r>
              <a:rPr lang="en-US" dirty="0">
                <a:effectLst>
                  <a:outerShdw blurRad="38100" dist="38100" dir="2700000" algn="tl">
                    <a:srgbClr val="000000">
                      <a:alpha val="43137"/>
                    </a:srgbClr>
                  </a:outerShdw>
                </a:effectLst>
                <a:latin typeface="Arial Rounded MT Bold" panose="020F0704030504030204" pitchFamily="34" charset="0"/>
              </a:rPr>
              <a:t>Satan </a:t>
            </a:r>
            <a:r>
              <a:rPr lang="en-US" b="1" dirty="0">
                <a:effectLst>
                  <a:outerShdw blurRad="38100" dist="38100" dir="2700000" algn="tl">
                    <a:srgbClr val="000000">
                      <a:alpha val="43137"/>
                    </a:srgbClr>
                  </a:outerShdw>
                </a:effectLst>
                <a:latin typeface="Arial Rounded MT Bold" panose="020F0704030504030204" pitchFamily="34" charset="0"/>
              </a:rPr>
              <a:t>Sends</a:t>
            </a:r>
            <a:r>
              <a:rPr lang="en-US" dirty="0">
                <a:effectLst>
                  <a:outerShdw blurRad="38100" dist="38100" dir="2700000" algn="tl">
                    <a:srgbClr val="000000">
                      <a:alpha val="43137"/>
                    </a:srgbClr>
                  </a:outerShdw>
                </a:effectLst>
                <a:latin typeface="Arial Rounded MT Bold" panose="020F0704030504030204" pitchFamily="34" charset="0"/>
              </a:rPr>
              <a:t> Challenges to Break Us</a:t>
            </a:r>
            <a:endParaRPr lang="en-US"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spcBef>
                <a:spcPts val="0"/>
              </a:spcBef>
            </a:pPr>
            <a:r>
              <a:rPr lang="en-US" dirty="0">
                <a:effectLst>
                  <a:outerShdw blurRad="38100" dist="38100" dir="2700000" algn="tl">
                    <a:srgbClr val="000000">
                      <a:alpha val="43137"/>
                    </a:srgbClr>
                  </a:outerShdw>
                </a:effectLst>
                <a:latin typeface="Arial Rounded MT Bold" panose="020F0704030504030204" pitchFamily="34" charset="0"/>
              </a:rPr>
              <a:t>Break Our </a:t>
            </a:r>
            <a:r>
              <a:rPr lang="en-US" b="1" dirty="0">
                <a:effectLst>
                  <a:outerShdw blurRad="38100" dist="38100" dir="2700000" algn="tl">
                    <a:srgbClr val="000000">
                      <a:alpha val="43137"/>
                    </a:srgbClr>
                  </a:outerShdw>
                </a:effectLst>
                <a:latin typeface="Arial Rounded MT Bold" panose="020F0704030504030204" pitchFamily="34" charset="0"/>
              </a:rPr>
              <a:t>Commitment, Calling, Concentration </a:t>
            </a:r>
            <a:endParaRPr lang="en-US"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spcBef>
                <a:spcPts val="1200"/>
              </a:spcBef>
            </a:pPr>
            <a:r>
              <a:rPr lang="en-US" dirty="0">
                <a:effectLst>
                  <a:outerShdw blurRad="38100" dist="38100" dir="2700000" algn="tl">
                    <a:srgbClr val="000000">
                      <a:alpha val="43137"/>
                    </a:srgbClr>
                  </a:outerShdw>
                </a:effectLst>
                <a:latin typeface="Arial Rounded MT Bold" panose="020F0704030504030204" pitchFamily="34" charset="0"/>
              </a:rPr>
              <a:t>God </a:t>
            </a:r>
            <a:r>
              <a:rPr lang="en-US" b="1" dirty="0">
                <a:effectLst>
                  <a:outerShdw blurRad="38100" dist="38100" dir="2700000" algn="tl">
                    <a:srgbClr val="000000">
                      <a:alpha val="43137"/>
                    </a:srgbClr>
                  </a:outerShdw>
                </a:effectLst>
                <a:latin typeface="Arial Rounded MT Bold" panose="020F0704030504030204" pitchFamily="34" charset="0"/>
              </a:rPr>
              <a:t>Allows</a:t>
            </a:r>
            <a:r>
              <a:rPr lang="en-US" dirty="0">
                <a:effectLst>
                  <a:outerShdw blurRad="38100" dist="38100" dir="2700000" algn="tl">
                    <a:srgbClr val="000000">
                      <a:alpha val="43137"/>
                    </a:srgbClr>
                  </a:outerShdw>
                </a:effectLst>
                <a:latin typeface="Arial Rounded MT Bold" panose="020F0704030504030204" pitchFamily="34" charset="0"/>
              </a:rPr>
              <a:t> Challenges to Build Us</a:t>
            </a:r>
            <a:endParaRPr lang="en-US"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spcBef>
                <a:spcPts val="0"/>
              </a:spcBef>
            </a:pPr>
            <a:r>
              <a:rPr lang="en-US" dirty="0">
                <a:effectLst>
                  <a:outerShdw blurRad="38100" dist="38100" dir="2700000" algn="tl">
                    <a:srgbClr val="000000">
                      <a:alpha val="43137"/>
                    </a:srgbClr>
                  </a:outerShdw>
                </a:effectLst>
                <a:latin typeface="Arial Rounded MT Bold" panose="020F0704030504030204" pitchFamily="34" charset="0"/>
              </a:rPr>
              <a:t>Build Our </a:t>
            </a:r>
            <a:r>
              <a:rPr lang="en-US" b="1" dirty="0">
                <a:effectLst>
                  <a:outerShdw blurRad="38100" dist="38100" dir="2700000" algn="tl">
                    <a:srgbClr val="000000">
                      <a:alpha val="43137"/>
                    </a:srgbClr>
                  </a:outerShdw>
                </a:effectLst>
                <a:latin typeface="Arial Rounded MT Bold" panose="020F0704030504030204" pitchFamily="34" charset="0"/>
              </a:rPr>
              <a:t>Commitment, Calling, Concentration</a:t>
            </a:r>
            <a:r>
              <a:rPr lang="en-US" dirty="0">
                <a:effectLst>
                  <a:outerShdw blurRad="38100" dist="38100" dir="2700000" algn="tl">
                    <a:srgbClr val="000000">
                      <a:alpha val="43137"/>
                    </a:srgbClr>
                  </a:outerShdw>
                </a:effectLst>
                <a:latin typeface="Arial Rounded MT Bold" panose="020F0704030504030204" pitchFamily="34" charset="0"/>
              </a:rPr>
              <a:t> </a:t>
            </a:r>
            <a:endParaRPr lang="en-US"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spcBef>
                <a:spcPts val="1200"/>
              </a:spcBef>
            </a:pPr>
            <a:r>
              <a:rPr lang="en-US" dirty="0">
                <a:effectLst>
                  <a:outerShdw blurRad="38100" dist="38100" dir="2700000" algn="tl">
                    <a:srgbClr val="000000">
                      <a:alpha val="43137"/>
                    </a:srgbClr>
                  </a:outerShdw>
                </a:effectLst>
                <a:latin typeface="Arial Rounded MT Bold" panose="020F0704030504030204" pitchFamily="34" charset="0"/>
              </a:rPr>
              <a:t>The </a:t>
            </a:r>
            <a:r>
              <a:rPr lang="en-US" b="1" dirty="0">
                <a:effectLst>
                  <a:outerShdw blurRad="38100" dist="38100" dir="2700000" algn="tl">
                    <a:srgbClr val="000000">
                      <a:alpha val="43137"/>
                    </a:srgbClr>
                  </a:outerShdw>
                </a:effectLst>
                <a:latin typeface="Arial Rounded MT Bold" panose="020F0704030504030204" pitchFamily="34" charset="0"/>
              </a:rPr>
              <a:t>Final Decision </a:t>
            </a:r>
            <a:r>
              <a:rPr lang="en-US" dirty="0">
                <a:effectLst>
                  <a:outerShdw blurRad="38100" dist="38100" dir="2700000" algn="tl">
                    <a:srgbClr val="000000">
                      <a:alpha val="43137"/>
                    </a:srgbClr>
                  </a:outerShdw>
                </a:effectLst>
                <a:latin typeface="Arial Rounded MT Bold" panose="020F0704030504030204" pitchFamily="34" charset="0"/>
              </a:rPr>
              <a:t>is </a:t>
            </a:r>
            <a:r>
              <a:rPr lang="en-US" b="1" dirty="0">
                <a:effectLst>
                  <a:outerShdw blurRad="38100" dist="38100" dir="2700000" algn="tl">
                    <a:srgbClr val="000000">
                      <a:alpha val="43137"/>
                    </a:srgbClr>
                  </a:outerShdw>
                </a:effectLst>
                <a:latin typeface="Arial Rounded MT Bold" panose="020F0704030504030204" pitchFamily="34" charset="0"/>
              </a:rPr>
              <a:t>Always Ours </a:t>
            </a:r>
            <a:endParaRPr lang="en-US"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spcBef>
                <a:spcPts val="1200"/>
              </a:spcBef>
            </a:pPr>
            <a:r>
              <a:rPr lang="en-US" b="1" dirty="0">
                <a:effectLst>
                  <a:outerShdw blurRad="38100" dist="38100" dir="2700000" algn="tl">
                    <a:srgbClr val="000000">
                      <a:alpha val="43137"/>
                    </a:srgbClr>
                  </a:outerShdw>
                </a:effectLst>
                <a:latin typeface="Arial Rounded MT Bold" panose="020F0704030504030204" pitchFamily="34" charset="0"/>
              </a:rPr>
              <a:t>One Way to Discover Which Way We Are Leaning?</a:t>
            </a:r>
            <a:endParaRPr lang="en-US"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spcBef>
                <a:spcPts val="1800"/>
              </a:spcBef>
            </a:pPr>
            <a:r>
              <a:rPr lang="en-US" dirty="0">
                <a:effectLst>
                  <a:outerShdw blurRad="38100" dist="38100" dir="2700000" algn="tl">
                    <a:srgbClr val="000000">
                      <a:alpha val="43137"/>
                    </a:srgbClr>
                  </a:outerShdw>
                </a:effectLst>
                <a:latin typeface="Arial Rounded MT Bold" panose="020F0704030504030204" pitchFamily="34" charset="0"/>
              </a:rPr>
              <a:t>Are We Giving </a:t>
            </a:r>
            <a:r>
              <a:rPr lang="en-US" b="1" dirty="0">
                <a:effectLst>
                  <a:outerShdw blurRad="38100" dist="38100" dir="2700000" algn="tl">
                    <a:srgbClr val="000000">
                      <a:alpha val="43137"/>
                    </a:srgbClr>
                  </a:outerShdw>
                </a:effectLst>
                <a:latin typeface="Arial Rounded MT Bold" panose="020F0704030504030204" pitchFamily="34" charset="0"/>
              </a:rPr>
              <a:t>God Leftovers</a:t>
            </a:r>
            <a:r>
              <a:rPr lang="en-US" dirty="0">
                <a:effectLst>
                  <a:outerShdw blurRad="38100" dist="38100" dir="2700000" algn="tl">
                    <a:srgbClr val="000000">
                      <a:alpha val="43137"/>
                    </a:srgbClr>
                  </a:outerShdw>
                </a:effectLst>
                <a:latin typeface="Arial Rounded MT Bold" panose="020F0704030504030204" pitchFamily="34" charset="0"/>
              </a:rPr>
              <a:t>… </a:t>
            </a:r>
            <a:endParaRPr lang="en-US"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spcBef>
                <a:spcPts val="0"/>
              </a:spcBef>
            </a:pPr>
            <a:r>
              <a:rPr lang="en-US" dirty="0">
                <a:effectLst>
                  <a:outerShdw blurRad="38100" dist="38100" dir="2700000" algn="tl">
                    <a:srgbClr val="000000">
                      <a:alpha val="43137"/>
                    </a:srgbClr>
                  </a:outerShdw>
                </a:effectLst>
                <a:latin typeface="Arial Rounded MT Bold" panose="020F0704030504030204" pitchFamily="34" charset="0"/>
              </a:rPr>
              <a:t>Is Our Commitment </a:t>
            </a:r>
            <a:r>
              <a:rPr lang="en-US" b="1" dirty="0">
                <a:effectLst>
                  <a:outerShdw blurRad="38100" dist="38100" dir="2700000" algn="tl">
                    <a:srgbClr val="000000">
                      <a:alpha val="43137"/>
                    </a:srgbClr>
                  </a:outerShdw>
                </a:effectLst>
                <a:latin typeface="Arial Rounded MT Bold" panose="020F0704030504030204" pitchFamily="34" charset="0"/>
              </a:rPr>
              <a:t>Waning</a:t>
            </a:r>
            <a:r>
              <a:rPr lang="en-US" dirty="0">
                <a:effectLst>
                  <a:outerShdw blurRad="38100" dist="38100" dir="2700000" algn="tl">
                    <a:srgbClr val="000000">
                      <a:alpha val="43137"/>
                    </a:srgbClr>
                  </a:outerShdw>
                </a:effectLst>
                <a:latin typeface="Arial Rounded MT Bold" panose="020F0704030504030204" pitchFamily="34" charset="0"/>
              </a:rPr>
              <a:t>?</a:t>
            </a:r>
            <a:endParaRPr lang="en-US"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spcBef>
                <a:spcPts val="0"/>
              </a:spcBef>
            </a:pPr>
            <a:r>
              <a:rPr lang="en-US" dirty="0">
                <a:effectLst>
                  <a:outerShdw blurRad="38100" dist="38100" dir="2700000" algn="tl">
                    <a:srgbClr val="000000">
                      <a:alpha val="43137"/>
                    </a:srgbClr>
                  </a:outerShdw>
                </a:effectLst>
                <a:latin typeface="Arial Rounded MT Bold" panose="020F0704030504030204" pitchFamily="34" charset="0"/>
              </a:rPr>
              <a:t>Our Calling </a:t>
            </a:r>
            <a:r>
              <a:rPr lang="en-US" b="1" dirty="0">
                <a:effectLst>
                  <a:outerShdw blurRad="38100" dist="38100" dir="2700000" algn="tl">
                    <a:srgbClr val="000000">
                      <a:alpha val="43137"/>
                    </a:srgbClr>
                  </a:outerShdw>
                </a:effectLst>
                <a:latin typeface="Arial Rounded MT Bold" panose="020F0704030504030204" pitchFamily="34" charset="0"/>
              </a:rPr>
              <a:t>Doubted? </a:t>
            </a:r>
            <a:endParaRPr lang="en-US"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spcBef>
                <a:spcPts val="0"/>
              </a:spcBef>
            </a:pPr>
            <a:r>
              <a:rPr lang="en-US" dirty="0">
                <a:effectLst>
                  <a:outerShdw blurRad="38100" dist="38100" dir="2700000" algn="tl">
                    <a:srgbClr val="000000">
                      <a:alpha val="43137"/>
                    </a:srgbClr>
                  </a:outerShdw>
                </a:effectLst>
                <a:latin typeface="Arial Rounded MT Bold" panose="020F0704030504030204" pitchFamily="34" charset="0"/>
              </a:rPr>
              <a:t>Our Concentration </a:t>
            </a:r>
            <a:r>
              <a:rPr lang="en-US" b="1" dirty="0">
                <a:effectLst>
                  <a:outerShdw blurRad="38100" dist="38100" dir="2700000" algn="tl">
                    <a:srgbClr val="000000">
                      <a:alpha val="43137"/>
                    </a:srgbClr>
                  </a:outerShdw>
                </a:effectLst>
                <a:latin typeface="Arial Rounded MT Bold" panose="020F0704030504030204" pitchFamily="34" charset="0"/>
              </a:rPr>
              <a:t>Broken</a:t>
            </a:r>
            <a:r>
              <a:rPr lang="en-US" dirty="0">
                <a:effectLst>
                  <a:outerShdw blurRad="38100" dist="38100" dir="2700000" algn="tl">
                    <a:srgbClr val="000000">
                      <a:alpha val="43137"/>
                    </a:srgbClr>
                  </a:outerShdw>
                </a:effectLst>
                <a:latin typeface="Arial Rounded MT Bold" panose="020F0704030504030204" pitchFamily="34" charset="0"/>
              </a:rPr>
              <a:t>?</a:t>
            </a:r>
            <a:endParaRPr lang="en-US"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spcBef>
                <a:spcPts val="0"/>
              </a:spcBef>
            </a:pPr>
            <a:r>
              <a:rPr lang="en-US" sz="3200" b="1" dirty="0">
                <a:effectLst>
                  <a:outerShdw blurRad="38100" dist="38100" dir="2700000" algn="tl">
                    <a:srgbClr val="000000">
                      <a:alpha val="43137"/>
                    </a:srgbClr>
                  </a:outerShdw>
                </a:effectLst>
                <a:latin typeface="Arial Rounded MT Bold" panose="020F0704030504030204" pitchFamily="34" charset="0"/>
              </a:rPr>
              <a:t>Has Excuses Become Our Norm?</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75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2000"/>
                                        <p:tgtEl>
                                          <p:spTgt spid="4">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arn(inVertical)">
                                      <p:cBhvr>
                                        <p:cTn id="10" dur="2000"/>
                                        <p:tgtEl>
                                          <p:spTgt spid="4">
                                            <p:txEl>
                                              <p:pRg st="0" end="0"/>
                                            </p:txEl>
                                          </p:spTgt>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arn(inVertical)">
                                      <p:cBhvr>
                                        <p:cTn id="14" dur="20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barn(inVertical)">
                                      <p:cBhvr>
                                        <p:cTn id="19" dur="2000"/>
                                        <p:tgtEl>
                                          <p:spTgt spid="4">
                                            <p:txEl>
                                              <p:pRg st="2" end="2"/>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barn(inVertical)">
                                      <p:cBhvr>
                                        <p:cTn id="23" dur="20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barn(inVertical)">
                                      <p:cBhvr>
                                        <p:cTn id="28" dur="2000"/>
                                        <p:tgtEl>
                                          <p:spTgt spid="4">
                                            <p:txEl>
                                              <p:pRg st="4" end="4"/>
                                            </p:txEl>
                                          </p:spTgt>
                                        </p:tgtEl>
                                      </p:cBhvr>
                                    </p:animEffect>
                                  </p:childTnLst>
                                </p:cTn>
                              </p:par>
                            </p:childTnLst>
                          </p:cTn>
                        </p:par>
                        <p:par>
                          <p:cTn id="29" fill="hold">
                            <p:stCondLst>
                              <p:cond delay="2000"/>
                            </p:stCondLst>
                            <p:childTnLst>
                              <p:par>
                                <p:cTn id="30" presetID="16" presetClass="entr" presetSubtype="21" fill="hold" grpId="0" nodeType="after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2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arn(inVertical)">
                                      <p:cBhvr>
                                        <p:cTn id="42" dur="20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barn(inVertical)">
                                      <p:cBhvr>
                                        <p:cTn id="47" dur="2000"/>
                                        <p:tgtEl>
                                          <p:spTgt spid="4">
                                            <p:txEl>
                                              <p:pRg st="8" end="8"/>
                                            </p:txEl>
                                          </p:spTgt>
                                        </p:tgtEl>
                                      </p:cBhvr>
                                    </p:animEffect>
                                  </p:childTnLst>
                                </p:cTn>
                              </p:par>
                            </p:childTnLst>
                          </p:cTn>
                        </p:par>
                        <p:par>
                          <p:cTn id="48" fill="hold">
                            <p:stCondLst>
                              <p:cond delay="2000"/>
                            </p:stCondLst>
                            <p:childTnLst>
                              <p:par>
                                <p:cTn id="49" presetID="16" presetClass="entr" presetSubtype="21" fill="hold" grpId="0" nodeType="after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animEffect transition="in" filter="barn(inVertical)">
                                      <p:cBhvr>
                                        <p:cTn id="51" dur="2000"/>
                                        <p:tgtEl>
                                          <p:spTgt spid="4">
                                            <p:txEl>
                                              <p:pRg st="9" end="9"/>
                                            </p:txEl>
                                          </p:spTgt>
                                        </p:tgtEl>
                                      </p:cBhvr>
                                    </p:animEffect>
                                  </p:childTnLst>
                                </p:cTn>
                              </p:par>
                            </p:childTnLst>
                          </p:cTn>
                        </p:par>
                        <p:par>
                          <p:cTn id="52" fill="hold">
                            <p:stCondLst>
                              <p:cond delay="4000"/>
                            </p:stCondLst>
                            <p:childTnLst>
                              <p:par>
                                <p:cTn id="53" presetID="16" presetClass="entr" presetSubtype="21" fill="hold" grpId="0" nodeType="afterEffect">
                                  <p:stCondLst>
                                    <p:cond delay="0"/>
                                  </p:stCondLst>
                                  <p:childTnLst>
                                    <p:set>
                                      <p:cBhvr>
                                        <p:cTn id="54" dur="1" fill="hold">
                                          <p:stCondLst>
                                            <p:cond delay="0"/>
                                          </p:stCondLst>
                                        </p:cTn>
                                        <p:tgtEl>
                                          <p:spTgt spid="4">
                                            <p:txEl>
                                              <p:pRg st="10" end="10"/>
                                            </p:txEl>
                                          </p:spTgt>
                                        </p:tgtEl>
                                        <p:attrNameLst>
                                          <p:attrName>style.visibility</p:attrName>
                                        </p:attrNameLst>
                                      </p:cBhvr>
                                      <p:to>
                                        <p:strVal val="visible"/>
                                      </p:to>
                                    </p:set>
                                    <p:animEffect transition="in" filter="barn(inVertical)">
                                      <p:cBhvr>
                                        <p:cTn id="55" dur="2000"/>
                                        <p:tgtEl>
                                          <p:spTgt spid="4">
                                            <p:txEl>
                                              <p:pRg st="10" end="10"/>
                                            </p:txEl>
                                          </p:spTgt>
                                        </p:tgtEl>
                                      </p:cBhvr>
                                    </p:animEffect>
                                  </p:childTnLst>
                                </p:cTn>
                              </p:par>
                            </p:childTnLst>
                          </p:cTn>
                        </p:par>
                        <p:par>
                          <p:cTn id="56" fill="hold">
                            <p:stCondLst>
                              <p:cond delay="6000"/>
                            </p:stCondLst>
                            <p:childTnLst>
                              <p:par>
                                <p:cTn id="57" presetID="16" presetClass="entr" presetSubtype="21" fill="hold" grpId="0" nodeType="afterEffect">
                                  <p:stCondLst>
                                    <p:cond delay="0"/>
                                  </p:stCondLst>
                                  <p:childTnLst>
                                    <p:set>
                                      <p:cBhvr>
                                        <p:cTn id="58" dur="1" fill="hold">
                                          <p:stCondLst>
                                            <p:cond delay="0"/>
                                          </p:stCondLst>
                                        </p:cTn>
                                        <p:tgtEl>
                                          <p:spTgt spid="4">
                                            <p:txEl>
                                              <p:pRg st="11" end="11"/>
                                            </p:txEl>
                                          </p:spTgt>
                                        </p:tgtEl>
                                        <p:attrNameLst>
                                          <p:attrName>style.visibility</p:attrName>
                                        </p:attrNameLst>
                                      </p:cBhvr>
                                      <p:to>
                                        <p:strVal val="visible"/>
                                      </p:to>
                                    </p:set>
                                    <p:animEffect transition="in" filter="barn(inVertical)">
                                      <p:cBhvr>
                                        <p:cTn id="59" dur="2000"/>
                                        <p:tgtEl>
                                          <p:spTgt spid="4">
                                            <p:txEl>
                                              <p:pRg st="11" end="1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4">
                                            <p:txEl>
                                              <p:pRg st="12" end="12"/>
                                            </p:txEl>
                                          </p:spTgt>
                                        </p:tgtEl>
                                        <p:attrNameLst>
                                          <p:attrName>style.visibility</p:attrName>
                                        </p:attrNameLst>
                                      </p:cBhvr>
                                      <p:to>
                                        <p:strVal val="visible"/>
                                      </p:to>
                                    </p:set>
                                    <p:animEffect transition="in" filter="barn(inVertical)">
                                      <p:cBhvr>
                                        <p:cTn id="64" dur="20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838200" y="1825625"/>
            <a:ext cx="7685314" cy="3149146"/>
          </a:xfrm>
          <a:solidFill>
            <a:schemeClr val="bg1">
              <a:alpha val="90000"/>
            </a:schemeClr>
          </a:solidFill>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A Good Way to Build vs Break Our…</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Commitment, Calling, Concentration </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Starts By Refusing to… </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Give God Our Leftovers</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Place Blame vs Accept Responsibility</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Live Comfortable in Our Excuses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2000" fill="hold"/>
                                        <p:tgtEl>
                                          <p:spTgt spid="4">
                                            <p:bg/>
                                          </p:spTgt>
                                        </p:tgtEl>
                                        <p:attrNameLst>
                                          <p:attrName>ppt_w</p:attrName>
                                        </p:attrNameLst>
                                      </p:cBhvr>
                                      <p:tavLst>
                                        <p:tav tm="0">
                                          <p:val>
                                            <p:fltVal val="0"/>
                                          </p:val>
                                        </p:tav>
                                        <p:tav tm="100000">
                                          <p:val>
                                            <p:strVal val="#ppt_w"/>
                                          </p:val>
                                        </p:tav>
                                      </p:tavLst>
                                    </p:anim>
                                    <p:anim calcmode="lin" valueType="num">
                                      <p:cBhvr>
                                        <p:cTn id="8" dur="2000" fill="hold"/>
                                        <p:tgtEl>
                                          <p:spTgt spid="4">
                                            <p:bg/>
                                          </p:spTgt>
                                        </p:tgtEl>
                                        <p:attrNameLst>
                                          <p:attrName>ppt_h</p:attrName>
                                        </p:attrNameLst>
                                      </p:cBhvr>
                                      <p:tavLst>
                                        <p:tav tm="0">
                                          <p:val>
                                            <p:fltVal val="0"/>
                                          </p:val>
                                        </p:tav>
                                        <p:tav tm="100000">
                                          <p:val>
                                            <p:strVal val="#ppt_h"/>
                                          </p:val>
                                        </p:tav>
                                      </p:tavLst>
                                    </p:anim>
                                    <p:animEffect transition="in" filter="fade">
                                      <p:cBhvr>
                                        <p:cTn id="9" dur="2000"/>
                                        <p:tgtEl>
                                          <p:spTgt spid="4">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4">
                                            <p:txEl>
                                              <p:pRg st="0" end="0"/>
                                            </p:txEl>
                                          </p:spTgt>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p:cTn id="18"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9" dur="2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0" dur="2000"/>
                                        <p:tgtEl>
                                          <p:spTgt spid="4">
                                            <p:txEl>
                                              <p:pRg st="1" end="1"/>
                                            </p:txEl>
                                          </p:spTgt>
                                        </p:tgtEl>
                                      </p:cBhvr>
                                    </p:animEffect>
                                  </p:childTnLst>
                                </p:cTn>
                              </p:par>
                            </p:childTnLst>
                          </p:cTn>
                        </p:par>
                        <p:par>
                          <p:cTn id="21" fill="hold">
                            <p:stCondLst>
                              <p:cond delay="4000"/>
                            </p:stCondLst>
                            <p:childTnLst>
                              <p:par>
                                <p:cTn id="22" presetID="53" presetClass="entr" presetSubtype="16" fill="hold" grpId="0" nodeType="after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p:cTn id="24"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5" dur="2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6" dur="2000"/>
                                        <p:tgtEl>
                                          <p:spTgt spid="4">
                                            <p:txEl>
                                              <p:pRg st="2" end="2"/>
                                            </p:txEl>
                                          </p:spTgt>
                                        </p:tgtEl>
                                      </p:cBhvr>
                                    </p:animEffect>
                                  </p:childTnLst>
                                </p:cTn>
                              </p:par>
                            </p:childTnLst>
                          </p:cTn>
                        </p:par>
                        <p:par>
                          <p:cTn id="27" fill="hold">
                            <p:stCondLst>
                              <p:cond delay="6000"/>
                            </p:stCondLst>
                            <p:childTnLst>
                              <p:par>
                                <p:cTn id="28" presetID="53" presetClass="entr" presetSubtype="16" fill="hold" grpId="0" nodeType="after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p:cTn id="30" dur="2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1" dur="20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2" dur="2000"/>
                                        <p:tgtEl>
                                          <p:spTgt spid="4">
                                            <p:txEl>
                                              <p:pRg st="3" end="3"/>
                                            </p:txEl>
                                          </p:spTgt>
                                        </p:tgtEl>
                                      </p:cBhvr>
                                    </p:animEffect>
                                  </p:childTnLst>
                                </p:cTn>
                              </p:par>
                            </p:childTnLst>
                          </p:cTn>
                        </p:par>
                        <p:par>
                          <p:cTn id="33" fill="hold">
                            <p:stCondLst>
                              <p:cond delay="8000"/>
                            </p:stCondLst>
                            <p:childTnLst>
                              <p:par>
                                <p:cTn id="34" presetID="53" presetClass="entr" presetSubtype="16" fill="hold" grpId="0" nodeType="after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p:cTn id="36" dur="2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7" dur="20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8" dur="2000"/>
                                        <p:tgtEl>
                                          <p:spTgt spid="4">
                                            <p:txEl>
                                              <p:pRg st="4" end="4"/>
                                            </p:txEl>
                                          </p:spTgt>
                                        </p:tgtEl>
                                      </p:cBhvr>
                                    </p:animEffect>
                                  </p:childTnLst>
                                </p:cTn>
                              </p:par>
                            </p:childTnLst>
                          </p:cTn>
                        </p:par>
                        <p:par>
                          <p:cTn id="39" fill="hold">
                            <p:stCondLst>
                              <p:cond delay="10000"/>
                            </p:stCondLst>
                            <p:childTnLst>
                              <p:par>
                                <p:cTn id="40" presetID="53" presetClass="entr" presetSubtype="16" fill="hold" grpId="0" nodeType="after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2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20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4386952"/>
            <a:ext cx="12192000" cy="2427513"/>
          </a:xfrm>
          <a:solidFill>
            <a:schemeClr val="bg1">
              <a:alpha val="90000"/>
            </a:schemeClr>
          </a:solidFill>
        </p:spPr>
        <p:txBody>
          <a:bodyPr>
            <a:normAutofit/>
          </a:bodyPr>
          <a:lstStyle/>
          <a:p>
            <a:pPr marL="0" marR="0" fontAlgn="base">
              <a:lnSpc>
                <a:spcPct val="100000"/>
              </a:lnSpc>
              <a:spcBef>
                <a:spcPts val="0"/>
              </a:spcBef>
            </a:pPr>
            <a:r>
              <a:rPr lang="en-US" sz="3300"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Do your best to present yourself to God as one approved</a:t>
            </a:r>
            <a:r>
              <a:rPr lang="en-US" sz="33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3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0" indent="0" fontAlgn="base">
              <a:lnSpc>
                <a:spcPct val="100000"/>
              </a:lnSpc>
              <a:spcBef>
                <a:spcPts val="0"/>
              </a:spcBef>
              <a:spcAft>
                <a:spcPts val="1200"/>
              </a:spcAft>
              <a:buNone/>
            </a:pPr>
            <a:r>
              <a:rPr lang="en-US" sz="3300" b="1" u="none" strike="noStrike"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2 Tim 2:15</a:t>
            </a:r>
            <a:endParaRPr lang="en-US" sz="3300" b="1" u="none" strike="noStrike"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0" fontAlgn="base">
              <a:lnSpc>
                <a:spcPct val="100000"/>
              </a:lnSpc>
              <a:spcBef>
                <a:spcPts val="0"/>
              </a:spcBef>
              <a:spcAft>
                <a:spcPts val="0"/>
              </a:spcAft>
            </a:pPr>
            <a:r>
              <a:rPr lang="en-US" sz="3300"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“run in such a way as to get the prize … not like   </a:t>
            </a:r>
            <a:endParaRPr lang="en-US" sz="3300"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0" indent="0" fontAlgn="base">
              <a:lnSpc>
                <a:spcPct val="100000"/>
              </a:lnSpc>
              <a:spcBef>
                <a:spcPts val="0"/>
              </a:spcBef>
              <a:spcAft>
                <a:spcPts val="0"/>
              </a:spcAft>
              <a:buNone/>
            </a:pPr>
            <a:r>
              <a:rPr lang="en-US" sz="3300"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someone running aimlessly” - </a:t>
            </a:r>
            <a:r>
              <a:rPr lang="en-US" sz="3300" b="1" u="none" strike="noStrike"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1 Cor. 9:24-27</a:t>
            </a:r>
            <a:endParaRPr lang="en-US" sz="33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p:txBody>
      </p:sp>
      <p:sp>
        <p:nvSpPr>
          <p:cNvPr id="5" name="Content Placeholder 2"/>
          <p:cNvSpPr txBox="1"/>
          <p:nvPr/>
        </p:nvSpPr>
        <p:spPr>
          <a:xfrm>
            <a:off x="0" y="163288"/>
            <a:ext cx="12192000" cy="2035628"/>
          </a:xfrm>
          <a:prstGeom prst="rect">
            <a:avLst/>
          </a:prstGeom>
          <a:solidFill>
            <a:schemeClr val="bg1">
              <a:alpha val="9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fontAlgn="base">
              <a:lnSpc>
                <a:spcPct val="100000"/>
              </a:lnSpc>
              <a:spcBef>
                <a:spcPts val="0"/>
              </a:spcBef>
              <a:spcAft>
                <a:spcPts val="1200"/>
              </a:spcAft>
            </a:pPr>
            <a:r>
              <a:rPr lang="en-US" sz="3300"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God exhorts us to do all for the glory of God- </a:t>
            </a:r>
            <a:r>
              <a:rPr lang="en-US" sz="33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1 Cor. 10:31</a:t>
            </a:r>
            <a:endParaRPr lang="en-US" sz="33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fontAlgn="base">
              <a:lnSpc>
                <a:spcPct val="100000"/>
              </a:lnSpc>
              <a:spcBef>
                <a:spcPts val="0"/>
              </a:spcBef>
              <a:spcAft>
                <a:spcPts val="1200"/>
              </a:spcAft>
            </a:pPr>
            <a:r>
              <a:rPr lang="en-US" sz="3300"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To work at whatever we do with all our heart- </a:t>
            </a:r>
            <a:r>
              <a:rPr lang="en-US" sz="33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Col. 3:23</a:t>
            </a:r>
            <a:endParaRPr lang="en-US" sz="33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fontAlgn="base">
              <a:lnSpc>
                <a:spcPct val="100000"/>
              </a:lnSpc>
              <a:spcBef>
                <a:spcPts val="0"/>
              </a:spcBef>
              <a:spcAft>
                <a:spcPts val="1200"/>
              </a:spcAft>
            </a:pPr>
            <a:r>
              <a:rPr lang="en-US" sz="3300"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Do it all in the name of the Lord Jesus- </a:t>
            </a:r>
            <a:r>
              <a:rPr lang="en-US" sz="33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Col. 3:17 </a:t>
            </a:r>
            <a:endParaRPr lang="en-US" sz="33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75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6" dur="2000"/>
                                        <p:tgtEl>
                                          <p:spTgt spid="5">
                                            <p:txEl>
                                              <p:pRg st="0" end="0"/>
                                            </p:txEl>
                                          </p:spTgt>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p:cTn id="20" dur="2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2" dur="2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23" dur="2000"/>
                                        <p:tgtEl>
                                          <p:spTgt spid="5">
                                            <p:txEl>
                                              <p:pRg st="1" end="1"/>
                                            </p:txEl>
                                          </p:spTgt>
                                        </p:tgtEl>
                                      </p:cBhvr>
                                    </p:animEffect>
                                  </p:childTnLst>
                                </p:cTn>
                              </p:par>
                            </p:childTnLst>
                          </p:cTn>
                        </p:par>
                        <p:par>
                          <p:cTn id="24" fill="hold">
                            <p:stCondLst>
                              <p:cond delay="4000"/>
                            </p:stCondLst>
                            <p:childTnLst>
                              <p:par>
                                <p:cTn id="25" presetID="31" presetClass="entr" presetSubtype="0" fill="hold" nodeType="after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p:cTn id="27" dur="2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8" dur="2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9" dur="2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30" dur="20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4">
                                            <p:bg/>
                                          </p:spTgt>
                                        </p:tgtEl>
                                        <p:attrNameLst>
                                          <p:attrName>style.visibility</p:attrName>
                                        </p:attrNameLst>
                                      </p:cBhvr>
                                      <p:to>
                                        <p:strVal val="visible"/>
                                      </p:to>
                                    </p:set>
                                    <p:animEffect transition="in" filter="randombar(horizontal)">
                                      <p:cBhvr>
                                        <p:cTn id="35" dur="500"/>
                                        <p:tgtEl>
                                          <p:spTgt spid="4">
                                            <p:bg/>
                                          </p:spTgt>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8" dur="500"/>
                                        <p:tgtEl>
                                          <p:spTgt spid="4">
                                            <p:txEl>
                                              <p:pRg st="0" end="0"/>
                                            </p:txEl>
                                          </p:spTgt>
                                        </p:tgtEl>
                                      </p:cBhvr>
                                    </p:animEffect>
                                  </p:childTnLst>
                                </p:cTn>
                              </p:par>
                            </p:childTnLst>
                          </p:cTn>
                        </p:par>
                        <p:par>
                          <p:cTn id="39" fill="hold">
                            <p:stCondLst>
                              <p:cond delay="500"/>
                            </p:stCondLst>
                            <p:childTnLst>
                              <p:par>
                                <p:cTn id="40" presetID="14" presetClass="entr" presetSubtype="10" fill="hold" grpId="0" nodeType="after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42" dur="500"/>
                                        <p:tgtEl>
                                          <p:spTgt spid="4">
                                            <p:txEl>
                                              <p:pRg st="1" end="1"/>
                                            </p:txEl>
                                          </p:spTgt>
                                        </p:tgtEl>
                                      </p:cBhvr>
                                    </p:animEffect>
                                  </p:childTnLst>
                                </p:cTn>
                              </p:par>
                            </p:childTnLst>
                          </p:cTn>
                        </p:par>
                        <p:par>
                          <p:cTn id="43" fill="hold">
                            <p:stCondLst>
                              <p:cond delay="1000"/>
                            </p:stCondLst>
                            <p:childTnLst>
                              <p:par>
                                <p:cTn id="44" presetID="14" presetClass="entr" presetSubtype="10" fill="hold" grpId="0" nodeType="after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6" dur="500"/>
                                        <p:tgtEl>
                                          <p:spTgt spid="4">
                                            <p:txEl>
                                              <p:pRg st="2" end="2"/>
                                            </p:txEl>
                                          </p:spTgt>
                                        </p:tgtEl>
                                      </p:cBhvr>
                                    </p:animEffect>
                                  </p:childTnLst>
                                </p:cTn>
                              </p:par>
                            </p:childTnLst>
                          </p:cTn>
                        </p:par>
                        <p:par>
                          <p:cTn id="47" fill="hold">
                            <p:stCondLst>
                              <p:cond delay="1500"/>
                            </p:stCondLst>
                            <p:childTnLst>
                              <p:par>
                                <p:cTn id="48" presetID="14" presetClass="entr" presetSubtype="10" fill="hold" grpId="0" nodeType="after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Effect transition="in" filter="randombar(horizontal)">
                                      <p:cBhvr>
                                        <p:cTn id="5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uiExpand="1" build="p"/>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extLst>
              <a:ext uri="{96DAC541-7B7A-43D3-8B79-37D633B846F1}">
                <asvg:svgBlip xmlns:asvg="http://schemas.microsoft.com/office/drawing/2016/SVG/main" r:embed="rId2"/>
              </a:ext>
            </a:extLst>
          </a:blip>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228600" y="1458686"/>
            <a:ext cx="8893629" cy="4648200"/>
          </a:xfrm>
          <a:solidFill>
            <a:schemeClr val="bg1"/>
          </a:solidFill>
        </p:spPr>
        <p:txBody>
          <a:bodyPr>
            <a:normAutofit/>
          </a:bodyPr>
          <a:lstStyle/>
          <a:p>
            <a:pPr marL="0" indent="0" algn="ctr">
              <a:buNone/>
            </a:pPr>
            <a:r>
              <a:rPr lang="en-US" sz="3600" b="1" dirty="0">
                <a:effectLst>
                  <a:outerShdw blurRad="38100" dist="38100" dir="2700000" algn="tl">
                    <a:srgbClr val="000000">
                      <a:alpha val="43137"/>
                    </a:srgbClr>
                  </a:outerShdw>
                </a:effectLst>
                <a:latin typeface="Bahnschrift Condensed" panose="020B0502040204020203" pitchFamily="34" charset="0"/>
              </a:rPr>
              <a:t>Mark 14:1-9</a:t>
            </a:r>
            <a:endParaRPr lang="en-US" sz="3600" b="1" i="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600" b="1" i="1" dirty="0">
                <a:effectLst>
                  <a:outerShdw blurRad="38100" dist="38100" dir="2700000" algn="tl">
                    <a:srgbClr val="000000">
                      <a:alpha val="43137"/>
                    </a:srgbClr>
                  </a:outerShdw>
                </a:effectLst>
                <a:latin typeface="Arial Rounded MT Bold" panose="020F0704030504030204" pitchFamily="34" charset="0"/>
              </a:rPr>
              <a:t>“She Had Little </a:t>
            </a:r>
            <a:r>
              <a:rPr lang="en-US" sz="3600" b="1" dirty="0">
                <a:effectLst>
                  <a:outerShdw blurRad="38100" dist="38100" dir="2700000" algn="tl">
                    <a:srgbClr val="000000">
                      <a:alpha val="43137"/>
                    </a:srgbClr>
                  </a:outerShdw>
                </a:effectLst>
                <a:latin typeface="Arial Rounded MT Bold" panose="020F0704030504030204" pitchFamily="34" charset="0"/>
              </a:rPr>
              <a:t>(ONE Thing)</a:t>
            </a:r>
            <a:r>
              <a:rPr lang="en-US" sz="3600" b="1" i="1" dirty="0">
                <a:effectLst>
                  <a:outerShdw blurRad="38100" dist="38100" dir="2700000" algn="tl">
                    <a:srgbClr val="000000">
                      <a:alpha val="43137"/>
                    </a:srgbClr>
                  </a:outerShdw>
                </a:effectLst>
                <a:latin typeface="Arial Rounded MT Bold" panose="020F0704030504030204" pitchFamily="34" charset="0"/>
              </a:rPr>
              <a:t>”</a:t>
            </a:r>
            <a:endParaRPr lang="en-US" sz="3600" b="1" i="1" dirty="0">
              <a:effectLst>
                <a:outerShdw blurRad="38100" dist="38100" dir="2700000" algn="tl">
                  <a:srgbClr val="000000">
                    <a:alpha val="43137"/>
                  </a:srgbClr>
                </a:outerShdw>
              </a:effectLst>
              <a:latin typeface="Arial Rounded MT Bold" panose="020F0704030504030204" pitchFamily="34" charset="0"/>
            </a:endParaRPr>
          </a:p>
          <a:p>
            <a:pPr algn="ctr"/>
            <a:r>
              <a:rPr lang="en-US" sz="3200" b="1" dirty="0">
                <a:effectLst>
                  <a:outerShdw blurRad="38100" dist="38100" dir="2700000" algn="tl">
                    <a:srgbClr val="000000">
                      <a:alpha val="43137"/>
                    </a:srgbClr>
                  </a:outerShdw>
                </a:effectLst>
                <a:latin typeface="Arial Rounded MT Bold" panose="020F0704030504030204" pitchFamily="34" charset="0"/>
              </a:rPr>
              <a:t>She Focused on What She Had</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Verses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r>
              <a:rPr lang="en-US" sz="3200" b="1" dirty="0">
                <a:effectLst>
                  <a:outerShdw blurRad="38100" dist="38100" dir="2700000" algn="tl">
                    <a:srgbClr val="000000">
                      <a:alpha val="43137"/>
                    </a:srgbClr>
                  </a:outerShdw>
                </a:effectLst>
                <a:latin typeface="Arial Rounded MT Bold" panose="020F0704030504030204" pitchFamily="34" charset="0"/>
              </a:rPr>
              <a:t>What She Didn’t Have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r>
              <a:rPr lang="en-US" sz="3200" b="1" dirty="0">
                <a:effectLst>
                  <a:outerShdw blurRad="38100" dist="38100" dir="2700000" algn="tl">
                    <a:srgbClr val="000000">
                      <a:alpha val="43137"/>
                    </a:srgbClr>
                  </a:outerShdw>
                </a:effectLst>
                <a:latin typeface="Arial Rounded MT Bold" panose="020F0704030504030204" pitchFamily="34" charset="0"/>
              </a:rPr>
              <a:t>She Didn’t Hesitate to Give Him Her Best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r>
              <a:rPr lang="en-US" sz="3200" b="1" dirty="0">
                <a:effectLst>
                  <a:outerShdw blurRad="38100" dist="38100" dir="2700000" algn="tl">
                    <a:srgbClr val="000000">
                      <a:alpha val="43137"/>
                    </a:srgbClr>
                  </a:outerShdw>
                </a:effectLst>
                <a:latin typeface="Arial Rounded MT Bold" panose="020F0704030504030204" pitchFamily="34" charset="0"/>
              </a:rPr>
              <a:t>Jesus Responded with His Best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r>
              <a:rPr lang="en-US" sz="3200" b="1" dirty="0">
                <a:effectLst>
                  <a:outerShdw blurRad="38100" dist="38100" dir="2700000" algn="tl">
                    <a:srgbClr val="000000">
                      <a:alpha val="43137"/>
                    </a:srgbClr>
                  </a:outerShdw>
                </a:effectLst>
                <a:latin typeface="Arial Rounded MT Bold" panose="020F0704030504030204" pitchFamily="34" charset="0"/>
              </a:rPr>
              <a:t>“Remembered and Discussed”</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2000"/>
                                        <p:tgtEl>
                                          <p:spTgt spid="5">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0" dur="2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5" dur="20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0" dur="2000"/>
                                        <p:tgtEl>
                                          <p:spTgt spid="5">
                                            <p:txEl>
                                              <p:pRg st="2" end="2"/>
                                            </p:txEl>
                                          </p:spTgt>
                                        </p:tgtEl>
                                      </p:cBhvr>
                                    </p:animEffect>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4" dur="2000"/>
                                        <p:tgtEl>
                                          <p:spTgt spid="5">
                                            <p:txEl>
                                              <p:pRg st="3" end="3"/>
                                            </p:txEl>
                                          </p:spTgt>
                                        </p:tgtEl>
                                      </p:cBhvr>
                                    </p:animEffect>
                                  </p:childTnLst>
                                </p:cTn>
                              </p:par>
                            </p:childTnLst>
                          </p:cTn>
                        </p:par>
                        <p:par>
                          <p:cTn id="25" fill="hold">
                            <p:stCondLst>
                              <p:cond delay="4000"/>
                            </p:stCondLst>
                            <p:childTnLst>
                              <p:par>
                                <p:cTn id="26" presetID="14" presetClass="entr" presetSubtype="10" fill="hold" grpId="0" nodeType="after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8" dur="2000"/>
                                        <p:tgtEl>
                                          <p:spTgt spid="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3" dur="2000"/>
                                        <p:tgtEl>
                                          <p:spTgt spid="5">
                                            <p:txEl>
                                              <p:pRg st="5" end="5"/>
                                            </p:txEl>
                                          </p:spTgt>
                                        </p:tgtEl>
                                      </p:cBhvr>
                                    </p:animEffect>
                                  </p:childTnLst>
                                </p:cTn>
                              </p:par>
                            </p:childTnLst>
                          </p:cTn>
                        </p:par>
                        <p:par>
                          <p:cTn id="34" fill="hold">
                            <p:stCondLst>
                              <p:cond delay="2000"/>
                            </p:stCondLst>
                            <p:childTnLst>
                              <p:par>
                                <p:cTn id="35" presetID="14" presetClass="entr" presetSubtype="10" fill="hold" grpId="0" nodeType="after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randombar(horizontal)">
                                      <p:cBhvr>
                                        <p:cTn id="37" dur="2000"/>
                                        <p:tgtEl>
                                          <p:spTgt spid="5">
                                            <p:txEl>
                                              <p:pRg st="6" end="6"/>
                                            </p:txEl>
                                          </p:spTgt>
                                        </p:tgtEl>
                                      </p:cBhvr>
                                    </p:animEffect>
                                  </p:childTnLst>
                                </p:cTn>
                              </p:par>
                            </p:childTnLst>
                          </p:cTn>
                        </p:par>
                        <p:par>
                          <p:cTn id="38" fill="hold">
                            <p:stCondLst>
                              <p:cond delay="4000"/>
                            </p:stCondLst>
                            <p:childTnLst>
                              <p:par>
                                <p:cTn id="39" presetID="14" presetClass="entr" presetSubtype="10" fill="hold" grpId="0" nodeType="after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Effect transition="in" filter="randombar(horizontal)">
                                      <p:cBhvr>
                                        <p:cTn id="41"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extLst>
              <a:ext uri="{96DAC541-7B7A-43D3-8B79-37D633B846F1}">
                <asvg:svgBlip xmlns:asvg="http://schemas.microsoft.com/office/drawing/2016/SVG/main" r:embed="rId2"/>
              </a:ext>
            </a:extLst>
          </a:blip>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08856"/>
            <a:ext cx="12192000" cy="6749143"/>
          </a:xfrm>
          <a:solidFill>
            <a:schemeClr val="bg1">
              <a:alpha val="90000"/>
            </a:schemeClr>
          </a:solidFill>
        </p:spPr>
        <p:txBody>
          <a:bodyPr>
            <a:normAutofit fontScale="85000" lnSpcReduction="10000"/>
          </a:bodyPr>
          <a:lstStyle/>
          <a:p>
            <a:pPr marL="0" indent="0" algn="ctr">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Mark 12:41-44 (KJV) </a:t>
            </a:r>
            <a:br>
              <a:rPr lang="en-US"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41 </a:t>
            </a:r>
            <a:r>
              <a:rPr lang="en-US" dirty="0">
                <a:effectLst>
                  <a:outerShdw blurRad="38100" dist="38100" dir="2700000" algn="tl">
                    <a:srgbClr val="000000">
                      <a:alpha val="43137"/>
                    </a:srgbClr>
                  </a:outerShdw>
                </a:effectLst>
                <a:latin typeface="Arial Rounded MT Bold" panose="020F0704030504030204" pitchFamily="34" charset="0"/>
              </a:rPr>
              <a:t> And Jesus sat over against the treasury, and beheld how the people cast money into the treasury: and many that were rich cast in much. </a:t>
            </a:r>
            <a:br>
              <a:rPr lang="en-US"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42 </a:t>
            </a:r>
            <a:r>
              <a:rPr lang="en-US" dirty="0">
                <a:effectLst>
                  <a:outerShdw blurRad="38100" dist="38100" dir="2700000" algn="tl">
                    <a:srgbClr val="000000">
                      <a:alpha val="43137"/>
                    </a:srgbClr>
                  </a:outerShdw>
                </a:effectLst>
                <a:latin typeface="Arial Rounded MT Bold" panose="020F0704030504030204" pitchFamily="34" charset="0"/>
              </a:rPr>
              <a:t> And there came a certain poor widow, and she threw in two mites, which make a farthing. </a:t>
            </a:r>
            <a:r>
              <a:rPr lang="en-US" baseline="30000" dirty="0">
                <a:effectLst>
                  <a:outerShdw blurRad="38100" dist="38100" dir="2700000" algn="tl">
                    <a:srgbClr val="000000">
                      <a:alpha val="43137"/>
                    </a:srgbClr>
                  </a:outerShdw>
                </a:effectLst>
                <a:latin typeface="Arial Rounded MT Bold" panose="020F0704030504030204" pitchFamily="34" charset="0"/>
              </a:rPr>
              <a:t>43 </a:t>
            </a:r>
            <a:r>
              <a:rPr lang="en-US" dirty="0">
                <a:effectLst>
                  <a:outerShdw blurRad="38100" dist="38100" dir="2700000" algn="tl">
                    <a:srgbClr val="000000">
                      <a:alpha val="43137"/>
                    </a:srgbClr>
                  </a:outerShdw>
                </a:effectLst>
                <a:latin typeface="Arial Rounded MT Bold" panose="020F0704030504030204" pitchFamily="34" charset="0"/>
              </a:rPr>
              <a:t> And he called </a:t>
            </a:r>
            <a:r>
              <a:rPr lang="en-US" i="1" dirty="0">
                <a:effectLst>
                  <a:outerShdw blurRad="38100" dist="38100" dir="2700000" algn="tl">
                    <a:srgbClr val="000000">
                      <a:alpha val="43137"/>
                    </a:srgbClr>
                  </a:outerShdw>
                </a:effectLst>
                <a:latin typeface="Arial Rounded MT Bold" panose="020F0704030504030204" pitchFamily="34" charset="0"/>
              </a:rPr>
              <a:t>unto him</a:t>
            </a:r>
            <a:r>
              <a:rPr lang="en-US" dirty="0">
                <a:effectLst>
                  <a:outerShdw blurRad="38100" dist="38100" dir="2700000" algn="tl">
                    <a:srgbClr val="000000">
                      <a:alpha val="43137"/>
                    </a:srgbClr>
                  </a:outerShdw>
                </a:effectLst>
                <a:latin typeface="Arial Rounded MT Bold" panose="020F0704030504030204" pitchFamily="34" charset="0"/>
              </a:rPr>
              <a:t> his disciples, and saith unto them, Verily I say unto you, That this poor widow hath cast more in, than all they which have cast into the treasury: </a:t>
            </a:r>
            <a:r>
              <a:rPr lang="en-US" baseline="30000" dirty="0">
                <a:effectLst>
                  <a:outerShdw blurRad="38100" dist="38100" dir="2700000" algn="tl">
                    <a:srgbClr val="000000">
                      <a:alpha val="43137"/>
                    </a:srgbClr>
                  </a:outerShdw>
                </a:effectLst>
                <a:latin typeface="Arial Rounded MT Bold" panose="020F0704030504030204" pitchFamily="34" charset="0"/>
              </a:rPr>
              <a:t>44 </a:t>
            </a:r>
            <a:r>
              <a:rPr lang="en-US" dirty="0">
                <a:effectLst>
                  <a:outerShdw blurRad="38100" dist="38100" dir="2700000" algn="tl">
                    <a:srgbClr val="000000">
                      <a:alpha val="43137"/>
                    </a:srgbClr>
                  </a:outerShdw>
                </a:effectLst>
                <a:latin typeface="Arial Rounded MT Bold" panose="020F0704030504030204" pitchFamily="34" charset="0"/>
              </a:rPr>
              <a:t> For all </a:t>
            </a:r>
            <a:r>
              <a:rPr lang="en-US" i="1" dirty="0">
                <a:effectLst>
                  <a:outerShdw blurRad="38100" dist="38100" dir="2700000" algn="tl">
                    <a:srgbClr val="000000">
                      <a:alpha val="43137"/>
                    </a:srgbClr>
                  </a:outerShdw>
                </a:effectLst>
                <a:latin typeface="Arial Rounded MT Bold" panose="020F0704030504030204" pitchFamily="34" charset="0"/>
              </a:rPr>
              <a:t>they</a:t>
            </a:r>
            <a:r>
              <a:rPr lang="en-US" dirty="0">
                <a:effectLst>
                  <a:outerShdw blurRad="38100" dist="38100" dir="2700000" algn="tl">
                    <a:srgbClr val="000000">
                      <a:alpha val="43137"/>
                    </a:srgbClr>
                  </a:outerShdw>
                </a:effectLst>
                <a:latin typeface="Arial Rounded MT Bold" panose="020F0704030504030204" pitchFamily="34" charset="0"/>
              </a:rPr>
              <a:t> did cast in of their abundance; but she of her want did cast in all that she had, </a:t>
            </a:r>
            <a:r>
              <a:rPr lang="en-US" i="1" dirty="0">
                <a:effectLst>
                  <a:outerShdw blurRad="38100" dist="38100" dir="2700000" algn="tl">
                    <a:srgbClr val="000000">
                      <a:alpha val="43137"/>
                    </a:srgbClr>
                  </a:outerShdw>
                </a:effectLst>
                <a:latin typeface="Arial Rounded MT Bold" panose="020F0704030504030204" pitchFamily="34" charset="0"/>
              </a:rPr>
              <a:t>even</a:t>
            </a:r>
            <a:r>
              <a:rPr lang="en-US" dirty="0">
                <a:effectLst>
                  <a:outerShdw blurRad="38100" dist="38100" dir="2700000" algn="tl">
                    <a:srgbClr val="000000">
                      <a:alpha val="43137"/>
                    </a:srgbClr>
                  </a:outerShdw>
                </a:effectLst>
                <a:latin typeface="Arial Rounded MT Bold" panose="020F0704030504030204" pitchFamily="34" charset="0"/>
              </a:rPr>
              <a:t> all her living.</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Mark 12:41-44 (MSG) </a:t>
            </a:r>
            <a:br>
              <a:rPr lang="en-US"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41 </a:t>
            </a:r>
            <a:r>
              <a:rPr lang="en-US" dirty="0">
                <a:effectLst>
                  <a:outerShdw blurRad="38100" dist="38100" dir="2700000" algn="tl">
                    <a:srgbClr val="000000">
                      <a:alpha val="43137"/>
                    </a:srgbClr>
                  </a:outerShdw>
                </a:effectLst>
                <a:latin typeface="Arial Rounded MT Bold" panose="020F0704030504030204" pitchFamily="34" charset="0"/>
              </a:rPr>
              <a:t> Sitting across from the offering box, he was observing how the crowd tossed money in for the collection. Many of the rich were making large contributions. </a:t>
            </a:r>
            <a:r>
              <a:rPr lang="en-US" baseline="30000" dirty="0">
                <a:effectLst>
                  <a:outerShdw blurRad="38100" dist="38100" dir="2700000" algn="tl">
                    <a:srgbClr val="000000">
                      <a:alpha val="43137"/>
                    </a:srgbClr>
                  </a:outerShdw>
                </a:effectLst>
                <a:latin typeface="Arial Rounded MT Bold" panose="020F0704030504030204" pitchFamily="34" charset="0"/>
              </a:rPr>
              <a:t>42 </a:t>
            </a:r>
            <a:r>
              <a:rPr lang="en-US" dirty="0">
                <a:effectLst>
                  <a:outerShdw blurRad="38100" dist="38100" dir="2700000" algn="tl">
                    <a:srgbClr val="000000">
                      <a:alpha val="43137"/>
                    </a:srgbClr>
                  </a:outerShdw>
                </a:effectLst>
                <a:latin typeface="Arial Rounded MT Bold" panose="020F0704030504030204" pitchFamily="34" charset="0"/>
              </a:rPr>
              <a:t> One poor widow came up and put in two small coins—a measly two cents. </a:t>
            </a:r>
            <a:r>
              <a:rPr lang="en-US" baseline="30000" dirty="0">
                <a:effectLst>
                  <a:outerShdw blurRad="38100" dist="38100" dir="2700000" algn="tl">
                    <a:srgbClr val="000000">
                      <a:alpha val="43137"/>
                    </a:srgbClr>
                  </a:outerShdw>
                </a:effectLst>
                <a:latin typeface="Arial Rounded MT Bold" panose="020F0704030504030204" pitchFamily="34" charset="0"/>
              </a:rPr>
              <a:t>43 </a:t>
            </a:r>
            <a:r>
              <a:rPr lang="en-US" dirty="0">
                <a:effectLst>
                  <a:outerShdw blurRad="38100" dist="38100" dir="2700000" algn="tl">
                    <a:srgbClr val="000000">
                      <a:alpha val="43137"/>
                    </a:srgbClr>
                  </a:outerShdw>
                </a:effectLst>
                <a:latin typeface="Arial Rounded MT Bold" panose="020F0704030504030204" pitchFamily="34" charset="0"/>
              </a:rPr>
              <a:t> Jesus called his disciples over and said, "The truth is that this poor widow gave more to the collection than all the others put together. </a:t>
            </a:r>
            <a:br>
              <a:rPr lang="en-US"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44 </a:t>
            </a:r>
            <a:r>
              <a:rPr lang="en-US"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All the others gave what they'll never miss; she gave extravagantly what she couldn't afford—she gave her all."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525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strVal val="#ppt_w+.3"/>
                                          </p:val>
                                        </p:tav>
                                        <p:tav tm="100000">
                                          <p:val>
                                            <p:strVal val="#ppt_w"/>
                                          </p:val>
                                        </p:tav>
                                      </p:tavLst>
                                    </p:anim>
                                    <p:anim calcmode="lin" valueType="num">
                                      <p:cBhvr>
                                        <p:cTn id="8" dur="1000" fill="hold"/>
                                        <p:tgtEl>
                                          <p:spTgt spid="3">
                                            <p:bg/>
                                          </p:spTgt>
                                        </p:tgtEl>
                                        <p:attrNameLst>
                                          <p:attrName>ppt_h</p:attrName>
                                        </p:attrNameLst>
                                      </p:cBhvr>
                                      <p:tavLst>
                                        <p:tav tm="0">
                                          <p:val>
                                            <p:strVal val="#ppt_h"/>
                                          </p:val>
                                        </p:tav>
                                        <p:tav tm="100000">
                                          <p:val>
                                            <p:strVal val="#ppt_h"/>
                                          </p:val>
                                        </p:tav>
                                      </p:tavLst>
                                    </p:anim>
                                    <p:animEffect transition="in" filter="fade">
                                      <p:cBhvr>
                                        <p:cTn id="9" dur="1000"/>
                                        <p:tgtEl>
                                          <p:spTgt spid="3">
                                            <p:bg/>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85861" y="-37651"/>
            <a:ext cx="3886200" cy="930278"/>
          </a:xfrm>
        </p:spPr>
        <p:txBody>
          <a:bodyPr/>
          <a:lstStyle/>
          <a:p>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Widow’s Mite</a:t>
            </a:r>
            <a:endPar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0" y="718457"/>
            <a:ext cx="12192000" cy="6139543"/>
          </a:xfrm>
          <a:solidFill>
            <a:schemeClr val="bg1"/>
          </a:solidFill>
        </p:spPr>
        <p:txBody>
          <a:bodyPr>
            <a:normAutofit fontScale="92500" lnSpcReduction="20000"/>
          </a:bodyPr>
          <a:lstStyle/>
          <a:p>
            <a:pPr marL="0" indent="0" algn="ctr">
              <a:lnSpc>
                <a:spcPct val="120000"/>
              </a:lnSpc>
              <a:buNone/>
            </a:pPr>
            <a:r>
              <a:rPr lang="en-US" sz="3900" b="1" i="1" dirty="0">
                <a:effectLst>
                  <a:outerShdw blurRad="38100" dist="38100" dir="2700000" algn="tl">
                    <a:srgbClr val="000000">
                      <a:alpha val="43137"/>
                    </a:srgbClr>
                  </a:outerShdw>
                </a:effectLst>
                <a:latin typeface="Arial Rounded MT Bold" panose="020F0704030504030204" pitchFamily="34" charset="0"/>
              </a:rPr>
              <a:t>“She Had Very Little”</a:t>
            </a:r>
            <a:endParaRPr lang="en-US" sz="3900" b="1" i="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20000"/>
              </a:lnSpc>
              <a:buNone/>
            </a:pPr>
            <a:r>
              <a:rPr lang="en-US" sz="3500" b="1" dirty="0">
                <a:effectLst>
                  <a:outerShdw blurRad="38100" dist="38100" dir="2700000" algn="tl">
                    <a:srgbClr val="000000">
                      <a:alpha val="43137"/>
                    </a:srgbClr>
                  </a:outerShdw>
                </a:effectLst>
                <a:latin typeface="Arial Rounded MT Bold" panose="020F0704030504030204" pitchFamily="34" charset="0"/>
              </a:rPr>
              <a:t>Two Mites, Together Worth Half a Cent </a:t>
            </a:r>
            <a:endParaRPr lang="en-US" sz="3500" b="1" dirty="0">
              <a:effectLst>
                <a:outerShdw blurRad="38100" dist="38100" dir="2700000" algn="tl">
                  <a:srgbClr val="000000">
                    <a:alpha val="43137"/>
                  </a:srgbClr>
                </a:outerShdw>
              </a:effectLst>
              <a:latin typeface="Arial Rounded MT Bold" panose="020F0704030504030204" pitchFamily="34" charset="0"/>
            </a:endParaRPr>
          </a:p>
          <a:p>
            <a:pPr algn="ctr">
              <a:lnSpc>
                <a:spcPct val="120000"/>
              </a:lnSpc>
              <a:spcBef>
                <a:spcPts val="0"/>
              </a:spcBef>
            </a:pPr>
            <a:r>
              <a:rPr lang="en-US" sz="3500" b="1" dirty="0">
                <a:effectLst>
                  <a:outerShdw blurRad="38100" dist="38100" dir="2700000" algn="tl">
                    <a:srgbClr val="000000">
                      <a:alpha val="43137"/>
                    </a:srgbClr>
                  </a:outerShdw>
                </a:effectLst>
                <a:latin typeface="Arial Rounded MT Bold" panose="020F0704030504030204" pitchFamily="34" charset="0"/>
              </a:rPr>
              <a:t>Smallest Copper Coins In Circulation</a:t>
            </a:r>
            <a:endParaRPr lang="en-US" sz="3500" b="1" dirty="0">
              <a:effectLst>
                <a:outerShdw blurRad="38100" dist="38100" dir="2700000" algn="tl">
                  <a:srgbClr val="000000">
                    <a:alpha val="43137"/>
                  </a:srgbClr>
                </a:outerShdw>
              </a:effectLst>
              <a:latin typeface="Arial Rounded MT Bold" panose="020F0704030504030204" pitchFamily="34" charset="0"/>
            </a:endParaRPr>
          </a:p>
          <a:p>
            <a:pPr algn="ctr">
              <a:lnSpc>
                <a:spcPct val="120000"/>
              </a:lnSpc>
            </a:pPr>
            <a:r>
              <a:rPr lang="en-US" sz="3500" b="1" dirty="0">
                <a:effectLst>
                  <a:outerShdw blurRad="38100" dist="38100" dir="2700000" algn="tl">
                    <a:srgbClr val="000000">
                      <a:alpha val="43137"/>
                    </a:srgbClr>
                  </a:outerShdw>
                </a:effectLst>
                <a:latin typeface="Arial Rounded MT Bold" panose="020F0704030504030204" pitchFamily="34" charset="0"/>
              </a:rPr>
              <a:t>Represented The Smallest Contribution Lawful to Make</a:t>
            </a:r>
            <a:br>
              <a:rPr lang="en-US" sz="3500" dirty="0">
                <a:effectLst>
                  <a:outerShdw blurRad="38100" dist="38100" dir="2700000" algn="tl">
                    <a:srgbClr val="000000">
                      <a:alpha val="43137"/>
                    </a:srgbClr>
                  </a:outerShdw>
                </a:effectLst>
                <a:latin typeface="Arial Rounded MT Bold" panose="020F0704030504030204" pitchFamily="34" charset="0"/>
              </a:rPr>
            </a:br>
            <a:r>
              <a:rPr lang="en-US" sz="3500" dirty="0">
                <a:effectLst>
                  <a:outerShdw blurRad="38100" dist="38100" dir="2700000" algn="tl">
                    <a:srgbClr val="000000">
                      <a:alpha val="43137"/>
                    </a:srgbClr>
                  </a:outerShdw>
                </a:effectLst>
                <a:latin typeface="Arial Rounded MT Bold" panose="020F0704030504030204" pitchFamily="34" charset="0"/>
              </a:rPr>
              <a:t>Jesus Said She Gave More than the Others</a:t>
            </a:r>
            <a:endParaRPr lang="en-US" sz="3500"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20000"/>
              </a:lnSpc>
              <a:buNone/>
            </a:pPr>
            <a:r>
              <a:rPr lang="en-US" sz="3500" b="1" dirty="0">
                <a:effectLst>
                  <a:outerShdw blurRad="38100" dist="38100" dir="2700000" algn="tl">
                    <a:srgbClr val="000000">
                      <a:alpha val="43137"/>
                    </a:srgbClr>
                  </a:outerShdw>
                </a:effectLst>
                <a:latin typeface="Arial Rounded MT Bold" panose="020F0704030504030204" pitchFamily="34" charset="0"/>
              </a:rPr>
              <a:t>Her Attitude was Greater than Her Actions</a:t>
            </a:r>
            <a:endParaRPr lang="en-US" sz="35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20000"/>
              </a:lnSpc>
              <a:buNone/>
            </a:pPr>
            <a:r>
              <a:rPr lang="en-US" sz="3500" b="1" dirty="0">
                <a:effectLst>
                  <a:outerShdw blurRad="38100" dist="38100" dir="2700000" algn="tl">
                    <a:srgbClr val="000000">
                      <a:alpha val="43137"/>
                    </a:srgbClr>
                  </a:outerShdw>
                </a:effectLst>
                <a:latin typeface="Arial Rounded MT Bold" panose="020F0704030504030204" pitchFamily="34" charset="0"/>
              </a:rPr>
              <a:t>God Loves a “Cheerful Giver”</a:t>
            </a:r>
            <a:endParaRPr lang="en-US" sz="35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pPr>
            <a:r>
              <a:rPr lang="en-US" sz="3000" b="1" dirty="0">
                <a:effectLst>
                  <a:outerShdw blurRad="38100" dist="38100" dir="2700000" algn="tl">
                    <a:srgbClr val="000000">
                      <a:alpha val="43137"/>
                    </a:srgbClr>
                  </a:outerShdw>
                </a:effectLst>
              </a:rPr>
              <a:t>2 Corinthians 9:6-7 (KJV) </a:t>
            </a:r>
            <a:br>
              <a:rPr lang="en-US" sz="3000" dirty="0">
                <a:effectLst>
                  <a:outerShdw blurRad="38100" dist="38100" dir="2700000" algn="tl">
                    <a:srgbClr val="000000">
                      <a:alpha val="43137"/>
                    </a:srgbClr>
                  </a:outerShdw>
                </a:effectLst>
              </a:rPr>
            </a:br>
            <a:r>
              <a:rPr lang="en-US" sz="3000" baseline="30000" dirty="0">
                <a:effectLst>
                  <a:outerShdw blurRad="38100" dist="38100" dir="2700000" algn="tl">
                    <a:srgbClr val="000000">
                      <a:alpha val="43137"/>
                    </a:srgbClr>
                  </a:outerShdw>
                </a:effectLst>
              </a:rPr>
              <a:t>6 </a:t>
            </a:r>
            <a:r>
              <a:rPr lang="en-US" sz="3000" dirty="0">
                <a:effectLst>
                  <a:outerShdw blurRad="38100" dist="38100" dir="2700000" algn="tl">
                    <a:srgbClr val="000000">
                      <a:alpha val="43137"/>
                    </a:srgbClr>
                  </a:outerShdw>
                </a:effectLst>
              </a:rPr>
              <a:t> But this </a:t>
            </a:r>
            <a:r>
              <a:rPr lang="en-US" sz="3000" i="1" dirty="0">
                <a:effectLst>
                  <a:outerShdw blurRad="38100" dist="38100" dir="2700000" algn="tl">
                    <a:srgbClr val="000000">
                      <a:alpha val="43137"/>
                    </a:srgbClr>
                  </a:outerShdw>
                </a:effectLst>
              </a:rPr>
              <a:t>I say</a:t>
            </a:r>
            <a:r>
              <a:rPr lang="en-US" sz="3000" dirty="0">
                <a:effectLst>
                  <a:outerShdw blurRad="38100" dist="38100" dir="2700000" algn="tl">
                    <a:srgbClr val="000000">
                      <a:alpha val="43137"/>
                    </a:srgbClr>
                  </a:outerShdw>
                </a:effectLst>
              </a:rPr>
              <a:t>, He which soweth sparingly shall reap also sparingly; and he which soweth bountifully shall reap also bountifully. </a:t>
            </a:r>
            <a:r>
              <a:rPr lang="en-US" sz="3000" baseline="30000" dirty="0">
                <a:effectLst>
                  <a:outerShdw blurRad="38100" dist="38100" dir="2700000" algn="tl">
                    <a:srgbClr val="000000">
                      <a:alpha val="43137"/>
                    </a:srgbClr>
                  </a:outerShdw>
                </a:effectLst>
              </a:rPr>
              <a:t>7 </a:t>
            </a:r>
            <a:r>
              <a:rPr lang="en-US" sz="3000" dirty="0">
                <a:effectLst>
                  <a:outerShdw blurRad="38100" dist="38100" dir="2700000" algn="tl">
                    <a:srgbClr val="000000">
                      <a:alpha val="43137"/>
                    </a:srgbClr>
                  </a:outerShdw>
                </a:effectLst>
              </a:rPr>
              <a:t> Every man according as he purposeth in his heart, </a:t>
            </a:r>
            <a:r>
              <a:rPr lang="en-US" sz="3000" i="1" dirty="0">
                <a:effectLst>
                  <a:outerShdw blurRad="38100" dist="38100" dir="2700000" algn="tl">
                    <a:srgbClr val="000000">
                      <a:alpha val="43137"/>
                    </a:srgbClr>
                  </a:outerShdw>
                </a:effectLst>
              </a:rPr>
              <a:t>so let him give</a:t>
            </a:r>
            <a:r>
              <a:rPr lang="en-US" sz="3000" dirty="0">
                <a:effectLst>
                  <a:outerShdw blurRad="38100" dist="38100" dir="2700000" algn="tl">
                    <a:srgbClr val="000000">
                      <a:alpha val="43137"/>
                    </a:srgbClr>
                  </a:outerShdw>
                </a:effectLst>
              </a:rPr>
              <a:t>; not grudgingly, or of necessity: for God loveth a cheerful giver. </a:t>
            </a:r>
            <a:endParaRPr lang="en-US" sz="3000" dirty="0">
              <a:effectLst>
                <a:outerShdw blurRad="38100" dist="38100" dir="2700000" algn="tl">
                  <a:srgbClr val="000000">
                    <a:alpha val="43137"/>
                  </a:srgbClr>
                </a:outerShdw>
              </a:effectLst>
            </a:endParaRPr>
          </a:p>
          <a:p>
            <a:pPr marL="0" indent="0" algn="ctr">
              <a:lnSpc>
                <a:spcPct val="120000"/>
              </a:lnSpc>
              <a:buNone/>
            </a:pP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19" fill="hold">
                            <p:stCondLst>
                              <p:cond delay="2000"/>
                            </p:stCondLst>
                            <p:childTnLst>
                              <p:par>
                                <p:cTn id="20" presetID="17" presetClass="entr" presetSubtype="10"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par>
                          <p:cTn id="30" fill="hold">
                            <p:stCondLst>
                              <p:cond delay="2000"/>
                            </p:stCondLst>
                            <p:childTnLst>
                              <p:par>
                                <p:cTn id="31" presetID="17" presetClass="entr" presetSubtype="10"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par>
                          <p:cTn id="41" fill="hold">
                            <p:stCondLst>
                              <p:cond delay="2000"/>
                            </p:stCondLst>
                            <p:childTnLst>
                              <p:par>
                                <p:cTn id="42" presetID="17" presetClass="entr" presetSubtype="10" fill="hold" grpId="0" nodeType="after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p:cTn id="44"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5"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6354</Words>
  <Application>WPS Presentation</Application>
  <PresentationFormat>Widescreen</PresentationFormat>
  <Paragraphs>127</Paragraphs>
  <Slides>16</Slides>
  <Notes>1</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16</vt:i4>
      </vt:variant>
    </vt:vector>
  </HeadingPairs>
  <TitlesOfParts>
    <vt:vector size="37" baseType="lpstr">
      <vt:lpstr>Arial</vt:lpstr>
      <vt:lpstr>SimSun</vt:lpstr>
      <vt:lpstr>Wingdings</vt:lpstr>
      <vt:lpstr>Trebuchet MS</vt:lpstr>
      <vt:lpstr>Wingdings 2</vt:lpstr>
      <vt:lpstr>Wingdings</vt:lpstr>
      <vt:lpstr>Calisto MT</vt:lpstr>
      <vt:lpstr>Ezra SIL</vt:lpstr>
      <vt:lpstr>Microsoft YaHei</vt:lpstr>
      <vt:lpstr>Arial Unicode MS</vt:lpstr>
      <vt:lpstr>Calibri</vt:lpstr>
      <vt:lpstr>Arial Rounded MT Bold</vt:lpstr>
      <vt:lpstr>ADLaM Display</vt:lpstr>
      <vt:lpstr>Verdana</vt:lpstr>
      <vt:lpstr>Courier New</vt:lpstr>
      <vt:lpstr>Times New Roman</vt:lpstr>
      <vt:lpstr>Bahnschrift Condensed</vt:lpstr>
      <vt:lpstr>Calibri</vt:lpstr>
      <vt:lpstr>Calibri Light</vt:lpstr>
      <vt:lpstr>Office Theme</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Widow’s Mite</vt:lpstr>
      <vt:lpstr>PowerPoint 演示文稿</vt:lpstr>
      <vt:lpstr>David’s Powerful Choice</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Linton</dc:creator>
  <cp:lastModifiedBy>Eddie Edwards</cp:lastModifiedBy>
  <cp:revision>259</cp:revision>
  <dcterms:created xsi:type="dcterms:W3CDTF">2022-12-28T23:06:00Z</dcterms:created>
  <dcterms:modified xsi:type="dcterms:W3CDTF">2025-01-05T19:07:58Z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07A37381FE134040A8E3D36CF69F48F5_12</vt:lpwstr>
  </property>
  <property fmtid="{D5CDD505-2E9C-101B-9397-08002B2CF9AE}" pid="3" name="KSOProductBuildVer">
    <vt:lpwstr>2057-12.2.0.18639</vt:lpwstr>
  </property>
</Properties>
</file>