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14" r:id="rId3"/>
    <p:sldId id="497" r:id="rId4"/>
    <p:sldId id="318" r:id="rId5"/>
    <p:sldId id="537" r:id="rId6"/>
    <p:sldId id="538" r:id="rId7"/>
    <p:sldId id="609" r:id="rId8"/>
    <p:sldId id="610" r:id="rId9"/>
    <p:sldId id="613" r:id="rId10"/>
    <p:sldId id="607" r:id="rId11"/>
    <p:sldId id="608" r:id="rId12"/>
    <p:sldId id="606" r:id="rId13"/>
    <p:sldId id="604" r:id="rId14"/>
    <p:sldId id="617" r:id="rId15"/>
    <p:sldId id="615" r:id="rId16"/>
    <p:sldId id="277"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1541" autoAdjust="0"/>
  </p:normalViewPr>
  <p:slideViewPr>
    <p:cSldViewPr snapToGrid="0" showGuides="1">
      <p:cViewPr varScale="1">
        <p:scale>
          <a:sx n="54" d="100"/>
          <a:sy n="54" d="100"/>
        </p:scale>
        <p:origin x="1148" y="56"/>
      </p:cViewPr>
      <p:guideLst>
        <p:guide pos="3840"/>
        <p:guide orient="horz" pos="2160"/>
      </p:guideLst>
    </p:cSldViewPr>
  </p:slideViewPr>
  <p:outlineViewPr>
    <p:cViewPr>
      <p:scale>
        <a:sx n="33" d="100"/>
        <a:sy n="33" d="100"/>
      </p:scale>
      <p:origin x="0" y="-15392"/>
    </p:cViewPr>
  </p:outlineViewPr>
  <p:notesTextViewPr>
    <p:cViewPr>
      <p:scale>
        <a:sx n="1" d="1"/>
        <a:sy n="1" d="1"/>
      </p:scale>
      <p:origin x="0" y="0"/>
    </p:cViewPr>
  </p:notesTextViewPr>
  <p:sorterViewPr>
    <p:cViewPr>
      <p:scale>
        <a:sx n="100" d="100"/>
        <a:sy n="100" d="100"/>
      </p:scale>
      <p:origin x="0" y="-58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092530" y="593766"/>
            <a:ext cx="10046525" cy="5220126"/>
          </a:xfrm>
          <a:solidFill>
            <a:schemeClr val="bg1"/>
          </a:solidFill>
        </p:spPr>
        <p:txBody>
          <a:bodyPr>
            <a:normAutofit/>
          </a:bodyPr>
          <a:lstStyle/>
          <a:p>
            <a:pPr marL="0" indent="0" algn="ctr" eaLnBrk="1">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84" y="1825626"/>
            <a:ext cx="11435938" cy="3708276"/>
          </a:xfrm>
          <a:solidFill>
            <a:schemeClr val="bg1"/>
          </a:solidFill>
        </p:spPr>
        <p:txBody>
          <a:bodyPr>
            <a:normAutofit/>
          </a:bodyPr>
          <a:lstStyle/>
          <a:p>
            <a:pPr marL="0" marR="285750" lvl="0" indent="0" algn="ctr">
              <a:lnSpc>
                <a:spcPct val="100000"/>
              </a:lnSpc>
              <a:spcBef>
                <a:spcPts val="375"/>
              </a:spcBef>
              <a:spcAft>
                <a:spcPts val="0"/>
              </a:spcAft>
              <a:buSzPts val="1000"/>
              <a:buNone/>
              <a:tabLst>
                <a:tab pos="457200" algn="l"/>
              </a:tabLst>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Universal Action (Change)</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600"/>
              </a:spcAft>
              <a:buNone/>
            </a:pPr>
            <a:r>
              <a:rPr lang="en-US" sz="3200" b="1" i="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applies to every relationship in our lives”</a:t>
            </a:r>
            <a:endParaRPr lang="en-US" b="1"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indent="0">
              <a:lnSpc>
                <a:spcPct val="100000"/>
              </a:lnSpc>
              <a:spcBef>
                <a:spcPts val="0"/>
              </a:spcBef>
              <a:spcAft>
                <a:spcPts val="1200"/>
              </a:spcAft>
              <a:buNone/>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everything, do to others what you want them to do to you.”  </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1200"/>
              </a:spcAft>
              <a:buNone/>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Marriage, Parenting, Business, Friendships, Traffic.  </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R="0">
              <a:lnSpc>
                <a:spcPct val="100000"/>
              </a:lnSpc>
              <a:spcBef>
                <a:spcPts val="0"/>
              </a:spcBef>
              <a:spcAft>
                <a:spcPts val="1200"/>
              </a:spcAft>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Should Be Our Thought in Every Relationship.</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1200"/>
              </a:spcAft>
              <a:buNone/>
            </a:pPr>
            <a:r>
              <a:rPr lang="en-US" sz="2800"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This </a:t>
            </a: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Will Cause You to Bring Change in Most Situations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411393"/>
          </a:xfrm>
          <a:solidFill>
            <a:schemeClr val="bg1"/>
          </a:solidFill>
        </p:spPr>
        <p:txBody>
          <a:bodyPr>
            <a:normAutofit/>
          </a:bodyPr>
          <a:lstStyle/>
          <a:p>
            <a:pPr marL="0" marR="0" indent="0" algn="ctr">
              <a:lnSpc>
                <a:spcPct val="100000"/>
              </a:lnSpc>
              <a:spcBef>
                <a:spcPts val="375"/>
              </a:spcBef>
              <a:spcAft>
                <a:spcPts val="600"/>
              </a:spcAft>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Empathetic Action (Change)</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285750" lvl="0" indent="0" algn="ctr">
              <a:lnSpc>
                <a:spcPct val="100000"/>
              </a:lnSpc>
              <a:spcBef>
                <a:spcPts val="375"/>
              </a:spcBef>
              <a:spcAft>
                <a:spcPts val="600"/>
              </a:spcAft>
              <a:buSzPts val="1000"/>
              <a:buNone/>
              <a:tabLst>
                <a:tab pos="457200" algn="l"/>
              </a:tabLst>
            </a:pP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Put yourself in their shoes</a:t>
            </a: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285750" lvl="0" indent="-342900" algn="ctr">
              <a:lnSpc>
                <a:spcPct val="100000"/>
              </a:lnSpc>
              <a:spcBef>
                <a:spcPts val="375"/>
              </a:spcBef>
              <a:spcAft>
                <a:spcPts val="600"/>
              </a:spcAft>
              <a:buSzPts val="1000"/>
              <a:buFont typeface="Symbol" panose="05050102010706020507" pitchFamily="18" charset="2"/>
              <a:buChar char=""/>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is a call to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Empathy</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Understanding</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Another’s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Situation</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Point</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of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View</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285750" lvl="0" indent="-342900" algn="ctr">
              <a:lnSpc>
                <a:spcPct val="100000"/>
              </a:lnSpc>
              <a:spcBef>
                <a:spcPts val="375"/>
              </a:spcBef>
              <a:spcAft>
                <a:spcPts val="600"/>
              </a:spcAft>
              <a:buSzPts val="1000"/>
              <a:buFont typeface="Symbol" panose="05050102010706020507" pitchFamily="18" charset="2"/>
              <a:buChar char=""/>
              <a:tabLst>
                <a:tab pos="457200" algn="l"/>
              </a:tabLst>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Calls upon us to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Picture Ourselves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as our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Fellow Human</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Recognize</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this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Will Bring </a:t>
            </a:r>
            <a:r>
              <a:rPr lang="en-US" b="1" u="sng"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Positive Change</a:t>
            </a:r>
            <a:endParaRPr lang="en-US" b="1" u="sng"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edg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87" name="Rectangle 3086"/>
          <p:cNvSpPr>
            <a:spLocks noGrp="1" noRot="1" noChangeAspect="1" noMove="1" noResize="1" noEditPoints="1" noAdjustHandles="1" noChangeArrowheads="1" noChangeShapeType="1" noTextEdit="1"/>
          </p:cNvSpPr>
          <p:nvPr/>
        </p:nvSpPr>
        <p:spPr>
          <a:xfrm>
            <a:off x="484632" y="485804"/>
            <a:ext cx="2686328" cy="3510776"/>
          </a:xfrm>
          <a:prstGeom prst="rect">
            <a:avLst/>
          </a:prstGeom>
          <a:solidFill>
            <a:srgbClr val="FFFFFF"/>
          </a:solidFill>
          <a:ln w="63500">
            <a:solidFill>
              <a:srgbClr val="64928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Pin on FaithsMessenger.C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134" y="748206"/>
            <a:ext cx="2400376" cy="2954308"/>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3088"/>
          <p:cNvSpPr>
            <a:spLocks noGrp="1" noRot="1" noChangeAspect="1" noMove="1" noResize="1" noEditPoints="1" noAdjustHandles="1" noChangeArrowheads="1" noChangeShapeType="1" noTextEdit="1"/>
          </p:cNvSpPr>
          <p:nvPr/>
        </p:nvSpPr>
        <p:spPr>
          <a:xfrm>
            <a:off x="3347949" y="485804"/>
            <a:ext cx="2686328" cy="3510776"/>
          </a:xfrm>
          <a:prstGeom prst="rect">
            <a:avLst/>
          </a:prstGeom>
          <a:solidFill>
            <a:srgbClr val="FFFFFF"/>
          </a:solidFill>
          <a:ln w="63500">
            <a:solidFill>
              <a:srgbClr val="64928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0" name="Picture 8" descr="Mark 12:31 Love Your Neighbor as Yourself - Free Bible Art Download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8169" y="768156"/>
            <a:ext cx="2333643" cy="2917053"/>
          </a:xfrm>
          <a:prstGeom prst="rect">
            <a:avLst/>
          </a:prstGeom>
          <a:noFill/>
          <a:extLst>
            <a:ext uri="{909E8E84-426E-40DD-AFC4-6F175D3DCCD1}">
              <a14:hiddenFill xmlns:a14="http://schemas.microsoft.com/office/drawing/2010/main">
                <a:solidFill>
                  <a:srgbClr val="FFFFFF"/>
                </a:solidFill>
              </a14:hiddenFill>
            </a:ext>
          </a:extLst>
        </p:spPr>
      </p:pic>
      <p:sp>
        <p:nvSpPr>
          <p:cNvPr id="3091" name="Rectangle 3090"/>
          <p:cNvSpPr>
            <a:spLocks noGrp="1" noRot="1" noChangeAspect="1" noMove="1" noResize="1" noEditPoints="1" noAdjustHandles="1" noChangeArrowheads="1" noChangeShapeType="1" noTextEdit="1"/>
          </p:cNvSpPr>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descr="Pin on Keeping the Fait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7705" y="4328887"/>
            <a:ext cx="1873965" cy="1873965"/>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3092"/>
          <p:cNvSpPr>
            <a:spLocks noGrp="1" noRot="1" noChangeAspect="1" noMove="1" noResize="1" noEditPoints="1" noAdjustHandles="1" noChangeArrowheads="1" noChangeShapeType="1" noTextEdit="1"/>
          </p:cNvSpPr>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2" name="Picture 10" descr="Pin on Bible Scripture &amp; Quotes 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08169" y="4630831"/>
            <a:ext cx="2333643" cy="1312674"/>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3094"/>
          <p:cNvSpPr>
            <a:spLocks noGrp="1" noRot="1" noChangeAspect="1" noMove="1" noResize="1" noEditPoints="1" noAdjustHandles="1" noChangeArrowheads="1" noChangeShapeType="1" noTextEdit="1"/>
          </p:cNvSpPr>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Leviticus 19:18 (NIV) “‘Do not seek revenge or bear a grudge against ..."/>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3177" y="851446"/>
            <a:ext cx="5157201" cy="5157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78" y="35633"/>
            <a:ext cx="12073247" cy="6375848"/>
          </a:xfrm>
          <a:prstGeom prst="rect">
            <a:avLst/>
          </a:prstGeom>
          <a:solidFill>
            <a:schemeClr val="bg1"/>
          </a:solidFill>
        </p:spPr>
        <p:txBody>
          <a:bodyPr wrap="square" rtlCol="0">
            <a:spAutoFit/>
          </a:bodyPr>
          <a:lstStyle/>
          <a:p>
            <a:pPr marL="0" marR="0" algn="ctr">
              <a:lnSpc>
                <a:spcPct val="107000"/>
              </a:lnSpc>
              <a:spcBef>
                <a:spcPts val="0"/>
              </a:spcBef>
              <a:spcAft>
                <a:spcPts val="0"/>
              </a:spcAft>
            </a:pPr>
            <a:r>
              <a:rPr lang="en-US" sz="3200" b="1"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How Can You Apply the Golden Change?</a:t>
            </a:r>
            <a:endPar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Observant</a:t>
            </a:r>
            <a:r>
              <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b="1"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Pay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close attention to those around you. </a:t>
            </a:r>
            <a:endPar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When you “look out . . . for the interests of others,” you will likely find opportunities to say or do something helpful.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Philippians 2:4</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spcBef>
                <a:spcPts val="120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Empathetic</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Imagine yourself in the other person’s place</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How would you feel if you were in the same situation?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Romans 12:15</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When you try to understand the feelings of others, you may feel moved to help them.</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spcBef>
                <a:spcPts val="120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Flexible</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Keep in mind that everyone is different</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What others would like to have done for them may not be the same as what you would want to have done for you. Try to choose what they will appreciate most.-</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 Cor 10:24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par>
                          <p:cTn id="16" fill="hold">
                            <p:stCondLst>
                              <p:cond delay="2000"/>
                            </p:stCondLst>
                            <p:childTnLst>
                              <p:par>
                                <p:cTn id="17" presetID="1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par>
                          <p:cTn id="20" fill="hold">
                            <p:stCondLst>
                              <p:cond delay="4000"/>
                            </p:stCondLst>
                            <p:childTnLst>
                              <p:par>
                                <p:cTn id="21" presetID="13"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par>
                          <p:cTn id="29" fill="hold">
                            <p:stCondLst>
                              <p:cond delay="2000"/>
                            </p:stCondLst>
                            <p:childTnLst>
                              <p:par>
                                <p:cTn id="30" presetID="13"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par>
                          <p:cTn id="38" fill="hold">
                            <p:stCondLst>
                              <p:cond delay="2000"/>
                            </p:stCondLst>
                            <p:childTnLst>
                              <p:par>
                                <p:cTn id="39" presetID="13" presetClass="entr" presetSubtype="16"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plus(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884" y="-100941"/>
            <a:ext cx="7494319" cy="893659"/>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Challenge - Be the Change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963883" y="1662536"/>
            <a:ext cx="8662060" cy="5106390"/>
          </a:xfrm>
          <a:solidFill>
            <a:schemeClr val="bg1"/>
          </a:solidFill>
        </p:spPr>
        <p:txBody>
          <a:bodyPr/>
          <a:lstStyle/>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There are 3 Degrees of Change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#3 - Practicing the Silver Rule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#2 - Practicing the Golden Rule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#1 - Living the Golden Rule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Practicing = You Look for 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Living = Opportunity Looks for You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Now You Become the Change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19054" y="3906981"/>
            <a:ext cx="5153891" cy="707886"/>
          </a:xfrm>
          <a:prstGeom prst="rect">
            <a:avLst/>
          </a:prstGeom>
          <a:solidFill>
            <a:schemeClr val="bg1"/>
          </a:solidFill>
        </p:spPr>
        <p:txBody>
          <a:bodyPr wrap="square" rtlCol="0">
            <a:spAutoFit/>
          </a:bodyPr>
          <a:lstStyle/>
          <a:p>
            <a:r>
              <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What’s Your Excuse?</a:t>
            </a:r>
            <a:endParaRPr lang="en-US" sz="40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TextBox 2"/>
          <p:cNvSpPr txBox="1"/>
          <p:nvPr/>
        </p:nvSpPr>
        <p:spPr>
          <a:xfrm>
            <a:off x="3573291" y="5611058"/>
            <a:ext cx="5299796" cy="923330"/>
          </a:xfrm>
          <a:prstGeom prst="rect">
            <a:avLst/>
          </a:prstGeom>
          <a:solidFill>
            <a:schemeClr val="bg1"/>
          </a:solidFill>
        </p:spPr>
        <p:txBody>
          <a:bodyPr wrap="square" rtlCol="0">
            <a:spAutoFit/>
          </a:bodyPr>
          <a:lstStyle/>
          <a:p>
            <a:pPr algn="ctr"/>
            <a:r>
              <a:rPr lang="en-US" sz="5400" b="1" dirty="0">
                <a:effectLst>
                  <a:outerShdw blurRad="38100" dist="38100" dir="2700000" algn="tl">
                    <a:srgbClr val="000000">
                      <a:alpha val="43137"/>
                    </a:srgbClr>
                  </a:outerShdw>
                </a:effectLst>
                <a:latin typeface="Arial Rounded MT Bold" panose="020F0704030504030204" pitchFamily="34" charset="0"/>
              </a:rPr>
              <a:t>Be the Change</a:t>
            </a:r>
            <a:endParaRPr lang="en-US" sz="5400" b="1" dirty="0">
              <a:effectLst>
                <a:outerShdw blurRad="38100" dist="38100" dir="2700000" algn="tl">
                  <a:srgbClr val="000000">
                    <a:alpha val="43137"/>
                  </a:srgbClr>
                </a:outerShdw>
              </a:effectLst>
              <a:latin typeface="Arial Rounded MT Bold" panose="020F0704030504030204" pitchFamily="34" charset="0"/>
            </a:endParaRPr>
          </a:p>
        </p:txBody>
      </p:sp>
      <p:sp>
        <p:nvSpPr>
          <p:cNvPr id="5" name="Content Placeholder 4"/>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5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1"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2000"/>
                                        <p:tgtEl>
                                          <p:spTgt spid="3">
                                            <p:bg/>
                                          </p:spTgt>
                                        </p:tgtEl>
                                      </p:cBhvr>
                                    </p:animEffect>
                                    <p:anim calcmode="lin" valueType="num">
                                      <p:cBhvr>
                                        <p:cTn id="24" dur="2000" fill="hold"/>
                                        <p:tgtEl>
                                          <p:spTgt spid="3">
                                            <p:bg/>
                                          </p:spTgt>
                                        </p:tgtEl>
                                        <p:attrNameLst>
                                          <p:attrName>ppt_w</p:attrName>
                                        </p:attrNameLst>
                                      </p:cBhvr>
                                      <p:tavLst>
                                        <p:tav tm="0" fmla="#ppt_w*sin(2.5*pi*$)">
                                          <p:val>
                                            <p:fltVal val="0"/>
                                          </p:val>
                                        </p:tav>
                                        <p:tav tm="100000">
                                          <p:val>
                                            <p:fltVal val="1"/>
                                          </p:val>
                                        </p:tav>
                                      </p:tavLst>
                                    </p:anim>
                                    <p:anim calcmode="lin" valueType="num">
                                      <p:cBhvr>
                                        <p:cTn id="25" dur="2000" fill="hold"/>
                                        <p:tgtEl>
                                          <p:spTgt spid="3">
                                            <p:bg/>
                                          </p:spTgt>
                                        </p:tgtEl>
                                        <p:attrNameLst>
                                          <p:attrName>ppt_h</p:attrName>
                                        </p:attrNameLst>
                                      </p:cBhvr>
                                      <p:tavLst>
                                        <p:tav tm="0">
                                          <p:val>
                                            <p:strVal val="#ppt_h"/>
                                          </p:val>
                                        </p:tav>
                                        <p:tav tm="100000">
                                          <p:val>
                                            <p:strVal val="#ppt_h"/>
                                          </p:val>
                                        </p:tav>
                                      </p:tavLst>
                                    </p:anim>
                                  </p:childTnLst>
                                </p:cTn>
                              </p:par>
                              <p:par>
                                <p:cTn id="26" presetID="45" presetClass="entr" presetSubtype="0" fill="hold" grpId="1" nodeType="with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2000"/>
                                        <p:tgtEl>
                                          <p:spTgt spid="3">
                                            <p:txEl>
                                              <p:pRg st="0" end="0"/>
                                            </p:txEl>
                                          </p:spTgt>
                                        </p:tgtEl>
                                      </p:cBhvr>
                                    </p:animEffect>
                                    <p:anim calcmode="lin" valueType="num">
                                      <p:cBhvr>
                                        <p:cTn id="2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066800"/>
            <a:ext cx="11963400" cy="5626100"/>
          </a:xfrm>
        </p:spPr>
        <p:txBody>
          <a:bodyPr>
            <a:normAutofit/>
          </a:bodyPr>
          <a:lstStyle/>
          <a:p>
            <a:pPr algn="l">
              <a:lnSpc>
                <a:spcPct val="100000"/>
              </a:lnSpc>
            </a:pPr>
            <a:r>
              <a:rPr lang="en-US" sz="3200" b="1" i="0" dirty="0">
                <a:solidFill>
                  <a:srgbClr val="0A0A0A"/>
                </a:solidFill>
                <a:effectLst>
                  <a:outerShdw blurRad="38100" dist="38100" dir="2700000" algn="tl">
                    <a:srgbClr val="000000">
                      <a:alpha val="43137"/>
                    </a:srgbClr>
                  </a:outerShdw>
                </a:effectLst>
                <a:latin typeface="Arial Rounded MT Bold" panose="020F0704030504030204" pitchFamily="34" charset="0"/>
              </a:rPr>
              <a:t>A preacher recently quit the ministry after more than 20 years of faithful, dedicated service and became a funeral director. When asked why he changed vocations, he said:</a:t>
            </a:r>
            <a:endParaRPr lang="en-US" sz="3200" b="1"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algn="l">
              <a:lnSpc>
                <a:spcPct val="100000"/>
              </a:lnSpc>
            </a:pPr>
            <a:r>
              <a:rPr lang="en-US" sz="3200" b="1" i="0" dirty="0">
                <a:solidFill>
                  <a:srgbClr val="0A0A0A"/>
                </a:solidFill>
                <a:effectLst>
                  <a:outerShdw blurRad="38100" dist="38100" dir="2700000" algn="tl">
                    <a:srgbClr val="000000">
                      <a:alpha val="43137"/>
                    </a:srgbClr>
                  </a:outerShdw>
                </a:effectLst>
                <a:latin typeface="Arial Rounded MT Bold" panose="020F0704030504030204" pitchFamily="34" charset="0"/>
              </a:rPr>
              <a:t>"I spent 10 years trying to straighten out John and he’s still an alcoholic. Then I spent three and one-half years trying to straighten out Harold and Susan’s marriage problems and they ended up getting a divorce. Later I tried for two years to help Bob kick his drug habit and he is still an addict. Now, at the funeral home, when I straighten them out, they stay straight!"</a:t>
            </a:r>
            <a:endParaRPr lang="en-US" sz="3200" b="1" i="0" dirty="0">
              <a:solidFill>
                <a:srgbClr val="0A0A0A"/>
              </a:solidFill>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a:p>
            <a:pPr marL="0" indent="0">
              <a:buNone/>
            </a:pPr>
            <a:endParaRPr lang="en-US" dirty="0"/>
          </a:p>
        </p:txBody>
      </p:sp>
      <p:sp>
        <p:nvSpPr>
          <p:cNvPr id="4" name="Title 1"/>
          <p:cNvSpPr>
            <a:spLocks noGrp="1"/>
          </p:cNvSpPr>
          <p:nvPr>
            <p:ph type="title"/>
          </p:nvPr>
        </p:nvSpPr>
        <p:spPr>
          <a:xfrm>
            <a:off x="838200" y="-15875"/>
            <a:ext cx="10515600" cy="930275"/>
          </a:xfrm>
        </p:spPr>
        <p:txBody>
          <a:bodyPr/>
          <a:lstStyle/>
          <a:p>
            <a:pPr algn="ctr"/>
            <a:r>
              <a:rPr lang="en-US" b="1" dirty="0">
                <a:effectLst>
                  <a:outerShdw blurRad="38100" dist="38100" dir="2700000" algn="tl">
                    <a:srgbClr val="000000">
                      <a:alpha val="43137"/>
                    </a:srgbClr>
                  </a:outerShdw>
                </a:effectLst>
                <a:latin typeface="Arial Rounded MT Bold" panose="020F0704030504030204" pitchFamily="34" charset="0"/>
              </a:rPr>
              <a:t>Joke </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 r="-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3834" y="106878"/>
            <a:ext cx="8289966" cy="6642265"/>
          </a:xfrm>
          <a:solidFill>
            <a:schemeClr val="bg1">
              <a:alpha val="90000"/>
            </a:schemeClr>
          </a:solidFill>
        </p:spPr>
        <p:txBody>
          <a:bodyPr>
            <a:noAutofit/>
          </a:bodyPr>
          <a:lstStyle/>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Thank You God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For This NEW…</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600" b="1" dirty="0">
                <a:effectLst>
                  <a:outerShdw blurRad="38100" dist="38100" dir="2700000" algn="tl">
                    <a:srgbClr val="000000">
                      <a:alpha val="43137"/>
                    </a:srgbClr>
                  </a:outerShdw>
                </a:effectLst>
                <a:latin typeface="Arial Rounded MT Bold" panose="020F0704030504030204" pitchFamily="34" charset="0"/>
              </a:rPr>
              <a:t>Year</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600" b="1" dirty="0">
                <a:effectLst>
                  <a:outerShdw blurRad="38100" dist="38100" dir="2700000" algn="tl">
                    <a:srgbClr val="000000">
                      <a:alpha val="43137"/>
                    </a:srgbClr>
                  </a:outerShdw>
                </a:effectLst>
                <a:latin typeface="Arial Rounded MT Bold" panose="020F0704030504030204" pitchFamily="34" charset="0"/>
              </a:rPr>
              <a:t>Start</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600" b="1" dirty="0">
                <a:effectLst>
                  <a:outerShdw blurRad="38100" dist="38100" dir="2700000" algn="tl">
                    <a:srgbClr val="000000">
                      <a:alpha val="43137"/>
                    </a:srgbClr>
                  </a:outerShdw>
                </a:effectLst>
                <a:latin typeface="Arial Rounded MT Bold" panose="020F0704030504030204" pitchFamily="34" charset="0"/>
              </a:rPr>
              <a:t>Opportunities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600" b="1" dirty="0">
                <a:effectLst>
                  <a:outerShdw blurRad="38100" dist="38100" dir="2700000" algn="tl">
                    <a:srgbClr val="000000">
                      <a:alpha val="43137"/>
                    </a:srgbClr>
                  </a:outerShdw>
                </a:effectLst>
                <a:latin typeface="Arial Rounded MT Bold" panose="020F0704030504030204" pitchFamily="34" charset="0"/>
              </a:rPr>
              <a:t>Challenges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buFont typeface="Wingdings" panose="05000000000000000000" pitchFamily="2" charset="2"/>
              <a:buChar char="§"/>
            </a:pPr>
            <a:r>
              <a:rPr lang="en-US" sz="3600" b="1" dirty="0">
                <a:effectLst>
                  <a:outerShdw blurRad="38100" dist="38100" dir="2700000" algn="tl">
                    <a:srgbClr val="000000">
                      <a:alpha val="43137"/>
                    </a:srgbClr>
                  </a:outerShdw>
                </a:effectLst>
                <a:latin typeface="Arial Rounded MT Bold" panose="020F0704030504030204" pitchFamily="34" charset="0"/>
              </a:rPr>
              <a:t>Victories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200"/>
              </a:spcBef>
              <a:buNone/>
            </a:pPr>
            <a:r>
              <a:rPr lang="en-US" sz="3600" b="1" dirty="0">
                <a:effectLst>
                  <a:outerShdw blurRad="38100" dist="38100" dir="2700000" algn="tl">
                    <a:srgbClr val="000000">
                      <a:alpha val="43137"/>
                    </a:srgbClr>
                  </a:outerShdw>
                </a:effectLst>
                <a:latin typeface="Arial Rounded MT Bold" panose="020F0704030504030204" pitchFamily="34" charset="0"/>
              </a:rPr>
              <a:t>Help Me to Take Advantage of These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New Opportunities </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1000"/>
                                        <p:tgtEl>
                                          <p:spTgt spid="3">
                                            <p:txEl>
                                              <p:pRg st="0" end="0"/>
                                            </p:txEl>
                                          </p:spTgt>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1000"/>
                                        <p:tgtEl>
                                          <p:spTgt spid="3">
                                            <p:txEl>
                                              <p:pRg st="1" end="1"/>
                                            </p:txEl>
                                          </p:spTgt>
                                        </p:tgtEl>
                                      </p:cBhvr>
                                    </p:animEffect>
                                  </p:childTnLst>
                                </p:cTn>
                              </p:par>
                            </p:childTnLst>
                          </p:cTn>
                        </p:par>
                        <p:par>
                          <p:cTn id="12" fill="hold">
                            <p:stCondLst>
                              <p:cond delay="2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1000"/>
                                        <p:tgtEl>
                                          <p:spTgt spid="3">
                                            <p:txEl>
                                              <p:pRg st="2" end="2"/>
                                            </p:txEl>
                                          </p:spTgt>
                                        </p:tgtEl>
                                      </p:cBhvr>
                                    </p:animEffect>
                                  </p:childTnLst>
                                </p:cTn>
                              </p:par>
                            </p:childTnLst>
                          </p:cTn>
                        </p:par>
                        <p:par>
                          <p:cTn id="16" fill="hold">
                            <p:stCondLst>
                              <p:cond delay="3000"/>
                            </p:stCondLst>
                            <p:childTnLst>
                              <p:par>
                                <p:cTn id="17" presetID="21" presetClass="entr" presetSubtype="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heel(1)">
                                      <p:cBhvr>
                                        <p:cTn id="19" dur="1000"/>
                                        <p:tgtEl>
                                          <p:spTgt spid="3">
                                            <p:txEl>
                                              <p:pRg st="3" end="3"/>
                                            </p:txEl>
                                          </p:spTgt>
                                        </p:tgtEl>
                                      </p:cBhvr>
                                    </p:animEffect>
                                  </p:childTnLst>
                                </p:cTn>
                              </p:par>
                            </p:childTnLst>
                          </p:cTn>
                        </p:par>
                        <p:par>
                          <p:cTn id="20" fill="hold">
                            <p:stCondLst>
                              <p:cond delay="4000"/>
                            </p:stCondLst>
                            <p:childTnLst>
                              <p:par>
                                <p:cTn id="21" presetID="21" presetClass="entr" presetSubtype="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1000"/>
                                        <p:tgtEl>
                                          <p:spTgt spid="3">
                                            <p:txEl>
                                              <p:pRg st="4" end="4"/>
                                            </p:txEl>
                                          </p:spTgt>
                                        </p:tgtEl>
                                      </p:cBhvr>
                                    </p:animEffect>
                                  </p:childTnLst>
                                </p:cTn>
                              </p:par>
                            </p:childTnLst>
                          </p:cTn>
                        </p:par>
                        <p:par>
                          <p:cTn id="24" fill="hold">
                            <p:stCondLst>
                              <p:cond delay="5000"/>
                            </p:stCondLst>
                            <p:childTnLst>
                              <p:par>
                                <p:cTn id="25" presetID="21" presetClass="entr" presetSubtype="1"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1000"/>
                                        <p:tgtEl>
                                          <p:spTgt spid="3">
                                            <p:txEl>
                                              <p:pRg st="5" end="5"/>
                                            </p:txEl>
                                          </p:spTgt>
                                        </p:tgtEl>
                                      </p:cBhvr>
                                    </p:animEffect>
                                  </p:childTnLst>
                                </p:cTn>
                              </p:par>
                            </p:childTnLst>
                          </p:cTn>
                        </p:par>
                        <p:par>
                          <p:cTn id="28" fill="hold">
                            <p:stCondLst>
                              <p:cond delay="6000"/>
                            </p:stCondLst>
                            <p:childTnLst>
                              <p:par>
                                <p:cTn id="29" presetID="21" presetClass="entr" presetSubtype="1"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1000"/>
                                        <p:tgtEl>
                                          <p:spTgt spid="3">
                                            <p:txEl>
                                              <p:pRg st="6" end="6"/>
                                            </p:txEl>
                                          </p:spTgt>
                                        </p:tgtEl>
                                      </p:cBhvr>
                                    </p:animEffect>
                                  </p:childTnLst>
                                </p:cTn>
                              </p:par>
                            </p:childTnLst>
                          </p:cTn>
                        </p:par>
                        <p:par>
                          <p:cTn id="32" fill="hold">
                            <p:stCondLst>
                              <p:cond delay="7000"/>
                            </p:stCondLst>
                            <p:childTnLst>
                              <p:par>
                                <p:cTn id="33" presetID="21" presetClass="entr" presetSubtype="1"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1000"/>
                                        <p:tgtEl>
                                          <p:spTgt spid="3">
                                            <p:txEl>
                                              <p:pRg st="7" end="7"/>
                                            </p:txEl>
                                          </p:spTgt>
                                        </p:tgtEl>
                                      </p:cBhvr>
                                    </p:animEffect>
                                  </p:childTnLst>
                                </p:cTn>
                              </p:par>
                            </p:childTnLst>
                          </p:cTn>
                        </p:par>
                        <p:par>
                          <p:cTn id="36" fill="hold">
                            <p:stCondLst>
                              <p:cond delay="8000"/>
                            </p:stCondLst>
                            <p:childTnLst>
                              <p:par>
                                <p:cTn id="37" presetID="21" presetClass="entr" presetSubtype="1"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heel(1)">
                                      <p:cBhvr>
                                        <p:cTn id="3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2553195" y="154380"/>
            <a:ext cx="7853547" cy="6151418"/>
          </a:xfrm>
          <a:solidFill>
            <a:schemeClr val="bg1"/>
          </a:solidFill>
        </p:spPr>
        <p:txBody>
          <a:bodyPr>
            <a:normAutofit/>
          </a:bodyPr>
          <a:lstStyle/>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eaLnBrk="1">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815"/>
              </a:spcBef>
              <a:buNone/>
              <a:defRPr/>
            </a:pPr>
            <a:r>
              <a:rPr lang="en-US" altLang="en-US" sz="40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40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ee related image detail. The Incompetence of Excuses: Why They're Not Worth It"/>
          <p:cNvPicPr>
            <a:picLocks noChangeAspect="1" noChangeArrowheads="1"/>
          </p:cNvPicPr>
          <p:nvPr/>
        </p:nvPicPr>
        <p:blipFill>
          <a:blip r:embed="rId1">
            <a:extLst>
              <a:ext uri="{28A0092B-C50C-407E-A947-70E740481C1C}">
                <a14:useLocalDpi xmlns:a14="http://schemas.microsoft.com/office/drawing/2010/main" val="0"/>
              </a:ext>
            </a:extLst>
          </a:blip>
          <a:srcRect t="6377" b="2338"/>
          <a:stretch>
            <a:fillRect/>
          </a:stretch>
        </p:blipFill>
        <p:spPr bwMode="auto">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The Oddity of Excusing the Iranian Regime All the Time – Iran Lobby"/>
          <p:cNvPicPr>
            <a:picLocks noChangeAspect="1" noChangeArrowheads="1"/>
          </p:cNvPicPr>
          <p:nvPr/>
        </p:nvPicPr>
        <p:blipFill>
          <a:blip r:embed="rId2">
            <a:extLst>
              <a:ext uri="{28A0092B-C50C-407E-A947-70E740481C1C}">
                <a14:useLocalDpi xmlns:a14="http://schemas.microsoft.com/office/drawing/2010/main" val="0"/>
              </a:ext>
            </a:extLst>
          </a:blip>
          <a:srcRect t="18617" b="25833"/>
          <a:stretch>
            <a:fillRect/>
          </a:stretch>
        </p:blipFill>
        <p:spPr bwMode="auto">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See related image detail. Common Excuses For Not Exercising (And How To Overcome Them ..."/>
          <p:cNvPicPr>
            <a:picLocks noChangeAspect="1" noChangeArrowheads="1"/>
          </p:cNvPicPr>
          <p:nvPr/>
        </p:nvPicPr>
        <p:blipFill>
          <a:blip r:embed="rId3">
            <a:extLst>
              <a:ext uri="{28A0092B-C50C-407E-A947-70E740481C1C}">
                <a14:useLocalDpi xmlns:a14="http://schemas.microsoft.com/office/drawing/2010/main" val="0"/>
              </a:ext>
            </a:extLst>
          </a:blip>
          <a:srcRect t="4771" b="3827"/>
          <a:stretch>
            <a:fillRect/>
          </a:stretch>
        </p:blipFill>
        <p:spPr bwMode="auto">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981307" y="897726"/>
            <a:ext cx="7792579" cy="977646"/>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4800" b="1" dirty="0">
                <a:effectLst>
                  <a:outerShdw blurRad="38100" dist="38100" dir="2700000" algn="tl">
                    <a:srgbClr val="000000">
                      <a:alpha val="43137"/>
                    </a:srgbClr>
                  </a:outerShdw>
                </a:effectLst>
                <a:latin typeface="Arial Rounded MT Bold" panose="020F0704030504030204" pitchFamily="34" charset="0"/>
              </a:rPr>
              <a:t>Getting Past Excuses pt 4 </a:t>
            </a:r>
            <a:endParaRPr lang="en-US" sz="4800" b="1" dirty="0">
              <a:effectLst>
                <a:outerShdw blurRad="38100" dist="38100" dir="2700000" algn="tl">
                  <a:srgbClr val="000000">
                    <a:alpha val="43137"/>
                  </a:srgbClr>
                </a:outerShdw>
              </a:effectLst>
              <a:latin typeface="Arial Rounded MT Bold" panose="020F0704030504030204" pitchFamily="34" charset="0"/>
            </a:endParaRPr>
          </a:p>
        </p:txBody>
      </p:sp>
      <p:sp>
        <p:nvSpPr>
          <p:cNvPr id="3" name="Title 1"/>
          <p:cNvSpPr txBox="1"/>
          <p:nvPr/>
        </p:nvSpPr>
        <p:spPr>
          <a:xfrm>
            <a:off x="241609" y="6231607"/>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Edward Church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4" name="Title 1"/>
          <p:cNvSpPr txBox="1"/>
          <p:nvPr/>
        </p:nvSpPr>
        <p:spPr>
          <a:xfrm>
            <a:off x="7744700" y="6287353"/>
            <a:ext cx="3271025" cy="570637"/>
          </a:xfrm>
          <a:prstGeom prst="rect">
            <a:avLst/>
          </a:prstGeom>
          <a:solidFill>
            <a:schemeClr val="bg1">
              <a:alpha val="90000"/>
            </a:schemeClr>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January 19, 2025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outVertical)">
                                      <p:cBhvr>
                                        <p:cTn id="11" dur="500"/>
                                        <p:tgtEl>
                                          <p:spTgt spid="3"/>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474" y="157843"/>
            <a:ext cx="8367824" cy="6349283"/>
          </a:xfrm>
          <a:solidFill>
            <a:schemeClr val="bg1">
              <a:alpha val="95000"/>
            </a:schemeClr>
          </a:solidFill>
        </p:spPr>
        <p:txBody>
          <a:bodyPr>
            <a:normAutofit lnSpcReduction="10000"/>
          </a:bodyPr>
          <a:lstStyle/>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In The Time When We Need People…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Up</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Take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 Difference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The World Instead…</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Step Back</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Give Up </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Responsibility</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10000"/>
              </a:lnSpc>
              <a:spcBef>
                <a:spcPts val="0"/>
              </a:spcBef>
              <a:spcAft>
                <a:spcPts val="600"/>
              </a:spcAft>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Make an Excuse</a:t>
            </a:r>
            <a:endParaRPr lang="en-US"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3500">
        <p:split/>
      </p:transition>
    </mc:Choice>
    <mc:Fallback>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par>
                          <p:cTn id="36" fill="hold">
                            <p:stCondLst>
                              <p:cond delay="1000"/>
                            </p:stCondLst>
                            <p:childTnLst>
                              <p:par>
                                <p:cTn id="37" presetID="16" presetClass="entr" presetSubtype="21"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par>
                          <p:cTn id="40" fill="hold">
                            <p:stCondLst>
                              <p:cond delay="1500"/>
                            </p:stCondLst>
                            <p:childTnLst>
                              <p:par>
                                <p:cTn id="41" presetID="16" presetClass="entr" presetSubtype="21" fill="hold" grpId="0"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arn(inVertical)">
                                      <p:cBhvr>
                                        <p:cTn id="43" dur="500"/>
                                        <p:tgtEl>
                                          <p:spTgt spid="3">
                                            <p:txEl>
                                              <p:pRg st="9" end="9"/>
                                            </p:txEl>
                                          </p:spTgt>
                                        </p:tgtEl>
                                      </p:cBhvr>
                                    </p:animEffect>
                                  </p:childTnLst>
                                </p:cTn>
                              </p:par>
                            </p:childTnLst>
                          </p:cTn>
                        </p:par>
                        <p:par>
                          <p:cTn id="44" fill="hold">
                            <p:stCondLst>
                              <p:cond delay="2000"/>
                            </p:stCondLst>
                            <p:childTnLst>
                              <p:par>
                                <p:cTn id="45" presetID="16" presetClass="entr" presetSubtype="21" fill="hold" grpId="0"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barn(inVertical)">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69"/>
            <a:ext cx="10515600" cy="6151406"/>
          </a:xfrm>
          <a:solidFill>
            <a:schemeClr val="bg1"/>
          </a:solidFill>
        </p:spPr>
        <p:txBody>
          <a:bodyPr/>
          <a:lstStyle/>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 World is Collapsing Around Us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There seems to be No Formidable Solution (Glue)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Attitudes Have Gotten Out of Control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The Solution is Not </a:t>
            </a:r>
            <a:r>
              <a:rPr lang="en-US" sz="3200" b="1" i="1" dirty="0">
                <a:effectLst>
                  <a:outerShdw blurRad="38100" dist="38100" dir="2700000" algn="tl">
                    <a:srgbClr val="000000">
                      <a:alpha val="43137"/>
                    </a:srgbClr>
                  </a:outerShdw>
                </a:effectLst>
                <a:latin typeface="Arial Rounded MT Bold" panose="020F0704030504030204" pitchFamily="34" charset="0"/>
              </a:rPr>
              <a:t>“An Eye for An Eye”</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BUT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Plain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Powerful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Pleasing – to God and Man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Pushes Beyond Excuses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It’s the Golden Rule </a:t>
            </a:r>
            <a:endParaRPr lang="en-US" sz="4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out)">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out)">
                                      <p:cBhvr>
                                        <p:cTn id="24" dur="2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out)">
                                      <p:cBhvr>
                                        <p:cTn id="29" dur="2000"/>
                                        <p:tgtEl>
                                          <p:spTgt spid="3">
                                            <p:txEl>
                                              <p:pRg st="4" end="4"/>
                                            </p:txEl>
                                          </p:spTgt>
                                        </p:tgtEl>
                                      </p:cBhvr>
                                    </p:animEffect>
                                  </p:childTnLst>
                                </p:cTn>
                              </p:par>
                            </p:childTnLst>
                          </p:cTn>
                        </p:par>
                        <p:par>
                          <p:cTn id="30" fill="hold">
                            <p:stCondLst>
                              <p:cond delay="2000"/>
                            </p:stCondLst>
                            <p:childTnLst>
                              <p:par>
                                <p:cTn id="31" presetID="6" presetClass="entr" presetSubtype="32" fill="hold" grpId="0"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ircle(out)">
                                      <p:cBhvr>
                                        <p:cTn id="33" dur="2000"/>
                                        <p:tgtEl>
                                          <p:spTgt spid="3">
                                            <p:txEl>
                                              <p:pRg st="5" end="5"/>
                                            </p:txEl>
                                          </p:spTgt>
                                        </p:tgtEl>
                                      </p:cBhvr>
                                    </p:animEffect>
                                  </p:childTnLst>
                                </p:cTn>
                              </p:par>
                            </p:childTnLst>
                          </p:cTn>
                        </p:par>
                        <p:par>
                          <p:cTn id="34" fill="hold">
                            <p:stCondLst>
                              <p:cond delay="4000"/>
                            </p:stCondLst>
                            <p:childTnLst>
                              <p:par>
                                <p:cTn id="35" presetID="6" presetClass="entr" presetSubtype="32"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out)">
                                      <p:cBhvr>
                                        <p:cTn id="37" dur="2000"/>
                                        <p:tgtEl>
                                          <p:spTgt spid="3">
                                            <p:txEl>
                                              <p:pRg st="6" end="6"/>
                                            </p:txEl>
                                          </p:spTgt>
                                        </p:tgtEl>
                                      </p:cBhvr>
                                    </p:animEffect>
                                  </p:childTnLst>
                                </p:cTn>
                              </p:par>
                            </p:childTnLst>
                          </p:cTn>
                        </p:par>
                        <p:par>
                          <p:cTn id="38" fill="hold">
                            <p:stCondLst>
                              <p:cond delay="6000"/>
                            </p:stCondLst>
                            <p:childTnLst>
                              <p:par>
                                <p:cTn id="39" presetID="6" presetClass="entr" presetSubtype="32"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out)">
                                      <p:cBhvr>
                                        <p:cTn id="41" dur="2000"/>
                                        <p:tgtEl>
                                          <p:spTgt spid="3">
                                            <p:txEl>
                                              <p:pRg st="7" end="7"/>
                                            </p:txEl>
                                          </p:spTgt>
                                        </p:tgtEl>
                                      </p:cBhvr>
                                    </p:animEffect>
                                  </p:childTnLst>
                                </p:cTn>
                              </p:par>
                            </p:childTnLst>
                          </p:cTn>
                        </p:par>
                        <p:par>
                          <p:cTn id="42" fill="hold">
                            <p:stCondLst>
                              <p:cond delay="8000"/>
                            </p:stCondLst>
                            <p:childTnLst>
                              <p:par>
                                <p:cTn id="43" presetID="6" presetClass="entr" presetSubtype="32" fill="hold" grpId="0"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circle(out)">
                                      <p:cBhvr>
                                        <p:cTn id="45" dur="2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32"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circle(out)">
                                      <p:cBhvr>
                                        <p:cTn id="5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1900052"/>
            <a:ext cx="11055928" cy="4073236"/>
          </a:xfrm>
          <a:solidFill>
            <a:schemeClr val="bg1"/>
          </a:solidFill>
        </p:spPr>
        <p:txBody>
          <a:bodyPr>
            <a:normAutofit/>
          </a:bodyPr>
          <a:lstStyle/>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Golden Rule is the Ethical Principle of Treating Others</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as One would Prefer to Be Treated. </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One of Jesus' Most Famous and Impactful Teachings, </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Golden Rule can be Found…</a:t>
            </a:r>
            <a:endPar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nSpc>
                <a:spcPct val="100000"/>
              </a:lnSpc>
              <a:spcBef>
                <a:spcPts val="1200"/>
              </a:spcBef>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So in everything, do to others what you would have them do  </a:t>
            </a:r>
            <a:endPar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to you, for this sums up the Law /the Prophets</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Matt 7:12</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a:lnSpc>
                <a:spcPct val="100000"/>
              </a:lnSpc>
              <a:spcBef>
                <a:spcPts val="1800"/>
              </a:spcBef>
              <a:spcAft>
                <a:spcPts val="600"/>
              </a:spcAft>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to others as you would have them do to you.</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Luke 6:31</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8852" y="131848"/>
            <a:ext cx="5486400" cy="6268952"/>
          </a:xfrm>
        </p:spPr>
        <p:txBody>
          <a:bodyPr>
            <a:normAutofit fontScale="70000" lnSpcReduction="20000"/>
          </a:bodyPr>
          <a:lstStyle/>
          <a:p>
            <a:pPr marL="0" indent="0">
              <a:lnSpc>
                <a:spcPct val="110000"/>
              </a:lnSpc>
              <a:buNone/>
            </a:pPr>
            <a:r>
              <a:rPr lang="en-US" sz="2200" dirty="0">
                <a:effectLst>
                  <a:outerShdw blurRad="38100" dist="38100" dir="2700000" algn="tl">
                    <a:srgbClr val="000000">
                      <a:alpha val="43137"/>
                    </a:srgbClr>
                  </a:outerShdw>
                </a:effectLst>
                <a:latin typeface="Arial Rounded MT Bold" panose="020F0704030504030204" pitchFamily="34" charset="0"/>
              </a:rPr>
              <a:t>       </a:t>
            </a:r>
            <a:r>
              <a:rPr lang="en-US" sz="4500" b="1" dirty="0">
                <a:effectLst>
                  <a:outerShdw blurRad="38100" dist="38100" dir="2700000" algn="tl">
                    <a:srgbClr val="000000">
                      <a:alpha val="43137"/>
                    </a:srgbClr>
                  </a:outerShdw>
                </a:effectLst>
                <a:latin typeface="Arial Rounded MT Bold" panose="020F0704030504030204" pitchFamily="34" charset="0"/>
              </a:rPr>
              <a:t>All the Major Religions </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Have a Code of Ethics…</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       …Dealing with Others</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         But </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There is a Difference…</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4500" b="1" dirty="0">
                <a:effectLst>
                  <a:outerShdw blurRad="38100" dist="38100" dir="2700000" algn="tl">
                    <a:srgbClr val="000000">
                      <a:alpha val="43137"/>
                    </a:srgbClr>
                  </a:outerShdw>
                </a:effectLst>
                <a:latin typeface="Arial Rounded MT Bold" panose="020F0704030504030204" pitchFamily="34" charset="0"/>
              </a:rPr>
              <a:t>All of the Others… </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500" b="1" dirty="0">
                <a:effectLst>
                  <a:outerShdw blurRad="38100" dist="38100" dir="2700000" algn="tl">
                    <a:srgbClr val="000000">
                      <a:alpha val="43137"/>
                    </a:srgbClr>
                  </a:outerShdw>
                </a:effectLst>
                <a:latin typeface="Arial Rounded MT Bold" panose="020F0704030504030204" pitchFamily="34" charset="0"/>
              </a:rPr>
              <a:t>     …Focus on the Negative</a:t>
            </a:r>
            <a:endParaRPr lang="en-US" sz="45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4600" b="1" dirty="0">
                <a:effectLst>
                  <a:outerShdw blurRad="38100" dist="38100" dir="2700000" algn="tl">
                    <a:srgbClr val="000000">
                      <a:alpha val="43137"/>
                    </a:srgbClr>
                  </a:outerShdw>
                </a:effectLst>
                <a:latin typeface="Arial Rounded MT Bold" panose="020F0704030504030204" pitchFamily="34" charset="0"/>
              </a:rPr>
              <a:t>Only Jesus…</a:t>
            </a:r>
            <a:endParaRPr lang="en-US" sz="4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600" b="1" dirty="0">
                <a:effectLst>
                  <a:outerShdw blurRad="38100" dist="38100" dir="2700000" algn="tl">
                    <a:srgbClr val="000000">
                      <a:alpha val="43137"/>
                    </a:srgbClr>
                  </a:outerShdw>
                </a:effectLst>
                <a:latin typeface="Arial Rounded MT Bold" panose="020F0704030504030204" pitchFamily="34" charset="0"/>
              </a:rPr>
              <a:t>...Focuses on the Positive</a:t>
            </a:r>
            <a:endParaRPr lang="en-US" sz="4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600" b="1" dirty="0">
                <a:effectLst>
                  <a:outerShdw blurRad="38100" dist="38100" dir="2700000" algn="tl">
                    <a:srgbClr val="000000">
                      <a:alpha val="43137"/>
                    </a:srgbClr>
                  </a:outerShdw>
                </a:effectLst>
                <a:latin typeface="Arial Rounded MT Bold" panose="020F0704030504030204" pitchFamily="34" charset="0"/>
              </a:rPr>
              <a:t> …Brings Positive Change</a:t>
            </a:r>
            <a:endParaRPr lang="en-US" sz="4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200"/>
              </a:spcBef>
              <a:buNone/>
            </a:pPr>
            <a:r>
              <a:rPr lang="en-US" sz="5100" b="1" dirty="0">
                <a:effectLst>
                  <a:outerShdw blurRad="38100" dist="38100" dir="2700000" algn="tl">
                    <a:srgbClr val="000000">
                      <a:alpha val="43137"/>
                    </a:srgbClr>
                  </a:outerShdw>
                </a:effectLst>
                <a:latin typeface="Arial Rounded MT Bold" panose="020F0704030504030204" pitchFamily="34" charset="0"/>
              </a:rPr>
              <a:t>Golden Rule = </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rPr>
              <a:t>       Positive Change</a:t>
            </a:r>
            <a:endParaRPr lang="en-US" sz="51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4" descr="Pin on Quotes"/>
          <p:cNvPicPr>
            <a:picLocks noChangeAspect="1" noChangeArrowheads="1"/>
          </p:cNvPicPr>
          <p:nvPr/>
        </p:nvPicPr>
        <p:blipFill rotWithShape="1">
          <a:blip r:embed="rId1">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1)">
                                      <p:cBhvr>
                                        <p:cTn id="36" dur="2000"/>
                                        <p:tgtEl>
                                          <p:spTgt spid="3">
                                            <p:txEl>
                                              <p:pRg st="7" end="7"/>
                                            </p:txEl>
                                          </p:spTgt>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heel(1)">
                                      <p:cBhvr>
                                        <p:cTn id="40" dur="2000"/>
                                        <p:tgtEl>
                                          <p:spTgt spid="3">
                                            <p:txEl>
                                              <p:pRg st="8" end="8"/>
                                            </p:txEl>
                                          </p:spTgt>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heel(1)">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heel(1)">
                                      <p:cBhvr>
                                        <p:cTn id="49" dur="2000"/>
                                        <p:tgtEl>
                                          <p:spTgt spid="3">
                                            <p:txEl>
                                              <p:pRg st="10" end="10"/>
                                            </p:txEl>
                                          </p:spTgt>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heel(1)">
                                      <p:cBhvr>
                                        <p:cTn id="53"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127" y="2327564"/>
            <a:ext cx="12108873" cy="3764478"/>
          </a:xfrm>
          <a:solidFill>
            <a:schemeClr val="bg1"/>
          </a:solidFill>
        </p:spPr>
        <p:txBody>
          <a:bodyPr>
            <a:normAutofit/>
          </a:bodyPr>
          <a:lstStyle/>
          <a:p>
            <a:pPr marL="0" marR="285750" lvl="0" indent="0" algn="ctr">
              <a:lnSpc>
                <a:spcPct val="100000"/>
              </a:lnSpc>
              <a:spcBef>
                <a:spcPts val="0"/>
              </a:spcBef>
              <a:spcAft>
                <a:spcPts val="0"/>
              </a:spcAft>
              <a:buSzPts val="1000"/>
              <a:buNone/>
              <a:tabLst>
                <a:tab pos="457200" algn="l"/>
              </a:tabLst>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Positive Action (Change)</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0"/>
              </a:spcBef>
              <a:spcAft>
                <a:spcPts val="0"/>
              </a:spcAft>
              <a:buSzPts val="1000"/>
              <a:buNone/>
              <a:tabLst>
                <a:tab pos="457200" algn="l"/>
              </a:tabLst>
            </a:pP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not do unto others as you would not want done to you</a:t>
            </a: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0"/>
              </a:spcBef>
              <a:spcAft>
                <a:spcPts val="0"/>
              </a:spcAft>
              <a:buSzPts val="1000"/>
              <a:buNone/>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Known as the “Silver Rule”</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1200"/>
              </a:spcBef>
              <a:spcAft>
                <a:spcPts val="0"/>
              </a:spcAft>
              <a:buSzPts val="1000"/>
              <a:buNone/>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Inversion of the Golden Rule Reminds Us to Not Do What We Would Prefer Not to Happen to Ourselves. </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1200"/>
              </a:spcBef>
              <a:spcAft>
                <a:spcPts val="0"/>
              </a:spcAft>
              <a:buSzPts val="1000"/>
              <a:buNone/>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is the Negative Version of the Golden Rule</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1200"/>
              </a:spcBef>
              <a:spcAft>
                <a:spcPts val="0"/>
              </a:spcAft>
              <a:buSzPts val="1000"/>
              <a:buNone/>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It IS Also an Excuse Not to Follow It!</a:t>
            </a:r>
            <a:endParaRPr lang="en-US"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3857</Words>
  <Application>WPS Presentation</Application>
  <PresentationFormat>Widescreen</PresentationFormat>
  <Paragraphs>131</Paragraphs>
  <Slides>15</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SimSun</vt:lpstr>
      <vt:lpstr>Wingdings</vt:lpstr>
      <vt:lpstr>Arial Rounded MT Bold</vt:lpstr>
      <vt:lpstr>Liberation Serif</vt:lpstr>
      <vt:lpstr>Segoe UI</vt:lpstr>
      <vt:lpstr>Tahoma</vt:lpstr>
      <vt:lpstr>ADLaM Display</vt:lpstr>
      <vt:lpstr>Verdana</vt:lpstr>
      <vt:lpstr>Microsoft YaHei</vt:lpstr>
      <vt:lpstr>Times New Roman</vt:lpstr>
      <vt:lpstr>Calibri</vt:lpstr>
      <vt:lpstr>Arial Unicode MS</vt:lpstr>
      <vt:lpstr>Calibri Light</vt:lpstr>
      <vt:lpstr>Symbol</vt:lpstr>
      <vt:lpstr>Ezra SIL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Challenge - Be the Change </vt:lpstr>
      <vt:lpstr>PowerPoint 演示文稿</vt:lpstr>
      <vt:lpstr>Joke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Eddie Edwards</cp:lastModifiedBy>
  <cp:revision>524</cp:revision>
  <cp:lastPrinted>2023-01-11T13:56:00Z</cp:lastPrinted>
  <dcterms:created xsi:type="dcterms:W3CDTF">2022-12-28T23:06:00Z</dcterms:created>
  <dcterms:modified xsi:type="dcterms:W3CDTF">2025-01-19T21:10:55Z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0D99BF3AAEF64490B2B81D37920ED175_12</vt:lpwstr>
  </property>
  <property fmtid="{D5CDD505-2E9C-101B-9397-08002B2CF9AE}" pid="3" name="KSOProductBuildVer">
    <vt:lpwstr>2057-12.2.0.19821</vt:lpwstr>
  </property>
</Properties>
</file>