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91" r:id="rId4"/>
    <p:sldId id="292" r:id="rId5"/>
    <p:sldId id="293" r:id="rId6"/>
    <p:sldId id="274" r:id="rId7"/>
    <p:sldId id="256" r:id="rId8"/>
    <p:sldId id="278" r:id="rId9"/>
    <p:sldId id="257" r:id="rId10"/>
    <p:sldId id="283" r:id="rId11"/>
    <p:sldId id="284" r:id="rId12"/>
    <p:sldId id="259" r:id="rId13"/>
    <p:sldId id="260" r:id="rId14"/>
    <p:sldId id="285" r:id="rId15"/>
    <p:sldId id="290" r:id="rId16"/>
    <p:sldId id="736" r:id="rId17"/>
    <p:sldId id="7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51" d="100"/>
          <a:sy n="51" d="100"/>
        </p:scale>
        <p:origin x="46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C2EB901-59A9-41B2-AC8E-646C6491F82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C2EB901-59A9-41B2-AC8E-646C6491F82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EB901-59A9-41B2-AC8E-646C6491F82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C2EB901-59A9-41B2-AC8E-646C6491F82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C2EB901-59A9-41B2-AC8E-646C6491F82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EB901-59A9-41B2-AC8E-646C6491F82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EB901-59A9-41B2-AC8E-646C6491F82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58EB9-0D81-4DBD-9AB0-515374B6C85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EB901-59A9-41B2-AC8E-646C6491F82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58EB9-0D81-4DBD-9AB0-515374B6C85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sv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08" y="119271"/>
            <a:ext cx="11608261" cy="808381"/>
          </a:xfrm>
          <a:solidFill>
            <a:schemeClr val="bg1">
              <a:alpha val="7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Do Make Sure You’re Not the One Sanding</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3905250"/>
            <a:ext cx="11926957" cy="2952750"/>
          </a:xfrm>
          <a:solidFill>
            <a:schemeClr val="bg1">
              <a:alpha val="70000"/>
            </a:schemeClr>
          </a:solidFill>
        </p:spPr>
        <p:txBody>
          <a:bodyPr>
            <a:normAutofit fontScale="92500" lnSpcReduction="10000"/>
          </a:bodyPr>
          <a:lstStyle/>
          <a:p>
            <a:pPr marL="0" indent="0" algn="ctr">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The Problems May Have Their Origin Within Your Own Heart</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1" algn="ctr">
              <a:lnSpc>
                <a:spcPct val="110000"/>
              </a:lnSpc>
              <a:spcBef>
                <a:spcPts val="0"/>
              </a:spcBef>
            </a:pPr>
            <a:r>
              <a:rPr lang="en-US" sz="3500" b="1" dirty="0">
                <a:effectLst>
                  <a:outerShdw blurRad="38100" dist="38100" dir="2700000" algn="tl">
                    <a:srgbClr val="000000">
                      <a:alpha val="43137"/>
                    </a:srgbClr>
                  </a:outerShdw>
                </a:effectLst>
                <a:latin typeface="Arial Rounded MT Bold" panose="020F0704030504030204" pitchFamily="34" charset="0"/>
              </a:rPr>
              <a:t>If So, Fix Yourself First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Philippians 2:3-4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Let nothing be done through selfish ambition or conceit, but in lowliness of mind let each esteem others better than himself. 4Let each of you look out not only for his own interests, but also for the interests of others.</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i="1" dirty="0">
              <a:effectLst>
                <a:outerShdw blurRad="38100" dist="38100" dir="2700000" algn="tl">
                  <a:srgbClr val="000000">
                    <a:alpha val="43137"/>
                  </a:srgbClr>
                </a:outerShdw>
              </a:effectLst>
            </a:endParaRPr>
          </a:p>
        </p:txBody>
      </p:sp>
      <p:sp>
        <p:nvSpPr>
          <p:cNvPr id="4" name="TextBox 3"/>
          <p:cNvSpPr txBox="1"/>
          <p:nvPr/>
        </p:nvSpPr>
        <p:spPr>
          <a:xfrm>
            <a:off x="40944" y="5042118"/>
            <a:ext cx="11926957" cy="1815882"/>
          </a:xfrm>
          <a:prstGeom prst="rect">
            <a:avLst/>
          </a:prstGeom>
          <a:solidFill>
            <a:schemeClr val="bg1">
              <a:alpha val="90000"/>
            </a:schemeClr>
          </a:solidFill>
        </p:spPr>
        <p:txBody>
          <a:bodyPr wrap="square" rtlCol="0">
            <a:spAutoFit/>
          </a:bodyPr>
          <a:lstStyle/>
          <a:p>
            <a:r>
              <a:rPr lang="en-US" sz="2800" baseline="30000" dirty="0">
                <a:effectLst>
                  <a:outerShdw blurRad="38100" dist="38100" dir="2700000" algn="tl">
                    <a:srgbClr val="000000">
                      <a:alpha val="43137"/>
                    </a:srgbClr>
                  </a:outerShdw>
                </a:effectLst>
                <a:latin typeface="Arial Rounded MT Bold" panose="020F0704030504030204" pitchFamily="34" charset="0"/>
              </a:rPr>
              <a:t>3 </a:t>
            </a:r>
            <a:r>
              <a:rPr lang="en-US" sz="2800" dirty="0">
                <a:effectLst>
                  <a:outerShdw blurRad="38100" dist="38100" dir="2700000" algn="tl">
                    <a:srgbClr val="000000">
                      <a:alpha val="43137"/>
                    </a:srgbClr>
                  </a:outerShdw>
                </a:effectLst>
                <a:latin typeface="Arial Rounded MT Bold" panose="020F0704030504030204" pitchFamily="34" charset="0"/>
              </a:rPr>
              <a:t> Don't push your way to the front; don't sweet-talk your way to the top. Put yourself aside, and help others get ahead.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baseline="30000" dirty="0">
                <a:effectLst>
                  <a:outerShdw blurRad="38100" dist="38100" dir="2700000" algn="tl">
                    <a:srgbClr val="000000">
                      <a:alpha val="43137"/>
                    </a:srgbClr>
                  </a:outerShdw>
                </a:effectLst>
                <a:latin typeface="Arial Rounded MT Bold" panose="020F0704030504030204" pitchFamily="34" charset="0"/>
              </a:rPr>
              <a:t>4 </a:t>
            </a:r>
            <a:r>
              <a:rPr lang="en-US" sz="2800" dirty="0">
                <a:effectLst>
                  <a:outerShdw blurRad="38100" dist="38100" dir="2700000" algn="tl">
                    <a:srgbClr val="000000">
                      <a:alpha val="43137"/>
                    </a:srgbClr>
                  </a:outerShdw>
                </a:effectLst>
                <a:latin typeface="Arial Rounded MT Bold" panose="020F0704030504030204" pitchFamily="34" charset="0"/>
              </a:rPr>
              <a:t> Don't be obsessed with getting your own advantage. Forget yourselves long enough to lend a helping hand. </a:t>
            </a:r>
            <a:r>
              <a:rPr lang="en-US" sz="2800" b="1" dirty="0">
                <a:effectLst>
                  <a:outerShdw blurRad="38100" dist="38100" dir="2700000" algn="tl">
                    <a:srgbClr val="000000">
                      <a:alpha val="43137"/>
                    </a:srgbClr>
                  </a:outerShdw>
                </a:effectLst>
                <a:latin typeface="Arial Rounded MT Bold" panose="020F0704030504030204" pitchFamily="34" charset="0"/>
              </a:rPr>
              <a:t>Phil 2:3-4 (MSG) </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2000" fill="hold"/>
                                        <p:tgtEl>
                                          <p:spTgt spid="3">
                                            <p:bg/>
                                          </p:spTgt>
                                        </p:tgtEl>
                                        <p:attrNameLst>
                                          <p:attrName>ppt_w</p:attrName>
                                        </p:attrNameLst>
                                      </p:cBhvr>
                                      <p:tavLst>
                                        <p:tav tm="0">
                                          <p:val>
                                            <p:fltVal val="0"/>
                                          </p:val>
                                        </p:tav>
                                        <p:tav tm="100000">
                                          <p:val>
                                            <p:strVal val="#ppt_w"/>
                                          </p:val>
                                        </p:tav>
                                      </p:tavLst>
                                    </p:anim>
                                    <p:anim calcmode="lin" valueType="num">
                                      <p:cBhvr>
                                        <p:cTn id="13" dur="2000" fill="hold"/>
                                        <p:tgtEl>
                                          <p:spTgt spid="3">
                                            <p:bg/>
                                          </p:spTgt>
                                        </p:tgtEl>
                                        <p:attrNameLst>
                                          <p:attrName>ppt_h</p:attrName>
                                        </p:attrNameLst>
                                      </p:cBhvr>
                                      <p:tavLst>
                                        <p:tav tm="0">
                                          <p:val>
                                            <p:fltVal val="0"/>
                                          </p:val>
                                        </p:tav>
                                        <p:tav tm="100000">
                                          <p:val>
                                            <p:strVal val="#ppt_h"/>
                                          </p:val>
                                        </p:tav>
                                      </p:tavLst>
                                    </p:anim>
                                    <p:animEffect transition="in" filter="fade">
                                      <p:cBhvr>
                                        <p:cTn id="14" dur="2000"/>
                                        <p:tgtEl>
                                          <p:spTgt spid="3">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2000"/>
                                        <p:tgtEl>
                                          <p:spTgt spid="3">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2000"/>
                                        <p:tgtEl>
                                          <p:spTgt spid="3">
                                            <p:txEl>
                                              <p:pRg st="2" end="2"/>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out)">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3857" y="0"/>
            <a:ext cx="9563100" cy="808381"/>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Don’t Try to Change the Other Person</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65143" y="1360714"/>
            <a:ext cx="11007795" cy="5497286"/>
          </a:xfrm>
          <a:solidFill>
            <a:schemeClr val="bg1">
              <a:alpha val="80000"/>
            </a:schemeClr>
          </a:solidFill>
        </p:spPr>
        <p:txBody>
          <a:bodyPr>
            <a:normAutofit fontScale="92500" lnSpcReduction="20000"/>
          </a:bodyPr>
          <a:lstStyle/>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People Change When THEY Want To…</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…Not When YOU Want Them To</a:t>
            </a:r>
            <a:r>
              <a:rPr lang="en-US" sz="3000" dirty="0">
                <a:effectLst>
                  <a:outerShdw blurRad="38100" dist="38100" dir="2700000" algn="tl">
                    <a:srgbClr val="000000">
                      <a:alpha val="43137"/>
                    </a:srgbClr>
                  </a:outerShdw>
                </a:effectLst>
                <a:latin typeface="Arial Rounded MT Bold" panose="020F0704030504030204" pitchFamily="34" charset="0"/>
              </a:rPr>
              <a:t>. </a:t>
            </a:r>
            <a:endParaRPr lang="en-US" sz="3000"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We Don’t </a:t>
            </a:r>
            <a:r>
              <a:rPr lang="en-US" sz="3000" b="1" dirty="0" err="1">
                <a:effectLst>
                  <a:outerShdw blurRad="38100" dist="38100" dir="2700000" algn="tl">
                    <a:srgbClr val="000000">
                      <a:alpha val="43137"/>
                    </a:srgbClr>
                  </a:outerShdw>
                </a:effectLst>
                <a:latin typeface="Arial Rounded MT Bold" panose="020F0704030504030204" pitchFamily="34" charset="0"/>
              </a:rPr>
              <a:t>Don’t</a:t>
            </a:r>
            <a:r>
              <a:rPr lang="en-US" sz="3000" b="1" dirty="0">
                <a:effectLst>
                  <a:outerShdw blurRad="38100" dist="38100" dir="2700000" algn="tl">
                    <a:srgbClr val="000000">
                      <a:alpha val="43137"/>
                    </a:srgbClr>
                  </a:outerShdw>
                </a:effectLst>
                <a:latin typeface="Arial Rounded MT Bold" panose="020F0704030504030204" pitchFamily="34" charset="0"/>
              </a:rPr>
              <a:t> How to Break Them…</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…Where to Break Them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…Or How Much</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…This is God’s Job</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i="1" dirty="0">
                <a:effectLst>
                  <a:outerShdw blurRad="38100" dist="38100" dir="2700000" algn="tl">
                    <a:srgbClr val="000000">
                      <a:alpha val="43137"/>
                    </a:srgbClr>
                  </a:outerShdw>
                </a:effectLst>
                <a:latin typeface="Arial Rounded MT Bold" panose="020F0704030504030204" pitchFamily="34" charset="0"/>
              </a:rPr>
              <a:t>"For it is God which worketh in you both to will and to do of His good pleasure" </a:t>
            </a:r>
            <a:r>
              <a:rPr lang="en-US" sz="3000" dirty="0">
                <a:effectLst>
                  <a:outerShdw blurRad="38100" dist="38100" dir="2700000" algn="tl">
                    <a:srgbClr val="000000">
                      <a:alpha val="43137"/>
                    </a:srgbClr>
                  </a:outerShdw>
                </a:effectLst>
                <a:latin typeface="Arial Rounded MT Bold" panose="020F0704030504030204" pitchFamily="34" charset="0"/>
              </a:rPr>
              <a:t>-</a:t>
            </a:r>
            <a:r>
              <a:rPr lang="en-US" sz="3000" b="1" dirty="0">
                <a:effectLst>
                  <a:outerShdw blurRad="38100" dist="38100" dir="2700000" algn="tl">
                    <a:srgbClr val="000000">
                      <a:alpha val="43137"/>
                    </a:srgbClr>
                  </a:outerShdw>
                </a:effectLst>
                <a:latin typeface="Arial Rounded MT Bold" panose="020F0704030504030204" pitchFamily="34" charset="0"/>
              </a:rPr>
              <a:t>Philippians 2:13</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Consider This:</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4">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They May Be God’s Sand Paper</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4">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God Could Be Changing You</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282688" y="1539466"/>
            <a:ext cx="11626624" cy="3108543"/>
          </a:xfrm>
          <a:prstGeom prst="rect">
            <a:avLst/>
          </a:prstGeom>
          <a:solidFill>
            <a:schemeClr val="bg1"/>
          </a:solidFill>
        </p:spPr>
        <p:txBody>
          <a:bodyPr wrap="square" rtlCol="0">
            <a:spAutoFit/>
          </a:bodyPr>
          <a:lstStyle/>
          <a:p>
            <a:endParaRPr lang="en-US" b="1" dirty="0"/>
          </a:p>
          <a:p>
            <a:r>
              <a:rPr lang="en-US" sz="3200" b="1" dirty="0">
                <a:effectLst>
                  <a:outerShdw blurRad="38100" dist="38100" dir="2700000" algn="tl">
                    <a:srgbClr val="000000">
                      <a:alpha val="43137"/>
                    </a:srgbClr>
                  </a:outerShdw>
                </a:effectLst>
                <a:latin typeface="Arial Rounded MT Bold" panose="020F0704030504030204" pitchFamily="34" charset="0"/>
              </a:rPr>
              <a:t>Philippians 2:13 (AMP)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13 </a:t>
            </a:r>
            <a:r>
              <a:rPr lang="en-US" sz="3200" dirty="0">
                <a:effectLst>
                  <a:outerShdw blurRad="38100" dist="38100" dir="2700000" algn="tl">
                    <a:srgbClr val="000000">
                      <a:alpha val="43137"/>
                    </a:srgbClr>
                  </a:outerShdw>
                </a:effectLst>
                <a:latin typeface="Arial Rounded MT Bold" panose="020F0704030504030204" pitchFamily="34" charset="0"/>
              </a:rPr>
              <a:t> [Not in your own strength] for it is God Who is all the while effectually at work in you [energizing and creating in you the power and desire], both to will and to work for His good pleasure </a:t>
            </a:r>
            <a:r>
              <a:rPr lang="en-US" sz="3200" i="1" dirty="0">
                <a:effectLst>
                  <a:outerShdw blurRad="38100" dist="38100" dir="2700000" algn="tl">
                    <a:srgbClr val="000000">
                      <a:alpha val="43137"/>
                    </a:srgbClr>
                  </a:outerShdw>
                </a:effectLst>
                <a:latin typeface="Arial Rounded MT Bold" panose="020F0704030504030204" pitchFamily="34" charset="0"/>
              </a:rPr>
              <a:t>and</a:t>
            </a:r>
            <a:r>
              <a:rPr lang="en-US" sz="3200" dirty="0">
                <a:effectLst>
                  <a:outerShdw blurRad="38100" dist="38100" dir="2700000" algn="tl">
                    <a:srgbClr val="000000">
                      <a:alpha val="43137"/>
                    </a:srgbClr>
                  </a:outerShdw>
                </a:effectLst>
                <a:latin typeface="Arial Rounded MT Bold" panose="020F0704030504030204" pitchFamily="34" charset="0"/>
              </a:rPr>
              <a:t> satisfaction </a:t>
            </a:r>
            <a:r>
              <a:rPr lang="en-US" sz="3200" i="1" dirty="0">
                <a:effectLst>
                  <a:outerShdw blurRad="38100" dist="38100" dir="2700000" algn="tl">
                    <a:srgbClr val="000000">
                      <a:alpha val="43137"/>
                    </a:srgbClr>
                  </a:outerShdw>
                </a:effectLst>
                <a:latin typeface="Arial Rounded MT Bold" panose="020F0704030504030204" pitchFamily="34" charset="0"/>
              </a:rPr>
              <a:t>and</a:t>
            </a:r>
            <a:r>
              <a:rPr lang="en-US" sz="3200" dirty="0">
                <a:effectLst>
                  <a:outerShdw blurRad="38100" dist="38100" dir="2700000" algn="tl">
                    <a:srgbClr val="000000">
                      <a:alpha val="43137"/>
                    </a:srgbClr>
                  </a:outerShdw>
                </a:effectLst>
                <a:latin typeface="Arial Rounded MT Bold" panose="020F0704030504030204" pitchFamily="34" charset="0"/>
              </a:rPr>
              <a:t> delight.</a:t>
            </a:r>
            <a:r>
              <a:rPr lang="en-US" dirty="0"/>
              <a:t> </a:t>
            </a:r>
            <a:br>
              <a:rPr lang="en-US" dirty="0"/>
            </a:br>
            <a:endParaRPr lang="en-US"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outVertical)">
                                      <p:cBhvr>
                                        <p:cTn id="12" dur="2000"/>
                                        <p:tgtEl>
                                          <p:spTgt spid="3">
                                            <p:bg/>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37"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outVertical)">
                                      <p:cBhvr>
                                        <p:cTn id="24" dur="2000"/>
                                        <p:tgtEl>
                                          <p:spTgt spid="3">
                                            <p:txEl>
                                              <p:pRg st="2" end="2"/>
                                            </p:txEl>
                                          </p:spTgt>
                                        </p:tgtEl>
                                      </p:cBhvr>
                                    </p:animEffect>
                                  </p:childTnLst>
                                </p:cTn>
                              </p:par>
                            </p:childTnLst>
                          </p:cTn>
                        </p:par>
                        <p:par>
                          <p:cTn id="25" fill="hold">
                            <p:stCondLst>
                              <p:cond delay="2000"/>
                            </p:stCondLst>
                            <p:childTnLst>
                              <p:par>
                                <p:cTn id="26" presetID="16" presetClass="entr" presetSubtype="37"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outVertical)">
                                      <p:cBhvr>
                                        <p:cTn id="28" dur="2000"/>
                                        <p:tgtEl>
                                          <p:spTgt spid="3">
                                            <p:txEl>
                                              <p:pRg st="3" end="3"/>
                                            </p:txEl>
                                          </p:spTgt>
                                        </p:tgtEl>
                                      </p:cBhvr>
                                    </p:animEffect>
                                  </p:childTnLst>
                                </p:cTn>
                              </p:par>
                            </p:childTnLst>
                          </p:cTn>
                        </p:par>
                        <p:par>
                          <p:cTn id="29" fill="hold">
                            <p:stCondLst>
                              <p:cond delay="4000"/>
                            </p:stCondLst>
                            <p:childTnLst>
                              <p:par>
                                <p:cTn id="30" presetID="16" presetClass="entr" presetSubtype="37"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2000"/>
                                        <p:tgtEl>
                                          <p:spTgt spid="3">
                                            <p:txEl>
                                              <p:pRg st="4" end="4"/>
                                            </p:txEl>
                                          </p:spTgt>
                                        </p:tgtEl>
                                      </p:cBhvr>
                                    </p:animEffect>
                                  </p:childTnLst>
                                </p:cTn>
                              </p:par>
                            </p:childTnLst>
                          </p:cTn>
                        </p:par>
                        <p:par>
                          <p:cTn id="33" fill="hold">
                            <p:stCondLst>
                              <p:cond delay="6000"/>
                            </p:stCondLst>
                            <p:childTnLst>
                              <p:par>
                                <p:cTn id="34" presetID="16" presetClass="entr" presetSubtype="37"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outVertical)">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outVertical)">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outVertical)">
                                      <p:cBhvr>
                                        <p:cTn id="46" dur="2000"/>
                                        <p:tgtEl>
                                          <p:spTgt spid="3">
                                            <p:txEl>
                                              <p:pRg st="7" end="7"/>
                                            </p:txEl>
                                          </p:spTgt>
                                        </p:tgtEl>
                                      </p:cBhvr>
                                    </p:animEffect>
                                  </p:childTnLst>
                                </p:cTn>
                              </p:par>
                            </p:childTnLst>
                          </p:cTn>
                        </p:par>
                        <p:par>
                          <p:cTn id="47" fill="hold">
                            <p:stCondLst>
                              <p:cond delay="2000"/>
                            </p:stCondLst>
                            <p:childTnLst>
                              <p:par>
                                <p:cTn id="48" presetID="16" presetClass="entr" presetSubtype="37"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outVertical)">
                                      <p:cBhvr>
                                        <p:cTn id="50" dur="2000"/>
                                        <p:tgtEl>
                                          <p:spTgt spid="3">
                                            <p:txEl>
                                              <p:pRg st="8" end="8"/>
                                            </p:txEl>
                                          </p:spTgt>
                                        </p:tgtEl>
                                      </p:cBhvr>
                                    </p:animEffect>
                                  </p:childTnLst>
                                </p:cTn>
                              </p:par>
                            </p:childTnLst>
                          </p:cTn>
                        </p:par>
                        <p:par>
                          <p:cTn id="51" fill="hold">
                            <p:stCondLst>
                              <p:cond delay="4000"/>
                            </p:stCondLst>
                            <p:childTnLst>
                              <p:par>
                                <p:cTn id="52" presetID="16" presetClass="entr" presetSubtype="37"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arn(outVertical)">
                                      <p:cBhvr>
                                        <p:cTn id="54" dur="20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ircle(out)">
                                      <p:cBhvr>
                                        <p:cTn id="5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885" y="304120"/>
            <a:ext cx="7010400" cy="5248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884" y="304120"/>
            <a:ext cx="7010401" cy="5629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40084" y="304120"/>
            <a:ext cx="6096000" cy="1938992"/>
          </a:xfrm>
          <a:prstGeom prst="rect">
            <a:avLst/>
          </a:prstGeom>
          <a:noFill/>
        </p:spPr>
        <p:txBody>
          <a:bodyPr wrap="square">
            <a:spAutoFit/>
          </a:bodyPr>
          <a:lstStyle/>
          <a:p>
            <a:pPr algn="ctr"/>
            <a:r>
              <a:rPr lang="en-US" sz="2400" b="1" dirty="0">
                <a:solidFill>
                  <a:schemeClr val="bg1"/>
                </a:solidFill>
              </a:rPr>
              <a:t>Jeremiah 29:11 (MSG) </a:t>
            </a:r>
            <a:br>
              <a:rPr lang="en-US" sz="2400" dirty="0">
                <a:solidFill>
                  <a:schemeClr val="bg1"/>
                </a:solidFill>
              </a:rPr>
            </a:br>
            <a:r>
              <a:rPr lang="en-US" sz="2400" baseline="30000" dirty="0">
                <a:solidFill>
                  <a:schemeClr val="bg1"/>
                </a:solidFill>
              </a:rPr>
              <a:t>11 </a:t>
            </a:r>
            <a:r>
              <a:rPr lang="en-US" sz="2400" dirty="0">
                <a:solidFill>
                  <a:schemeClr val="bg1"/>
                </a:solidFill>
              </a:rPr>
              <a:t> I know what I'm doing. I have it all planned out—plans to take care of you, not abandon you, plans to give you the future you hope for. </a:t>
            </a:r>
            <a:br>
              <a:rPr lang="en-US" sz="2400" dirty="0">
                <a:solidFill>
                  <a:schemeClr val="bg1"/>
                </a:solidFill>
              </a:rPr>
            </a:b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250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2400"/>
                                  </p:stCondLst>
                                  <p:childTnLst>
                                    <p:set>
                                      <p:cBhvr>
                                        <p:cTn id="11" dur="1000" fill="hold">
                                          <p:stCondLst>
                                            <p:cond delay="0"/>
                                          </p:stCondLst>
                                        </p:cTn>
                                        <p:tgtEl>
                                          <p:spTgt spid="1028"/>
                                        </p:tgtEl>
                                        <p:attrNameLst>
                                          <p:attrName>style.visibility</p:attrName>
                                        </p:attrNameLst>
                                      </p:cBhvr>
                                      <p:to>
                                        <p:strVal val="visible"/>
                                      </p:to>
                                    </p:set>
                                    <p:animEffect transition="in" filter="barn(outVertical)">
                                      <p:cBhvr>
                                        <p:cTn id="12" dur="1000"/>
                                        <p:tgtEl>
                                          <p:spTgt spid="1028"/>
                                        </p:tgtEl>
                                      </p:cBhvr>
                                    </p:animEffect>
                                  </p:childTnLst>
                                </p:cTn>
                              </p:par>
                            </p:childTnLst>
                          </p:cTn>
                        </p:par>
                        <p:par>
                          <p:cTn id="13" fill="hold">
                            <p:stCondLst>
                              <p:cond delay="3400"/>
                            </p:stCondLst>
                            <p:childTnLst>
                              <p:par>
                                <p:cTn id="14" presetID="16" presetClass="entr" presetSubtype="21" fill="hold" grpId="0" nodeType="afterEffect">
                                  <p:stCondLst>
                                    <p:cond delay="3000"/>
                                  </p:stCondLst>
                                  <p:childTnLst>
                                    <p:set>
                                      <p:cBhvr>
                                        <p:cTn id="15" dur="2000" fill="hold">
                                          <p:stCondLst>
                                            <p:cond delay="0"/>
                                          </p:stCondLst>
                                        </p:cTn>
                                        <p:tgtEl>
                                          <p:spTgt spid="3"/>
                                        </p:tgtEl>
                                        <p:attrNameLst>
                                          <p:attrName>style.visibility</p:attrName>
                                        </p:attrNameLst>
                                      </p:cBhvr>
                                      <p:to>
                                        <p:strVal val="visible"/>
                                      </p:to>
                                    </p:set>
                                    <p:animEffect transition="in" filter="barn(inVertical)">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5" y="172278"/>
            <a:ext cx="11834191" cy="6533322"/>
          </a:xfrm>
        </p:spPr>
        <p:txBody>
          <a:bodyPr/>
          <a:lstStyle/>
          <a:p>
            <a:pPr marL="0" indent="0">
              <a:buNone/>
            </a:pPr>
            <a:r>
              <a:rPr lang="en-US" dirty="0"/>
              <a:t>                                                           Jokes</a:t>
            </a:r>
            <a:endParaRPr lang="en-US" dirty="0"/>
          </a:p>
          <a:p>
            <a:pPr marL="0" indent="0" algn="l" rtl="0">
              <a:buNone/>
            </a:pPr>
            <a:r>
              <a:rPr lang="en-US" b="1" i="0" dirty="0">
                <a:solidFill>
                  <a:srgbClr val="000000"/>
                </a:solidFill>
                <a:effectLst>
                  <a:outerShdw blurRad="38100" dist="38100" dir="2700000" algn="tl">
                    <a:srgbClr val="000000">
                      <a:alpha val="43137"/>
                    </a:srgbClr>
                  </a:outerShdw>
                </a:effectLst>
                <a:latin typeface="Helvetica" panose="020B0604020202020204" pitchFamily="34" charset="0"/>
              </a:rPr>
              <a:t>It's been a strange day! First, I found a hat full of money on the sidewalk.</a:t>
            </a:r>
            <a:br>
              <a:rPr lang="en-US" b="1" i="0" dirty="0">
                <a:solidFill>
                  <a:srgbClr val="000000"/>
                </a:solidFill>
                <a:effectLst>
                  <a:outerShdw blurRad="38100" dist="38100" dir="2700000" algn="tl">
                    <a:srgbClr val="000000">
                      <a:alpha val="43137"/>
                    </a:srgbClr>
                  </a:outerShdw>
                </a:effectLst>
                <a:latin typeface="Helvetica" panose="020B0604020202020204" pitchFamily="34" charset="0"/>
              </a:rPr>
            </a:br>
            <a:endParaRPr lang="en-US" b="1" i="0" dirty="0">
              <a:solidFill>
                <a:srgbClr val="000000"/>
              </a:solidFill>
              <a:effectLst>
                <a:outerShdw blurRad="38100" dist="38100" dir="2700000" algn="tl">
                  <a:srgbClr val="000000">
                    <a:alpha val="43137"/>
                  </a:srgbClr>
                </a:outerShdw>
              </a:effectLst>
              <a:latin typeface="Helvetica" panose="020B0604020202020204" pitchFamily="34" charset="0"/>
            </a:endParaRPr>
          </a:p>
          <a:p>
            <a:pPr marL="0" indent="0" algn="l" rtl="0">
              <a:buNone/>
            </a:pPr>
            <a:r>
              <a:rPr lang="en-US" b="1" i="0" dirty="0">
                <a:solidFill>
                  <a:srgbClr val="000000"/>
                </a:solidFill>
                <a:effectLst>
                  <a:outerShdw blurRad="38100" dist="38100" dir="2700000" algn="tl">
                    <a:srgbClr val="000000">
                      <a:alpha val="43137"/>
                    </a:srgbClr>
                  </a:outerShdw>
                </a:effectLst>
                <a:latin typeface="Helvetica" panose="020B0604020202020204" pitchFamily="34" charset="0"/>
              </a:rPr>
              <a:t>Then I was chased by an angry man with a guitar.</a:t>
            </a:r>
            <a:endParaRPr lang="en-US" b="1" i="0" dirty="0">
              <a:solidFill>
                <a:srgbClr val="000000"/>
              </a:solidFill>
              <a:effectLst>
                <a:outerShdw blurRad="38100" dist="38100" dir="2700000" algn="tl">
                  <a:srgbClr val="000000">
                    <a:alpha val="43137"/>
                  </a:srgbClr>
                </a:outerShdw>
              </a:effectLst>
              <a:latin typeface="Helvetica" panose="020B0604020202020204" pitchFamily="34" charset="0"/>
            </a:endParaRPr>
          </a:p>
          <a:p>
            <a:pPr marL="0" indent="0">
              <a:buNone/>
            </a:pPr>
            <a:endParaRPr lang="en-US" sz="3600" b="1" dirty="0">
              <a:effectLst>
                <a:outerShdw blurRad="38100" dist="38100" dir="2700000" algn="tl">
                  <a:srgbClr val="000000">
                    <a:alpha val="43137"/>
                  </a:srgbClr>
                </a:outerShdw>
              </a:effectLst>
            </a:endParaRPr>
          </a:p>
          <a:p>
            <a:pPr marL="0" indent="0">
              <a:buNone/>
            </a:pPr>
            <a:endParaRPr lang="en-US" sz="3600" b="1" dirty="0">
              <a:effectLst>
                <a:outerShdw blurRad="38100" dist="38100" dir="2700000" algn="tl">
                  <a:srgbClr val="000000">
                    <a:alpha val="43137"/>
                  </a:srgbClr>
                </a:outerShdw>
              </a:effectLst>
            </a:endParaRPr>
          </a:p>
          <a:p>
            <a:pPr marL="0" indent="0">
              <a:buNone/>
            </a:pPr>
            <a:r>
              <a:rPr lang="en-US" sz="3600" b="1" dirty="0">
                <a:effectLst>
                  <a:outerShdw blurRad="38100" dist="38100" dir="2700000" algn="tl">
                    <a:srgbClr val="000000">
                      <a:alpha val="43137"/>
                    </a:srgbClr>
                  </a:outerShdw>
                </a:effectLst>
              </a:rPr>
              <a:t>You never appreciate what you have til it’s gone…</a:t>
            </a:r>
            <a:endParaRPr lang="en-US" sz="3600" b="1" dirty="0">
              <a:effectLst>
                <a:outerShdw blurRad="38100" dist="38100" dir="2700000" algn="tl">
                  <a:srgbClr val="000000">
                    <a:alpha val="43137"/>
                  </a:srgbClr>
                </a:outerShdw>
              </a:effectLst>
            </a:endParaRPr>
          </a:p>
          <a:p>
            <a:pPr marL="0" indent="0">
              <a:buNone/>
            </a:pPr>
            <a:r>
              <a:rPr lang="en-US" sz="3600" b="1" dirty="0">
                <a:effectLst>
                  <a:outerShdw blurRad="38100" dist="38100" dir="2700000" algn="tl">
                    <a:srgbClr val="000000">
                      <a:alpha val="43137"/>
                    </a:srgbClr>
                  </a:outerShdw>
                </a:effectLst>
              </a:rPr>
              <a:t>Toilet paper is a good example</a:t>
            </a:r>
            <a:endParaRPr lang="en-US" sz="3600" b="1" dirty="0">
              <a:effectLst>
                <a:outerShdw blurRad="38100" dist="38100" dir="2700000" algn="tl">
                  <a:srgbClr val="000000">
                    <a:alpha val="43137"/>
                  </a:srgbClr>
                </a:outerShdw>
              </a:effectLst>
            </a:endParaRPr>
          </a:p>
          <a:p>
            <a:pPr marL="0" indent="0">
              <a:buNone/>
            </a:pPr>
            <a:endParaRPr lang="en-US" b="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noGrp="1" noChangeArrowheads="1"/>
          </p:cNvSpPr>
          <p:nvPr>
            <p:ph idx="1"/>
          </p:nvPr>
        </p:nvSpPr>
        <p:spPr>
          <a:xfrm>
            <a:off x="838200" y="1825625"/>
            <a:ext cx="10515600" cy="4351338"/>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defRPr/>
            </a:pP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arn(inVertical)">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noChangeArrowheads="1"/>
          </p:cNvSpPr>
          <p:nvPr/>
        </p:nvSpPr>
        <p:spPr>
          <a:xfrm>
            <a:off x="3962400" y="1281112"/>
            <a:ext cx="8229600" cy="5440363"/>
          </a:xfrm>
          <a:prstGeom prst="rect">
            <a:avLst/>
          </a:prstGeom>
          <a:solidFill>
            <a:schemeClr val="bg1"/>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815"/>
              </a:spcBef>
              <a:buFont typeface="Arial" panose="020B0604020202020204" pitchFamily="34" charset="0"/>
              <a:buNone/>
              <a:defRPr/>
            </a:pP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plus(out)">
                                      <p:cBhvr>
                                        <p:cTn id="7" dur="2000"/>
                                        <p:tgtEl>
                                          <p:spTgt spid="4">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plus(out)">
                                      <p:cBhvr>
                                        <p:cTn id="10" dur="2000"/>
                                        <p:tgtEl>
                                          <p:spTgt spid="4">
                                            <p:txEl>
                                              <p:pRg st="0" end="0"/>
                                            </p:txEl>
                                          </p:spTgt>
                                        </p:tgtEl>
                                      </p:cBhvr>
                                    </p:animEffect>
                                  </p:childTnLst>
                                </p:cTn>
                              </p:par>
                            </p:childTnLst>
                          </p:cTn>
                        </p:par>
                        <p:par>
                          <p:cTn id="11" fill="hold">
                            <p:stCondLst>
                              <p:cond delay="2000"/>
                            </p:stCondLst>
                            <p:childTnLst>
                              <p:par>
                                <p:cTn id="12" presetID="13" presetClass="entr" presetSubtype="3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plus(out)">
                                      <p:cBhvr>
                                        <p:cTn id="14" dur="2000"/>
                                        <p:tgtEl>
                                          <p:spTgt spid="4">
                                            <p:txEl>
                                              <p:pRg st="1" end="1"/>
                                            </p:txEl>
                                          </p:spTgt>
                                        </p:tgtEl>
                                      </p:cBhvr>
                                    </p:animEffect>
                                  </p:childTnLst>
                                </p:cTn>
                              </p:par>
                            </p:childTnLst>
                          </p:cTn>
                        </p:par>
                        <p:par>
                          <p:cTn id="15" fill="hold">
                            <p:stCondLst>
                              <p:cond delay="4000"/>
                            </p:stCondLst>
                            <p:childTnLst>
                              <p:par>
                                <p:cTn id="16" presetID="13" presetClass="entr" presetSubtype="32"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plus(out)">
                                      <p:cBhvr>
                                        <p:cTn id="18" dur="2000"/>
                                        <p:tgtEl>
                                          <p:spTgt spid="4">
                                            <p:txEl>
                                              <p:pRg st="2" end="2"/>
                                            </p:txEl>
                                          </p:spTgt>
                                        </p:tgtEl>
                                      </p:cBhvr>
                                    </p:animEffect>
                                  </p:childTnLst>
                                </p:cTn>
                              </p:par>
                            </p:childTnLst>
                          </p:cTn>
                        </p:par>
                        <p:par>
                          <p:cTn id="19" fill="hold">
                            <p:stCondLst>
                              <p:cond delay="6000"/>
                            </p:stCondLst>
                            <p:childTnLst>
                              <p:par>
                                <p:cTn id="20" presetID="13" presetClass="entr" presetSubtype="32"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plus(out)">
                                      <p:cBhvr>
                                        <p:cTn id="22" dur="2000"/>
                                        <p:tgtEl>
                                          <p:spTgt spid="4">
                                            <p:txEl>
                                              <p:pRg st="3" end="3"/>
                                            </p:txEl>
                                          </p:spTgt>
                                        </p:tgtEl>
                                      </p:cBhvr>
                                    </p:animEffect>
                                  </p:childTnLst>
                                </p:cTn>
                              </p:par>
                            </p:childTnLst>
                          </p:cTn>
                        </p:par>
                        <p:par>
                          <p:cTn id="23" fill="hold">
                            <p:stCondLst>
                              <p:cond delay="8000"/>
                            </p:stCondLst>
                            <p:childTnLst>
                              <p:par>
                                <p:cTn id="24" presetID="13" presetClass="entr" presetSubtype="32"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plus(out)">
                                      <p:cBhvr>
                                        <p:cTn id="26" dur="2000"/>
                                        <p:tgtEl>
                                          <p:spTgt spid="4">
                                            <p:txEl>
                                              <p:pRg st="4" end="4"/>
                                            </p:txEl>
                                          </p:spTgt>
                                        </p:tgtEl>
                                      </p:cBhvr>
                                    </p:animEffect>
                                  </p:childTnLst>
                                </p:cTn>
                              </p:par>
                            </p:childTnLst>
                          </p:cTn>
                        </p:par>
                        <p:par>
                          <p:cTn id="27" fill="hold">
                            <p:stCondLst>
                              <p:cond delay="10000"/>
                            </p:stCondLst>
                            <p:childTnLst>
                              <p:par>
                                <p:cTn id="28" presetID="13" presetClass="entr" presetSubtype="32" fill="hold" grpId="0"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plus(out)">
                                      <p:cBhvr>
                                        <p:cTn id="30" dur="2000"/>
                                        <p:tgtEl>
                                          <p:spTgt spid="4">
                                            <p:txEl>
                                              <p:pRg st="5" end="5"/>
                                            </p:txEl>
                                          </p:spTgt>
                                        </p:tgtEl>
                                      </p:cBhvr>
                                    </p:animEffect>
                                  </p:childTnLst>
                                </p:cTn>
                              </p:par>
                            </p:childTnLst>
                          </p:cTn>
                        </p:par>
                        <p:par>
                          <p:cTn id="31" fill="hold">
                            <p:stCondLst>
                              <p:cond delay="12000"/>
                            </p:stCondLst>
                            <p:childTnLst>
                              <p:par>
                                <p:cTn id="32" presetID="13" presetClass="entr" presetSubtype="32" fill="hold" grpId="0"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plus(out)">
                                      <p:cBhvr>
                                        <p:cTn id="34" dur="2000"/>
                                        <p:tgtEl>
                                          <p:spTgt spid="4">
                                            <p:txEl>
                                              <p:pRg st="6" end="6"/>
                                            </p:txEl>
                                          </p:spTgt>
                                        </p:tgtEl>
                                      </p:cBhvr>
                                    </p:animEffect>
                                  </p:childTnLst>
                                </p:cTn>
                              </p:par>
                            </p:childTnLst>
                          </p:cTn>
                        </p:par>
                        <p:par>
                          <p:cTn id="35" fill="hold">
                            <p:stCondLst>
                              <p:cond delay="14000"/>
                            </p:stCondLst>
                            <p:childTnLst>
                              <p:par>
                                <p:cTn id="36" presetID="13" presetClass="entr" presetSubtype="32" fill="hold" grpId="0" nodeType="after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plus(out)">
                                      <p:cBhvr>
                                        <p:cTn id="38"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932305"/>
            <a:ext cx="5308600" cy="3074035"/>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Baskerville Old Face" panose="02020602080505020303" pitchFamily="18" charset="0"/>
              </a:rPr>
              <a:t>Dealing With </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Sandpaper People</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Pt 1</a:t>
            </a:r>
            <a:endParaRPr lang="en-US" dirty="0">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p:cNvSpPr>
            <a:spLocks noGrp="1"/>
          </p:cNvSpPr>
          <p:nvPr>
            <p:ph type="subTitle" idx="1"/>
          </p:nvPr>
        </p:nvSpPr>
        <p:spPr>
          <a:xfrm>
            <a:off x="637190" y="5452806"/>
            <a:ext cx="2809874" cy="484187"/>
          </a:xfrm>
          <a:solidFill>
            <a:schemeClr val="bg1">
              <a:alpha val="70000"/>
            </a:schemeClr>
          </a:solidFill>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Philippians 2:3-4 </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
        <p:nvSpPr>
          <p:cNvPr id="5" name="Rectangle 4"/>
          <p:cNvSpPr/>
          <p:nvPr/>
        </p:nvSpPr>
        <p:spPr>
          <a:xfrm>
            <a:off x="9400401" y="244392"/>
            <a:ext cx="2110771" cy="402354"/>
          </a:xfrm>
          <a:prstGeom prst="rect">
            <a:avLst/>
          </a:prstGeom>
        </p:spPr>
        <p:txBody>
          <a:bodyPr wrap="none">
            <a:spAutoFit/>
          </a:bodyPr>
          <a:lstStyle/>
          <a:p>
            <a:pPr>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rPr>
              <a:t>Edward Church</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
        <p:nvSpPr>
          <p:cNvPr id="6" name="Rectangle 5"/>
          <p:cNvSpPr/>
          <p:nvPr/>
        </p:nvSpPr>
        <p:spPr>
          <a:xfrm>
            <a:off x="637190" y="244392"/>
            <a:ext cx="1926874" cy="402354"/>
          </a:xfrm>
          <a:prstGeom prst="rect">
            <a:avLst/>
          </a:prstGeom>
        </p:spPr>
        <p:txBody>
          <a:bodyPr wrap="none">
            <a:spAutoFit/>
          </a:bodyPr>
          <a:lstStyle/>
          <a:p>
            <a:pPr>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rPr>
              <a:t>March 9, 2025</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2" descr="The Sandpaper People: All things Abrasive - except our sta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734" y="972422"/>
            <a:ext cx="5710942" cy="5641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1"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4)">
                                      <p:cBhvr>
                                        <p:cTn id="30" dur="6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199" y="297890"/>
            <a:ext cx="8765801" cy="1325563"/>
          </a:xfrm>
          <a:solidFill>
            <a:schemeClr val="bg1">
              <a:alpha val="70000"/>
            </a:schemeClr>
          </a:solidFill>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How Many Know People Who…</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…Remind You of This?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096000" y="3429000"/>
            <a:ext cx="5948363" cy="3121211"/>
          </a:xfrm>
          <a:solidFill>
            <a:schemeClr val="bg1">
              <a:alpha val="70000"/>
            </a:schemeClr>
          </a:solidFill>
        </p:spPr>
        <p:txBody>
          <a:bodyPr>
            <a:normAutofit lnSpcReduction="10000"/>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We All Have Them…</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…in Our</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Past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Present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Future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Can’t Always Avoid…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..but Can Learn How to Handle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20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par>
                          <p:cTn id="24" fill="hold">
                            <p:stCondLst>
                              <p:cond delay="6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par>
                          <p:cTn id="28" fill="hold">
                            <p:stCondLst>
                              <p:cond delay="80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2000"/>
                                        <p:tgtEl>
                                          <p:spTgt spid="3">
                                            <p:txEl>
                                              <p:pRg st="4" end="4"/>
                                            </p:txEl>
                                          </p:spTgt>
                                        </p:tgtEl>
                                      </p:cBhvr>
                                    </p:animEffect>
                                  </p:childTnLst>
                                </p:cTn>
                              </p:par>
                            </p:childTnLst>
                          </p:cTn>
                        </p:par>
                        <p:par>
                          <p:cTn id="32" fill="hold">
                            <p:stCondLst>
                              <p:cond delay="10000"/>
                            </p:stCondLst>
                            <p:childTnLst>
                              <p:par>
                                <p:cTn id="33" presetID="22" presetClass="entr" presetSubtype="4"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2000"/>
                                        <p:tgtEl>
                                          <p:spTgt spid="3">
                                            <p:txEl>
                                              <p:pRg st="5" end="5"/>
                                            </p:txEl>
                                          </p:spTgt>
                                        </p:tgtEl>
                                      </p:cBhvr>
                                    </p:animEffect>
                                  </p:childTnLst>
                                </p:cTn>
                              </p:par>
                            </p:childTnLst>
                          </p:cTn>
                        </p:par>
                        <p:par>
                          <p:cTn id="36" fill="hold">
                            <p:stCondLst>
                              <p:cond delay="12000"/>
                            </p:stCondLst>
                            <p:childTnLst>
                              <p:par>
                                <p:cTn id="37" presetID="22" presetClass="entr" presetSubtype="4"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09415"/>
            <a:ext cx="11201400" cy="2648585"/>
          </a:xfrm>
          <a:solidFill>
            <a:schemeClr val="bg1">
              <a:alpha val="90000"/>
            </a:schemeClr>
          </a:solidFill>
        </p:spPr>
        <p:txBody>
          <a:bodyPr>
            <a:normAutofit lnSpcReduction="10000"/>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All of Us Can Be Grumpy &amp; Difficult to Deal With</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From Time to Time We Will…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…Encounter Folks Who Behave in the Same Way, or Worse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 When You to Deal With Sandpaper People (And You Will)…</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 Following Tips Should Help: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2000"/>
                                        <p:tgtEl>
                                          <p:spTgt spid="3">
                                            <p:txEl>
                                              <p:pRg st="3" end="3"/>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9314" y="125640"/>
            <a:ext cx="9503230" cy="1325563"/>
          </a:xfrm>
        </p:spPr>
        <p:txBody>
          <a:bodyPr>
            <a:normAutofit fontScale="90000"/>
          </a:bodyPr>
          <a:lstStyle/>
          <a:p>
            <a:pPr algn="ctr"/>
            <a:r>
              <a:rPr lang="en-US" sz="4800" b="1" dirty="0">
                <a:effectLst>
                  <a:outerShdw blurRad="38100" dist="38100" dir="2700000" algn="tl">
                    <a:srgbClr val="000000">
                      <a:alpha val="43137"/>
                    </a:srgbClr>
                  </a:outerShdw>
                </a:effectLst>
                <a:latin typeface="Arial Rounded MT Bold" panose="020F0704030504030204" pitchFamily="34" charset="0"/>
              </a:rPr>
              <a:t>Sandpaper People Come in Two Categories Difficult and Toxic </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sz="half" idx="1"/>
          </p:nvPr>
        </p:nvSpPr>
        <p:spPr>
          <a:xfrm>
            <a:off x="838200" y="1451202"/>
            <a:ext cx="5181600" cy="5091111"/>
          </a:xfrm>
          <a:solidFill>
            <a:schemeClr val="bg1">
              <a:alpha val="80000"/>
            </a:schemeClr>
          </a:solidFill>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Difficult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Believe They Are Right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Have a Hard Time…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…Listening to Others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Calloused to Their Ways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Hard to Change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Usually Don’t Know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Can Turn Toxic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3"/>
          <p:cNvSpPr>
            <a:spLocks noGrp="1"/>
          </p:cNvSpPr>
          <p:nvPr>
            <p:ph sz="half" idx="2"/>
          </p:nvPr>
        </p:nvSpPr>
        <p:spPr>
          <a:xfrm>
            <a:off x="6172199" y="1451203"/>
            <a:ext cx="5442857" cy="4971368"/>
          </a:xfrm>
          <a:solidFill>
            <a:schemeClr val="bg1">
              <a:alpha val="80000"/>
            </a:schemeClr>
          </a:solidFill>
        </p:spPr>
        <p:txBody>
          <a:bodyPr>
            <a:normAutofit/>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Toxic</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Believe They Are Right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Have a Hard Time…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…Listening to Others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Controlling in Their Ways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Seek to Change You</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They Know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Are Also Difficult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805544" y="2427098"/>
            <a:ext cx="10559143" cy="2554545"/>
          </a:xfrm>
          <a:prstGeom prst="rect">
            <a:avLst/>
          </a:prstGeom>
          <a:solidFill>
            <a:schemeClr val="bg1"/>
          </a:solidFill>
        </p:spPr>
        <p:txBody>
          <a:bodyPr wrap="square" rtlCol="0">
            <a:spAutoFit/>
          </a:bodyPr>
          <a:lstStyle/>
          <a:p>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Proverbs 14:12 (AMP) </a:t>
            </a:r>
            <a:br>
              <a:rPr lang="en-US" sz="3200" dirty="0">
                <a:effectLst>
                  <a:outerShdw blurRad="38100" dist="38100" dir="2700000" algn="tl">
                    <a:srgbClr val="000000">
                      <a:alpha val="43137"/>
                    </a:srgbClr>
                  </a:outerShdw>
                </a:effectLst>
              </a:rPr>
            </a:br>
            <a:r>
              <a:rPr lang="en-US" sz="3200" baseline="300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There is a way which seems right to a man </a:t>
            </a:r>
            <a:r>
              <a:rPr lang="en-US" sz="3200" i="1" dirty="0">
                <a:effectLst>
                  <a:outerShdw blurRad="38100" dist="38100" dir="2700000" algn="tl">
                    <a:srgbClr val="000000">
                      <a:alpha val="43137"/>
                    </a:srgbClr>
                  </a:outerShdw>
                </a:effectLst>
              </a:rPr>
              <a:t>and</a:t>
            </a:r>
            <a:r>
              <a:rPr lang="en-US" sz="3200" dirty="0">
                <a:effectLst>
                  <a:outerShdw blurRad="38100" dist="38100" dir="2700000" algn="tl">
                    <a:srgbClr val="000000">
                      <a:alpha val="43137"/>
                    </a:srgbClr>
                  </a:outerShdw>
                </a:effectLst>
              </a:rPr>
              <a:t> appears straight before him, but at the end of it is the way of death</a:t>
            </a:r>
            <a:endParaRPr lang="en-US" sz="3200" dirty="0">
              <a:effectLst>
                <a:outerShdw blurRad="38100" dist="38100" dir="2700000" algn="tl">
                  <a:srgbClr val="000000">
                    <a:alpha val="43137"/>
                  </a:srgbClr>
                </a:outerShdw>
              </a:effectLst>
            </a:endParaRPr>
          </a:p>
          <a:p>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p:cTn id="28" dur="1000" fill="hold"/>
                                        <p:tgtEl>
                                          <p:spTgt spid="4">
                                            <p:bg/>
                                          </p:spTgt>
                                        </p:tgtEl>
                                        <p:attrNameLst>
                                          <p:attrName>ppt_w</p:attrName>
                                        </p:attrNameLst>
                                      </p:cBhvr>
                                      <p:tavLst>
                                        <p:tav tm="0">
                                          <p:val>
                                            <p:fltVal val="0"/>
                                          </p:val>
                                        </p:tav>
                                        <p:tav tm="100000">
                                          <p:val>
                                            <p:strVal val="#ppt_w"/>
                                          </p:val>
                                        </p:tav>
                                      </p:tavLst>
                                    </p:anim>
                                    <p:anim calcmode="lin" valueType="num">
                                      <p:cBhvr>
                                        <p:cTn id="29" dur="1000" fill="hold"/>
                                        <p:tgtEl>
                                          <p:spTgt spid="4">
                                            <p:bg/>
                                          </p:spTgt>
                                        </p:tgtEl>
                                        <p:attrNameLst>
                                          <p:attrName>ppt_h</p:attrName>
                                        </p:attrNameLst>
                                      </p:cBhvr>
                                      <p:tavLst>
                                        <p:tav tm="0">
                                          <p:val>
                                            <p:fltVal val="0"/>
                                          </p:val>
                                        </p:tav>
                                        <p:tav tm="100000">
                                          <p:val>
                                            <p:strVal val="#ppt_h"/>
                                          </p:val>
                                        </p:tav>
                                      </p:tavLst>
                                    </p:anim>
                                    <p:anim calcmode="lin" valueType="num">
                                      <p:cBhvr>
                                        <p:cTn id="30" dur="1000" fill="hold"/>
                                        <p:tgtEl>
                                          <p:spTgt spid="4">
                                            <p:bg/>
                                          </p:spTgt>
                                        </p:tgtEl>
                                        <p:attrNameLst>
                                          <p:attrName>style.rotation</p:attrName>
                                        </p:attrNameLst>
                                      </p:cBhvr>
                                      <p:tavLst>
                                        <p:tav tm="0">
                                          <p:val>
                                            <p:fltVal val="90"/>
                                          </p:val>
                                        </p:tav>
                                        <p:tav tm="100000">
                                          <p:val>
                                            <p:fltVal val="0"/>
                                          </p:val>
                                        </p:tav>
                                      </p:tavLst>
                                    </p:anim>
                                    <p:animEffect transition="in" filter="fade">
                                      <p:cBhvr>
                                        <p:cTn id="31" dur="1000"/>
                                        <p:tgtEl>
                                          <p:spTgt spid="4">
                                            <p:bg/>
                                          </p:spTgt>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p:cTn id="4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p:cTn id="5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2" end="2"/>
                                            </p:txEl>
                                          </p:spTgt>
                                        </p:tgtEl>
                                      </p:cBhvr>
                                    </p:animEffect>
                                  </p:childTnLst>
                                </p:cTn>
                              </p:par>
                            </p:childTnLst>
                          </p:cTn>
                        </p:par>
                        <p:par>
                          <p:cTn id="54" fill="hold">
                            <p:stCondLst>
                              <p:cond delay="1000"/>
                            </p:stCondLst>
                            <p:childTnLst>
                              <p:par>
                                <p:cTn id="55" presetID="31" presetClass="entr" presetSubtype="0"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p:cTn id="6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p:cTn id="7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 calcmode="lin" valueType="num">
                                      <p:cBhvr>
                                        <p:cTn id="8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8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84" dur="1000"/>
                                        <p:tgtEl>
                                          <p:spTgt spid="3">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anim calcmode="lin" valueType="num">
                                      <p:cBhvr>
                                        <p:cTn id="8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9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92" dur="1000"/>
                                        <p:tgtEl>
                                          <p:spTgt spid="3">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4">
                                            <p:txEl>
                                              <p:pRg st="1" end="1"/>
                                            </p:txEl>
                                          </p:spTgt>
                                        </p:tgtEl>
                                        <p:attrNameLst>
                                          <p:attrName>style.visibility</p:attrName>
                                        </p:attrNameLst>
                                      </p:cBhvr>
                                      <p:to>
                                        <p:strVal val="visible"/>
                                      </p:to>
                                    </p:set>
                                    <p:anim calcmode="lin" valueType="num">
                                      <p:cBhvr>
                                        <p:cTn id="9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9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0" dur="1000"/>
                                        <p:tgtEl>
                                          <p:spTgt spid="4">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4">
                                            <p:txEl>
                                              <p:pRg st="2" end="2"/>
                                            </p:txEl>
                                          </p:spTgt>
                                        </p:tgtEl>
                                        <p:attrNameLst>
                                          <p:attrName>style.visibility</p:attrName>
                                        </p:attrNameLst>
                                      </p:cBhvr>
                                      <p:to>
                                        <p:strVal val="visible"/>
                                      </p:to>
                                    </p:set>
                                    <p:anim calcmode="lin" valueType="num">
                                      <p:cBhvr>
                                        <p:cTn id="10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0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0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8" dur="1000"/>
                                        <p:tgtEl>
                                          <p:spTgt spid="4">
                                            <p:txEl>
                                              <p:pRg st="2" end="2"/>
                                            </p:txEl>
                                          </p:spTgt>
                                        </p:tgtEl>
                                      </p:cBhvr>
                                    </p:animEffect>
                                  </p:childTnLst>
                                </p:cTn>
                              </p:par>
                            </p:childTnLst>
                          </p:cTn>
                        </p:par>
                        <p:par>
                          <p:cTn id="109" fill="hold">
                            <p:stCondLst>
                              <p:cond delay="1000"/>
                            </p:stCondLst>
                            <p:childTnLst>
                              <p:par>
                                <p:cTn id="110" presetID="31" presetClass="entr" presetSubtype="0" fill="hold" grpId="0" nodeType="afterEffect">
                                  <p:stCondLst>
                                    <p:cond delay="0"/>
                                  </p:stCondLst>
                                  <p:childTnLst>
                                    <p:set>
                                      <p:cBhvr>
                                        <p:cTn id="111" dur="1" fill="hold">
                                          <p:stCondLst>
                                            <p:cond delay="0"/>
                                          </p:stCondLst>
                                        </p:cTn>
                                        <p:tgtEl>
                                          <p:spTgt spid="4">
                                            <p:txEl>
                                              <p:pRg st="3" end="3"/>
                                            </p:txEl>
                                          </p:spTgt>
                                        </p:tgtEl>
                                        <p:attrNameLst>
                                          <p:attrName>style.visibility</p:attrName>
                                        </p:attrNameLst>
                                      </p:cBhvr>
                                      <p:to>
                                        <p:strVal val="visible"/>
                                      </p:to>
                                    </p:set>
                                    <p:anim calcmode="lin" valueType="num">
                                      <p:cBhvr>
                                        <p:cTn id="112"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13"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14"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15" dur="1000"/>
                                        <p:tgtEl>
                                          <p:spTgt spid="4">
                                            <p:txEl>
                                              <p:pRg st="3" end="3"/>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31" presetClass="entr" presetSubtype="0" fill="hold" grpId="0" nodeType="clickEffect">
                                  <p:stCondLst>
                                    <p:cond delay="0"/>
                                  </p:stCondLst>
                                  <p:childTnLst>
                                    <p:set>
                                      <p:cBhvr>
                                        <p:cTn id="119" dur="1" fill="hold">
                                          <p:stCondLst>
                                            <p:cond delay="0"/>
                                          </p:stCondLst>
                                        </p:cTn>
                                        <p:tgtEl>
                                          <p:spTgt spid="4">
                                            <p:txEl>
                                              <p:pRg st="4" end="4"/>
                                            </p:txEl>
                                          </p:spTgt>
                                        </p:tgtEl>
                                        <p:attrNameLst>
                                          <p:attrName>style.visibility</p:attrName>
                                        </p:attrNameLst>
                                      </p:cBhvr>
                                      <p:to>
                                        <p:strVal val="visible"/>
                                      </p:to>
                                    </p:set>
                                    <p:anim calcmode="lin" valueType="num">
                                      <p:cBhvr>
                                        <p:cTn id="12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21"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22"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23" dur="1000"/>
                                        <p:tgtEl>
                                          <p:spTgt spid="4">
                                            <p:txEl>
                                              <p:pRg st="4" end="4"/>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grpId="0" nodeType="clickEffect">
                                  <p:stCondLst>
                                    <p:cond delay="0"/>
                                  </p:stCondLst>
                                  <p:childTnLst>
                                    <p:set>
                                      <p:cBhvr>
                                        <p:cTn id="127" dur="1" fill="hold">
                                          <p:stCondLst>
                                            <p:cond delay="0"/>
                                          </p:stCondLst>
                                        </p:cTn>
                                        <p:tgtEl>
                                          <p:spTgt spid="4">
                                            <p:txEl>
                                              <p:pRg st="5" end="5"/>
                                            </p:txEl>
                                          </p:spTgt>
                                        </p:tgtEl>
                                        <p:attrNameLst>
                                          <p:attrName>style.visibility</p:attrName>
                                        </p:attrNameLst>
                                      </p:cBhvr>
                                      <p:to>
                                        <p:strVal val="visible"/>
                                      </p:to>
                                    </p:set>
                                    <p:anim calcmode="lin" valueType="num">
                                      <p:cBhvr>
                                        <p:cTn id="128"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29"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30"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31" dur="1000"/>
                                        <p:tgtEl>
                                          <p:spTgt spid="4">
                                            <p:txEl>
                                              <p:pRg st="5" end="5"/>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31" presetClass="entr" presetSubtype="0" fill="hold" grpId="0" nodeType="clickEffect">
                                  <p:stCondLst>
                                    <p:cond delay="0"/>
                                  </p:stCondLst>
                                  <p:childTnLst>
                                    <p:set>
                                      <p:cBhvr>
                                        <p:cTn id="135" dur="1" fill="hold">
                                          <p:stCondLst>
                                            <p:cond delay="0"/>
                                          </p:stCondLst>
                                        </p:cTn>
                                        <p:tgtEl>
                                          <p:spTgt spid="4">
                                            <p:txEl>
                                              <p:pRg st="6" end="6"/>
                                            </p:txEl>
                                          </p:spTgt>
                                        </p:tgtEl>
                                        <p:attrNameLst>
                                          <p:attrName>style.visibility</p:attrName>
                                        </p:attrNameLst>
                                      </p:cBhvr>
                                      <p:to>
                                        <p:strVal val="visible"/>
                                      </p:to>
                                    </p:set>
                                    <p:anim calcmode="lin" valueType="num">
                                      <p:cBhvr>
                                        <p:cTn id="136"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37"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38"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39" dur="1000"/>
                                        <p:tgtEl>
                                          <p:spTgt spid="4">
                                            <p:txEl>
                                              <p:pRg st="6" end="6"/>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grpId="0" nodeType="clickEffect">
                                  <p:stCondLst>
                                    <p:cond delay="0"/>
                                  </p:stCondLst>
                                  <p:childTnLst>
                                    <p:set>
                                      <p:cBhvr>
                                        <p:cTn id="143" dur="1" fill="hold">
                                          <p:stCondLst>
                                            <p:cond delay="0"/>
                                          </p:stCondLst>
                                        </p:cTn>
                                        <p:tgtEl>
                                          <p:spTgt spid="4">
                                            <p:txEl>
                                              <p:pRg st="7" end="7"/>
                                            </p:txEl>
                                          </p:spTgt>
                                        </p:tgtEl>
                                        <p:attrNameLst>
                                          <p:attrName>style.visibility</p:attrName>
                                        </p:attrNameLst>
                                      </p:cBhvr>
                                      <p:to>
                                        <p:strVal val="visible"/>
                                      </p:to>
                                    </p:set>
                                    <p:anim calcmode="lin" valueType="num">
                                      <p:cBhvr>
                                        <p:cTn id="144"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45"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46"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47" dur="1000"/>
                                        <p:tgtEl>
                                          <p:spTgt spid="4">
                                            <p:txEl>
                                              <p:pRg st="7" end="7"/>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0" nodeType="clickEffect">
                                  <p:stCondLst>
                                    <p:cond delay="0"/>
                                  </p:stCondLst>
                                  <p:childTnLst>
                                    <p:set>
                                      <p:cBhvr>
                                        <p:cTn id="151" dur="1" fill="hold">
                                          <p:stCondLst>
                                            <p:cond delay="0"/>
                                          </p:stCondLst>
                                        </p:cTn>
                                        <p:tgtEl>
                                          <p:spTgt spid="5"/>
                                        </p:tgtEl>
                                        <p:attrNameLst>
                                          <p:attrName>style.visibility</p:attrName>
                                        </p:attrNameLst>
                                      </p:cBhvr>
                                      <p:to>
                                        <p:strVal val="visible"/>
                                      </p:to>
                                    </p:set>
                                    <p:animEffect transition="in" filter="circle(in)">
                                      <p:cBhvr>
                                        <p:cTn id="1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P spid="4" grpId="0" animBg="1"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2914" y="903514"/>
            <a:ext cx="7630886" cy="4561115"/>
          </a:xfrm>
          <a:solidFill>
            <a:schemeClr val="bg1">
              <a:alpha val="90000"/>
            </a:schemeClr>
          </a:solidFill>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Realize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Sandpaper People Are a Part of Life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You Can’t Always Avoid them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If You Don’t Deal w- Them Correctly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They Will Sap Your Energy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Weigh You Down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But Dealt With Correctly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Both Will Be Bettered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ou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ou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out)">
                                      <p:cBhvr>
                                        <p:cTn id="25" dur="2000"/>
                                        <p:tgtEl>
                                          <p:spTgt spid="3">
                                            <p:txEl>
                                              <p:pRg st="3" end="3"/>
                                            </p:txEl>
                                          </p:spTgt>
                                        </p:tgtEl>
                                      </p:cBhvr>
                                    </p:animEffect>
                                  </p:childTnLst>
                                </p:cTn>
                              </p:par>
                            </p:childTnLst>
                          </p:cTn>
                        </p:par>
                        <p:par>
                          <p:cTn id="26" fill="hold">
                            <p:stCondLst>
                              <p:cond delay="2000"/>
                            </p:stCondLst>
                            <p:childTnLst>
                              <p:par>
                                <p:cTn id="27" presetID="6" presetClass="entr" presetSubtype="32"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out)">
                                      <p:cBhvr>
                                        <p:cTn id="29" dur="2000"/>
                                        <p:tgtEl>
                                          <p:spTgt spid="3">
                                            <p:txEl>
                                              <p:pRg st="4" end="4"/>
                                            </p:txEl>
                                          </p:spTgt>
                                        </p:tgtEl>
                                      </p:cBhvr>
                                    </p:animEffect>
                                  </p:childTnLst>
                                </p:cTn>
                              </p:par>
                            </p:childTnLst>
                          </p:cTn>
                        </p:par>
                        <p:par>
                          <p:cTn id="30" fill="hold">
                            <p:stCondLst>
                              <p:cond delay="4000"/>
                            </p:stCondLst>
                            <p:childTnLst>
                              <p:par>
                                <p:cTn id="31" presetID="6" presetClass="entr" presetSubtype="32"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out)">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out)">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out)">
                                      <p:cBhvr>
                                        <p:cTn id="4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3317</Words>
  <Application>WPS Presentation</Application>
  <PresentationFormat>Widescreen</PresentationFormat>
  <Paragraphs>118</Paragraphs>
  <Slides>15</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15</vt:i4>
      </vt:variant>
    </vt:vector>
  </HeadingPairs>
  <TitlesOfParts>
    <vt:vector size="34" baseType="lpstr">
      <vt:lpstr>Arial</vt:lpstr>
      <vt:lpstr>SimSun</vt:lpstr>
      <vt:lpstr>Wingdings</vt:lpstr>
      <vt:lpstr>Trebuchet MS</vt:lpstr>
      <vt:lpstr>Wingdings 2</vt:lpstr>
      <vt:lpstr>Wingdings</vt:lpstr>
      <vt:lpstr>Arial Rounded MT Bold</vt:lpstr>
      <vt:lpstr>Roboto</vt:lpstr>
      <vt:lpstr>Times New Roman</vt:lpstr>
      <vt:lpstr>Calibri Light</vt:lpstr>
      <vt:lpstr>Calibri</vt:lpstr>
      <vt:lpstr>Microsoft YaHei</vt:lpstr>
      <vt:lpstr>Arial Unicode MS</vt:lpstr>
      <vt:lpstr>Helvetica</vt:lpstr>
      <vt:lpstr>Baskerville Old Face</vt:lpstr>
      <vt:lpstr>Calisto MT</vt:lpstr>
      <vt:lpstr>Ezra SIL</vt:lpstr>
      <vt:lpstr>Office Theme</vt:lpstr>
      <vt:lpstr>1_Office Theme</vt:lpstr>
      <vt:lpstr>PowerPoint 演示文稿</vt:lpstr>
      <vt:lpstr>PowerPoint 演示文稿</vt:lpstr>
      <vt:lpstr>PowerPoint 演示文稿</vt:lpstr>
      <vt:lpstr>PowerPoint 演示文稿</vt:lpstr>
      <vt:lpstr>Dealing With  Sandpaper People Pt 1</vt:lpstr>
      <vt:lpstr>How Many Know People Who…               …Remind You of This?</vt:lpstr>
      <vt:lpstr>PowerPoint 演示文稿</vt:lpstr>
      <vt:lpstr>Sandpaper People Come in Two Categories Difficult and Toxic </vt:lpstr>
      <vt:lpstr>PowerPoint 演示文稿</vt:lpstr>
      <vt:lpstr>Do Make Sure You’re Not the One Sanding</vt:lpstr>
      <vt:lpstr>Don’t Try to Change the Other Person</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DIFFICULT PEOPLE</dc:title>
  <dc:creator>David Linton</dc:creator>
  <cp:lastModifiedBy>Eddie Edwards</cp:lastModifiedBy>
  <cp:revision>155</cp:revision>
  <dcterms:created xsi:type="dcterms:W3CDTF">2017-06-19T17:30:00Z</dcterms:created>
  <dcterms:modified xsi:type="dcterms:W3CDTF">2025-03-09T20:03:16Z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FF54A04F14454344869BB836064672A2_12</vt:lpwstr>
  </property>
  <property fmtid="{D5CDD505-2E9C-101B-9397-08002B2CF9AE}" pid="3" name="KSOProductBuildVer">
    <vt:lpwstr>2057-12.2.0.20341</vt:lpwstr>
  </property>
</Properties>
</file>