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708" r:id="rId4"/>
    <p:sldId id="314" r:id="rId5"/>
    <p:sldId id="256" r:id="rId6"/>
    <p:sldId id="278" r:id="rId7"/>
    <p:sldId id="257" r:id="rId8"/>
    <p:sldId id="284" r:id="rId9"/>
    <p:sldId id="726" r:id="rId10"/>
    <p:sldId id="263" r:id="rId11"/>
    <p:sldId id="727" r:id="rId12"/>
    <p:sldId id="728" r:id="rId13"/>
    <p:sldId id="729" r:id="rId14"/>
    <p:sldId id="730" r:id="rId15"/>
    <p:sldId id="468" r:id="rId16"/>
    <p:sldId id="292" r:id="rId17"/>
    <p:sldId id="736" r:id="rId18"/>
    <p:sldId id="735" r:id="rId19"/>
    <p:sldId id="737"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51" d="100"/>
          <a:sy n="51" d="100"/>
        </p:scale>
        <p:origin x="62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C2EB901-59A9-41B2-AC8E-646C6491F82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C2EB901-59A9-41B2-AC8E-646C6491F82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EB901-59A9-41B2-AC8E-646C6491F82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C2EB901-59A9-41B2-AC8E-646C6491F82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C2EB901-59A9-41B2-AC8E-646C6491F82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C2EB901-59A9-41B2-AC8E-646C6491F82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EB901-59A9-41B2-AC8E-646C6491F82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C2EB901-59A9-41B2-AC8E-646C6491F82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8EB9-0D81-4DBD-9AB0-515374B6C85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EB901-59A9-41B2-AC8E-646C6491F82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58EB9-0D81-4DBD-9AB0-515374B6C85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EB901-59A9-41B2-AC8E-646C6491F82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58EB9-0D81-4DBD-9AB0-515374B6C85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399" y="6049619"/>
            <a:ext cx="3152775" cy="808381"/>
          </a:xfrm>
          <a:solidFill>
            <a:schemeClr val="bg1">
              <a:alpha val="8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Do Forgive</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19063" y="0"/>
            <a:ext cx="12072937" cy="3587198"/>
          </a:xfrm>
          <a:solidFill>
            <a:schemeClr val="bg1">
              <a:alpha val="85000"/>
            </a:schemeClr>
          </a:solidFill>
        </p:spPr>
        <p:txBody>
          <a:bodyPr>
            <a:normAutofit fontScale="92500" lnSpcReduction="20000"/>
          </a:bodyPr>
          <a:lstStyle/>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If </a:t>
            </a:r>
            <a:r>
              <a:rPr lang="en-US" sz="3000" b="1" dirty="0">
                <a:effectLst>
                  <a:outerShdw blurRad="38100" dist="38100" dir="2700000" algn="tl">
                    <a:srgbClr val="000000">
                      <a:alpha val="43137"/>
                    </a:srgbClr>
                  </a:outerShdw>
                </a:effectLst>
                <a:latin typeface="Arial Rounded MT Bold" panose="020F0704030504030204" pitchFamily="34" charset="0"/>
              </a:rPr>
              <a:t>You Can’t Forgive Those Who Have Hurt You,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You’re Hurting Yourself More Than You’re Hurting Anyone Else.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Forgiveness Should Not Be Confused With Enabling</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After You’ve Forgiven The Difficult Person In Your Life…</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2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…You Are Not Compelled To Accept Continued Mistreatment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14“ For if you forgive men their trespasses, your heavenly Father will also forgive you. 15“ But if you do not forgive men their trespasses, neither will your Father forgive your trespasses. </a:t>
            </a:r>
            <a:r>
              <a:rPr lang="en-US" b="1" dirty="0">
                <a:effectLst>
                  <a:outerShdw blurRad="38100" dist="38100" dir="2700000" algn="tl">
                    <a:srgbClr val="000000">
                      <a:alpha val="43137"/>
                    </a:srgbClr>
                  </a:outerShdw>
                </a:effectLst>
                <a:latin typeface="Arial Rounded MT Bold" panose="020F0704030504030204" pitchFamily="34" charset="0"/>
              </a:rPr>
              <a:t>–Matt 6:14-15</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barn(inVertical)">
                                      <p:cBhvr>
                                        <p:cTn id="13" dur="2000"/>
                                        <p:tgtEl>
                                          <p:spTgt spid="3">
                                            <p:bg/>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Vertical)">
                                      <p:cBhvr>
                                        <p:cTn id="21" dur="2000"/>
                                        <p:tgtEl>
                                          <p:spTgt spid="3">
                                            <p:txEl>
                                              <p:pRg st="1" end="1"/>
                                            </p:txEl>
                                          </p:spTgt>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2000"/>
                                        <p:tgtEl>
                                          <p:spTgt spid="3">
                                            <p:txEl>
                                              <p:pRg st="2" end="2"/>
                                            </p:txEl>
                                          </p:spTgt>
                                        </p:tgtEl>
                                      </p:cBhvr>
                                    </p:animEffect>
                                  </p:childTnLst>
                                </p:cTn>
                              </p:par>
                            </p:childTnLst>
                          </p:cTn>
                        </p:par>
                        <p:par>
                          <p:cTn id="26" fill="hold">
                            <p:stCondLst>
                              <p:cond delay="4000"/>
                            </p:stCondLst>
                            <p:childTnLst>
                              <p:par>
                                <p:cTn id="27" presetID="16" presetClass="entr" presetSubtype="21"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2000"/>
                                        <p:tgtEl>
                                          <p:spTgt spid="3">
                                            <p:txEl>
                                              <p:pRg st="3" end="3"/>
                                            </p:txEl>
                                          </p:spTgt>
                                        </p:tgtEl>
                                      </p:cBhvr>
                                    </p:animEffect>
                                  </p:childTnLst>
                                </p:cTn>
                              </p:par>
                            </p:childTnLst>
                          </p:cTn>
                        </p:par>
                        <p:par>
                          <p:cTn id="30" fill="hold">
                            <p:stCondLst>
                              <p:cond delay="6000"/>
                            </p:stCondLst>
                            <p:childTnLst>
                              <p:par>
                                <p:cTn id="31" presetID="16" presetClass="entr" presetSubtype="21"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043" y="119271"/>
            <a:ext cx="11088757" cy="808381"/>
          </a:xfrm>
          <a:solidFill>
            <a:schemeClr val="bg1"/>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Do Learn to Laugh in the Difficult Times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0" y="1077238"/>
            <a:ext cx="12104317" cy="5661491"/>
          </a:xfrm>
          <a:solidFill>
            <a:schemeClr val="bg1"/>
          </a:solidFill>
        </p:spPr>
        <p:txBody>
          <a:bodyPr>
            <a:normAutofit fontScale="92500" lnSpcReduction="10000"/>
          </a:bodyPr>
          <a:lstStyle/>
          <a:p>
            <a:pPr marL="0" indent="0">
              <a:lnSpc>
                <a:spcPct val="110000"/>
              </a:lnSpc>
              <a:buNone/>
            </a:pPr>
            <a:r>
              <a:rPr lang="en-US" sz="3800" b="1" dirty="0">
                <a:effectLst>
                  <a:outerShdw blurRad="38100" dist="38100" dir="2700000" algn="tl">
                    <a:srgbClr val="000000">
                      <a:alpha val="43137"/>
                    </a:srgbClr>
                  </a:outerShdw>
                </a:effectLst>
                <a:latin typeface="Arial Rounded MT Bold" panose="020F0704030504030204" pitchFamily="34" charset="0"/>
              </a:rPr>
              <a:t>Life Has a Lighter Side—Look For It… </a:t>
            </a:r>
            <a:endParaRPr lang="en-US" sz="3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3800" b="1" dirty="0">
                <a:effectLst>
                  <a:outerShdw blurRad="38100" dist="38100" dir="2700000" algn="tl">
                    <a:srgbClr val="000000">
                      <a:alpha val="43137"/>
                    </a:srgbClr>
                  </a:outerShdw>
                </a:effectLst>
                <a:latin typeface="Arial Rounded MT Bold" panose="020F0704030504030204" pitchFamily="34" charset="0"/>
              </a:rPr>
              <a:t>                           …Especially When Times are Tough. </a:t>
            </a:r>
            <a:endParaRPr lang="en-US" sz="3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600" i="1" dirty="0">
                <a:effectLst>
                  <a:outerShdw blurRad="38100" dist="38100" dir="2700000" algn="tl">
                    <a:srgbClr val="000000">
                      <a:alpha val="43137"/>
                    </a:srgbClr>
                  </a:outerShdw>
                </a:effectLst>
                <a:latin typeface="Arial Rounded MT Bold" panose="020F0704030504030204" pitchFamily="34" charset="0"/>
              </a:rPr>
              <a:t>Laughter is medicine for the soul, so take your medicine early and often. </a:t>
            </a:r>
            <a:r>
              <a:rPr lang="en-US" sz="3600" b="1" dirty="0">
                <a:effectLst>
                  <a:outerShdw blurRad="38100" dist="38100" dir="2700000" algn="tl">
                    <a:srgbClr val="000000">
                      <a:alpha val="43137"/>
                    </a:srgbClr>
                  </a:outerShdw>
                </a:effectLst>
                <a:latin typeface="Arial Rounded MT Bold" panose="020F0704030504030204" pitchFamily="34" charset="0"/>
              </a:rPr>
              <a:t>(Proverbs 17:22) the Message</a:t>
            </a:r>
            <a:endParaRPr lang="en-US" sz="3600" b="1" dirty="0">
              <a:effectLst>
                <a:outerShdw blurRad="38100" dist="38100" dir="2700000" algn="tl">
                  <a:srgbClr val="000000">
                    <a:alpha val="43137"/>
                  </a:srgbClr>
                </a:outerShdw>
              </a:effectLst>
              <a:latin typeface="Arial Rounded MT Bold" panose="020F0704030504030204" pitchFamily="34" charset="0"/>
            </a:endParaRPr>
          </a:p>
          <a:p>
            <a:r>
              <a:rPr lang="en-US" sz="3600" b="1" dirty="0">
                <a:effectLst>
                  <a:outerShdw blurRad="38100" dist="38100" dir="2700000" algn="tl">
                    <a:srgbClr val="000000">
                      <a:alpha val="43137"/>
                    </a:srgbClr>
                  </a:outerShdw>
                </a:effectLst>
              </a:rPr>
              <a:t>Proverbs 17:22 NLT - </a:t>
            </a:r>
            <a:r>
              <a:rPr lang="en-US" sz="3600" dirty="0">
                <a:effectLst>
                  <a:outerShdw blurRad="38100" dist="38100" dir="2700000" algn="tl">
                    <a:srgbClr val="000000">
                      <a:alpha val="43137"/>
                    </a:srgbClr>
                  </a:outerShdw>
                </a:effectLst>
              </a:rPr>
              <a:t>A cheerful heart is good medicine,</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                                          but a broken spirit saps a person’s strength.</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600"/>
              </a:spcBef>
            </a:pPr>
            <a:r>
              <a:rPr lang="en-US" sz="3600" b="1" dirty="0">
                <a:effectLst>
                  <a:outerShdw blurRad="38100" dist="38100" dir="2700000" algn="tl">
                    <a:srgbClr val="000000">
                      <a:alpha val="43137"/>
                    </a:srgbClr>
                  </a:outerShdw>
                </a:effectLst>
              </a:rPr>
              <a:t>Proverbs 15:13 NLT - </a:t>
            </a:r>
            <a:r>
              <a:rPr lang="en-US" sz="3600" b="1"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 glad heart makes a happy face;</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                                         a broken heart crushes the spirit.</a:t>
            </a:r>
            <a:endParaRPr lang="en-US" sz="3600" dirty="0">
              <a:effectLst>
                <a:outerShdw blurRad="38100" dist="38100" dir="2700000" algn="tl">
                  <a:srgbClr val="000000">
                    <a:alpha val="43137"/>
                  </a:srgbClr>
                </a:outerShdw>
              </a:effectLst>
            </a:endParaRPr>
          </a:p>
          <a:p>
            <a:pPr>
              <a:lnSpc>
                <a:spcPct val="110000"/>
              </a:lnSpc>
              <a:spcBef>
                <a:spcPts val="600"/>
              </a:spcBef>
            </a:pPr>
            <a:r>
              <a:rPr lang="en-US" sz="3600" b="1" dirty="0">
                <a:effectLst>
                  <a:outerShdw blurRad="38100" dist="38100" dir="2700000" algn="tl">
                    <a:srgbClr val="000000">
                      <a:alpha val="43137"/>
                    </a:srgbClr>
                  </a:outerShdw>
                </a:effectLst>
              </a:rPr>
              <a:t>Proverbs 15:13 The Message - </a:t>
            </a:r>
            <a:r>
              <a:rPr lang="en-US" sz="3600" dirty="0">
                <a:effectLst>
                  <a:outerShdw blurRad="38100" dist="38100" dir="2700000" algn="tl">
                    <a:srgbClr val="000000">
                      <a:alpha val="43137"/>
                    </a:srgbClr>
                  </a:outerShdw>
                </a:effectLst>
              </a:rPr>
              <a:t>A cheerful heart brings a smile to                                                                                                                                                                                                                                                                                                                                                                                                                                                                                     </a:t>
            </a:r>
            <a:endParaRPr lang="en-US" sz="3600" dirty="0">
              <a:effectLst>
                <a:outerShdw blurRad="38100" dist="38100" dir="2700000" algn="tl">
                  <a:srgbClr val="000000">
                    <a:alpha val="43137"/>
                  </a:srgbClr>
                </a:outerShdw>
              </a:effectLst>
            </a:endParaRPr>
          </a:p>
          <a:p>
            <a:pPr marL="0" indent="0">
              <a:lnSpc>
                <a:spcPct val="110000"/>
              </a:lnSpc>
              <a:spcBef>
                <a:spcPts val="0"/>
              </a:spcBef>
              <a:buNone/>
            </a:pPr>
            <a:r>
              <a:rPr lang="en-US" sz="3600" dirty="0">
                <a:effectLst>
                  <a:outerShdw blurRad="38100" dist="38100" dir="2700000" algn="tl">
                    <a:srgbClr val="000000">
                      <a:alpha val="43137"/>
                    </a:srgbClr>
                  </a:outerShdw>
                </a:effectLst>
              </a:rPr>
              <a:t>            your face; a sad heart makes it hard to get through the day.</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2000"/>
                                        <p:tgtEl>
                                          <p:spTgt spid="3">
                                            <p:bg/>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2000"/>
                                        <p:tgtEl>
                                          <p:spTgt spid="3">
                                            <p:txEl>
                                              <p:pRg st="0" end="0"/>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2000"/>
                                        <p:tgtEl>
                                          <p:spTgt spid="3">
                                            <p:txEl>
                                              <p:pRg st="1" end="1"/>
                                            </p:txEl>
                                          </p:spTgt>
                                        </p:tgtEl>
                                      </p:cBhvr>
                                    </p:animEffect>
                                  </p:childTnLst>
                                </p:cTn>
                              </p:par>
                            </p:childTnLst>
                          </p:cTn>
                        </p:par>
                        <p:par>
                          <p:cTn id="20" fill="hold">
                            <p:stCondLst>
                              <p:cond delay="4000"/>
                            </p:stCondLst>
                            <p:childTnLst>
                              <p:par>
                                <p:cTn id="21" presetID="16" presetClass="entr" presetSubtype="2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2000"/>
                                        <p:tgtEl>
                                          <p:spTgt spid="3">
                                            <p:txEl>
                                              <p:pRg st="5" end="5"/>
                                            </p:txEl>
                                          </p:spTgt>
                                        </p:tgtEl>
                                      </p:cBhvr>
                                    </p:animEffec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10515600" cy="808381"/>
          </a:xfrm>
          <a:solidFill>
            <a:schemeClr val="bg1">
              <a:alpha val="9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Do Accept Personal Responsibility…</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0" y="1219200"/>
            <a:ext cx="12191999" cy="1738313"/>
          </a:xfrm>
          <a:solidFill>
            <a:schemeClr val="bg1">
              <a:alpha val="90000"/>
            </a:schemeClr>
          </a:solidFill>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Make Your Own Corner of the World Peaceful, Productive, Purposeful </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If Your World Is a Little Crazy…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…Perhaps It’s Time to Consult Who You See in the Mirror.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pic>
        <p:nvPicPr>
          <p:cNvPr id="6" name="Picture 5" descr="A close up of a person wearing a mask&#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4304"/>
          <a:stretch>
            <a:fillRect/>
          </a:stretch>
        </p:blipFill>
        <p:spPr>
          <a:xfrm>
            <a:off x="2554514" y="3132945"/>
            <a:ext cx="6500188" cy="2193797"/>
          </a:xfrm>
          <a:prstGeom prst="rect">
            <a:avLst/>
          </a:prstGeom>
        </p:spPr>
      </p:pic>
      <p:sp>
        <p:nvSpPr>
          <p:cNvPr id="4" name="Content Placeholder 2"/>
          <p:cNvSpPr txBox="1"/>
          <p:nvPr/>
        </p:nvSpPr>
        <p:spPr>
          <a:xfrm>
            <a:off x="2970756" y="4996958"/>
            <a:ext cx="6500189" cy="1738313"/>
          </a:xfrm>
          <a:prstGeom prst="rect">
            <a:avLst/>
          </a:prstGeom>
          <a:solidFill>
            <a:schemeClr val="bg1">
              <a:alpha val="9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No One Can Drive YOU Crazy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UNLESS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pPr>
            <a:r>
              <a:rPr lang="en-US" sz="3200" b="1" dirty="0">
                <a:effectLst>
                  <a:outerShdw blurRad="38100" dist="38100" dir="2700000" algn="tl">
                    <a:srgbClr val="000000">
                      <a:alpha val="43137"/>
                    </a:srgbClr>
                  </a:outerShdw>
                </a:effectLst>
                <a:latin typeface="Arial Rounded MT Bold" panose="020F0704030504030204" pitchFamily="34" charset="0"/>
              </a:rPr>
              <a:t>YOU GIVE THEM YOUR KEYS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Font typeface="Arial" panose="020B0604020202020204" pitchFamily="34" charse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Font typeface="Arial" panose="020B0604020202020204" pitchFamily="34" charse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Effect transition="in" filter="fade">
                                      <p:cBhvr>
                                        <p:cTn id="16" dur="2000"/>
                                        <p:tgtEl>
                                          <p:spTgt spid="3">
                                            <p:bg/>
                                          </p:spTgt>
                                        </p:tgtEl>
                                      </p:cBhvr>
                                    </p:animEffect>
                                    <p:anim calcmode="lin" valueType="num">
                                      <p:cBhvr>
                                        <p:cTn id="17" dur="2000" fill="hold"/>
                                        <p:tgtEl>
                                          <p:spTgt spid="3">
                                            <p:bg/>
                                          </p:spTgt>
                                        </p:tgtEl>
                                        <p:attrNameLst>
                                          <p:attrName>ppt_x</p:attrName>
                                        </p:attrNameLst>
                                      </p:cBhvr>
                                      <p:tavLst>
                                        <p:tav tm="0">
                                          <p:val>
                                            <p:fltVal val="0.5"/>
                                          </p:val>
                                        </p:tav>
                                        <p:tav tm="100000">
                                          <p:val>
                                            <p:strVal val="#ppt_x"/>
                                          </p:val>
                                        </p:tav>
                                      </p:tavLst>
                                    </p:anim>
                                    <p:anim calcmode="lin" valueType="num">
                                      <p:cBhvr>
                                        <p:cTn id="18" dur="2000" fill="hold"/>
                                        <p:tgtEl>
                                          <p:spTgt spid="3">
                                            <p:bg/>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2000"/>
                                        <p:tgtEl>
                                          <p:spTgt spid="3">
                                            <p:txEl>
                                              <p:pRg st="0" end="0"/>
                                            </p:txEl>
                                          </p:spTgt>
                                        </p:tgtEl>
                                      </p:cBhvr>
                                    </p:animEffect>
                                    <p:anim calcmode="lin" valueType="num">
                                      <p:cBhvr>
                                        <p:cTn id="24"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25"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2000"/>
                                        <p:tgtEl>
                                          <p:spTgt spid="3">
                                            <p:txEl>
                                              <p:pRg st="1" end="1"/>
                                            </p:txEl>
                                          </p:spTgt>
                                        </p:tgtEl>
                                      </p:cBhvr>
                                    </p:animEffect>
                                    <p:anim calcmode="lin" valueType="num">
                                      <p:cBhvr>
                                        <p:cTn id="33" dur="2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34" dur="2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0" dur="2000"/>
                                        <p:tgtEl>
                                          <p:spTgt spid="3">
                                            <p:txEl>
                                              <p:pRg st="2" end="2"/>
                                            </p:txEl>
                                          </p:spTgt>
                                        </p:tgtEl>
                                      </p:cBhvr>
                                    </p:animEffect>
                                    <p:anim calcmode="lin" valueType="num">
                                      <p:cBhvr>
                                        <p:cTn id="41" dur="2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42" dur="2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par>
                          <p:cTn id="43" fill="hold">
                            <p:stCondLst>
                              <p:cond delay="4000"/>
                            </p:stCondLst>
                            <p:childTnLst>
                              <p:par>
                                <p:cTn id="44" presetID="14" presetClass="entr" presetSubtype="1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randombar(horizontal)">
                                      <p:cBhvr>
                                        <p:cTn id="46" dur="2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4">
                                            <p:bg/>
                                          </p:spTgt>
                                        </p:tgtEl>
                                        <p:attrNameLst>
                                          <p:attrName>style.visibility</p:attrName>
                                        </p:attrNameLst>
                                      </p:cBhvr>
                                      <p:to>
                                        <p:strVal val="visible"/>
                                      </p:to>
                                    </p:set>
                                    <p:anim calcmode="lin" valueType="num">
                                      <p:cBhvr>
                                        <p:cTn id="51" dur="2000" fill="hold"/>
                                        <p:tgtEl>
                                          <p:spTgt spid="4">
                                            <p:bg/>
                                          </p:spTgt>
                                        </p:tgtEl>
                                        <p:attrNameLst>
                                          <p:attrName>ppt_w</p:attrName>
                                        </p:attrNameLst>
                                      </p:cBhvr>
                                      <p:tavLst>
                                        <p:tav tm="0">
                                          <p:val>
                                            <p:fltVal val="0"/>
                                          </p:val>
                                        </p:tav>
                                        <p:tav tm="100000">
                                          <p:val>
                                            <p:strVal val="#ppt_w"/>
                                          </p:val>
                                        </p:tav>
                                      </p:tavLst>
                                    </p:anim>
                                    <p:anim calcmode="lin" valueType="num">
                                      <p:cBhvr>
                                        <p:cTn id="52" dur="2000" fill="hold"/>
                                        <p:tgtEl>
                                          <p:spTgt spid="4">
                                            <p:bg/>
                                          </p:spTgt>
                                        </p:tgtEl>
                                        <p:attrNameLst>
                                          <p:attrName>ppt_h</p:attrName>
                                        </p:attrNameLst>
                                      </p:cBhvr>
                                      <p:tavLst>
                                        <p:tav tm="0">
                                          <p:val>
                                            <p:fltVal val="0"/>
                                          </p:val>
                                        </p:tav>
                                        <p:tav tm="100000">
                                          <p:val>
                                            <p:strVal val="#ppt_h"/>
                                          </p:val>
                                        </p:tav>
                                      </p:tavLst>
                                    </p:anim>
                                    <p:animEffect transition="in" filter="fade">
                                      <p:cBhvr>
                                        <p:cTn id="53" dur="2000"/>
                                        <p:tgtEl>
                                          <p:spTgt spid="4">
                                            <p:bg/>
                                          </p:spTgt>
                                        </p:tgtEl>
                                      </p:cBhvr>
                                    </p:animEffect>
                                    <p:anim calcmode="lin" valueType="num">
                                      <p:cBhvr>
                                        <p:cTn id="54" dur="2000" fill="hold"/>
                                        <p:tgtEl>
                                          <p:spTgt spid="4">
                                            <p:bg/>
                                          </p:spTgt>
                                        </p:tgtEl>
                                        <p:attrNameLst>
                                          <p:attrName>ppt_x</p:attrName>
                                        </p:attrNameLst>
                                      </p:cBhvr>
                                      <p:tavLst>
                                        <p:tav tm="0">
                                          <p:val>
                                            <p:fltVal val="0.5"/>
                                          </p:val>
                                        </p:tav>
                                        <p:tav tm="100000">
                                          <p:val>
                                            <p:strVal val="#ppt_x"/>
                                          </p:val>
                                        </p:tav>
                                      </p:tavLst>
                                    </p:anim>
                                    <p:anim calcmode="lin" valueType="num">
                                      <p:cBhvr>
                                        <p:cTn id="55" dur="2000" fill="hold"/>
                                        <p:tgtEl>
                                          <p:spTgt spid="4">
                                            <p:bg/>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 calcmode="lin" valueType="num">
                                      <p:cBhvr>
                                        <p:cTn id="58"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9"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60" dur="2000"/>
                                        <p:tgtEl>
                                          <p:spTgt spid="4">
                                            <p:txEl>
                                              <p:pRg st="0" end="0"/>
                                            </p:txEl>
                                          </p:spTgt>
                                        </p:tgtEl>
                                      </p:cBhvr>
                                    </p:animEffect>
                                    <p:anim calcmode="lin" valueType="num">
                                      <p:cBhvr>
                                        <p:cTn id="61" dur="20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62" dur="20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par>
                          <p:cTn id="63" fill="hold">
                            <p:stCondLst>
                              <p:cond delay="2000"/>
                            </p:stCondLst>
                            <p:childTnLst>
                              <p:par>
                                <p:cTn id="64" presetID="53" presetClass="entr" presetSubtype="528" fill="hold" grpId="0" nodeType="afterEffect">
                                  <p:stCondLst>
                                    <p:cond delay="0"/>
                                  </p:stCondLst>
                                  <p:childTnLst>
                                    <p:set>
                                      <p:cBhvr>
                                        <p:cTn id="65" dur="1" fill="hold">
                                          <p:stCondLst>
                                            <p:cond delay="0"/>
                                          </p:stCondLst>
                                        </p:cTn>
                                        <p:tgtEl>
                                          <p:spTgt spid="4">
                                            <p:txEl>
                                              <p:pRg st="1" end="1"/>
                                            </p:txEl>
                                          </p:spTgt>
                                        </p:tgtEl>
                                        <p:attrNameLst>
                                          <p:attrName>style.visibility</p:attrName>
                                        </p:attrNameLst>
                                      </p:cBhvr>
                                      <p:to>
                                        <p:strVal val="visible"/>
                                      </p:to>
                                    </p:set>
                                    <p:anim calcmode="lin" valueType="num">
                                      <p:cBhvr>
                                        <p:cTn id="66"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67"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68" dur="2000"/>
                                        <p:tgtEl>
                                          <p:spTgt spid="4">
                                            <p:txEl>
                                              <p:pRg st="1" end="1"/>
                                            </p:txEl>
                                          </p:spTgt>
                                        </p:tgtEl>
                                      </p:cBhvr>
                                    </p:animEffect>
                                    <p:anim calcmode="lin" valueType="num">
                                      <p:cBhvr>
                                        <p:cTn id="69" dur="2000" fill="hold"/>
                                        <p:tgtEl>
                                          <p:spTgt spid="4">
                                            <p:txEl>
                                              <p:pRg st="1" end="1"/>
                                            </p:txEl>
                                          </p:spTgt>
                                        </p:tgtEl>
                                        <p:attrNameLst>
                                          <p:attrName>ppt_x</p:attrName>
                                        </p:attrNameLst>
                                      </p:cBhvr>
                                      <p:tavLst>
                                        <p:tav tm="0">
                                          <p:val>
                                            <p:fltVal val="0.5"/>
                                          </p:val>
                                        </p:tav>
                                        <p:tav tm="100000">
                                          <p:val>
                                            <p:strVal val="#ppt_x"/>
                                          </p:val>
                                        </p:tav>
                                      </p:tavLst>
                                    </p:anim>
                                    <p:anim calcmode="lin" valueType="num">
                                      <p:cBhvr>
                                        <p:cTn id="70" dur="2000" fill="hold"/>
                                        <p:tgtEl>
                                          <p:spTgt spid="4">
                                            <p:txEl>
                                              <p:pRg st="1" end="1"/>
                                            </p:txEl>
                                          </p:spTgt>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53" presetClass="entr" presetSubtype="528" fill="hold" grpId="0" nodeType="afterEffect">
                                  <p:stCondLst>
                                    <p:cond delay="0"/>
                                  </p:stCondLst>
                                  <p:childTnLst>
                                    <p:set>
                                      <p:cBhvr>
                                        <p:cTn id="73" dur="1" fill="hold">
                                          <p:stCondLst>
                                            <p:cond delay="0"/>
                                          </p:stCondLst>
                                        </p:cTn>
                                        <p:tgtEl>
                                          <p:spTgt spid="4">
                                            <p:txEl>
                                              <p:pRg st="2" end="2"/>
                                            </p:txEl>
                                          </p:spTgt>
                                        </p:tgtEl>
                                        <p:attrNameLst>
                                          <p:attrName>style.visibility</p:attrName>
                                        </p:attrNameLst>
                                      </p:cBhvr>
                                      <p:to>
                                        <p:strVal val="visible"/>
                                      </p:to>
                                    </p:set>
                                    <p:anim calcmode="lin" valueType="num">
                                      <p:cBhvr>
                                        <p:cTn id="74"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75"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76" dur="2000"/>
                                        <p:tgtEl>
                                          <p:spTgt spid="4">
                                            <p:txEl>
                                              <p:pRg st="2" end="2"/>
                                            </p:txEl>
                                          </p:spTgt>
                                        </p:tgtEl>
                                      </p:cBhvr>
                                    </p:animEffect>
                                    <p:anim calcmode="lin" valueType="num">
                                      <p:cBhvr>
                                        <p:cTn id="77" dur="2000" fill="hold"/>
                                        <p:tgtEl>
                                          <p:spTgt spid="4">
                                            <p:txEl>
                                              <p:pRg st="2" end="2"/>
                                            </p:txEl>
                                          </p:spTgt>
                                        </p:tgtEl>
                                        <p:attrNameLst>
                                          <p:attrName>ppt_x</p:attrName>
                                        </p:attrNameLst>
                                      </p:cBhvr>
                                      <p:tavLst>
                                        <p:tav tm="0">
                                          <p:val>
                                            <p:fltVal val="0.5"/>
                                          </p:val>
                                        </p:tav>
                                        <p:tav tm="100000">
                                          <p:val>
                                            <p:strVal val="#ppt_x"/>
                                          </p:val>
                                        </p:tav>
                                      </p:tavLst>
                                    </p:anim>
                                    <p:anim calcmode="lin" valueType="num">
                                      <p:cBhvr>
                                        <p:cTn id="78" dur="2000" fill="hold"/>
                                        <p:tgtEl>
                                          <p:spTgt spid="4">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P spid="4"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14" descr="See the source image"/>
          <p:cNvPicPr>
            <a:picLocks noChangeAspect="1" noChangeArrowheads="1"/>
          </p:cNvPicPr>
          <p:nvPr/>
        </p:nvPicPr>
        <p:blipFill rotWithShape="1">
          <a:blip r:embed="rId1">
            <a:extLst>
              <a:ext uri="{28A0092B-C50C-407E-A947-70E740481C1C}">
                <a14:useLocalDpi xmlns:a14="http://schemas.microsoft.com/office/drawing/2010/main" val="0"/>
              </a:ext>
            </a:extLst>
          </a:blip>
          <a:srcRect l="-2139" r="2139" b="7927"/>
          <a:stretch>
            <a:fillRect/>
          </a:stretch>
        </p:blipFill>
        <p:spPr bwMode="auto">
          <a:xfrm>
            <a:off x="664027" y="200932"/>
            <a:ext cx="10515600" cy="6456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4430"/>
            <a:ext cx="4931234" cy="6648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3750"/>
                                        <p:tgtEl>
                                          <p:spTgt spid="4"/>
                                        </p:tgtEl>
                                        <p:attrNameLst>
                                          <p:attrName>ppt_w</p:attrName>
                                        </p:attrNameLst>
                                      </p:cBhvr>
                                      <p:tavLst>
                                        <p:tav tm="0">
                                          <p:val>
                                            <p:strVal val="ppt_w"/>
                                          </p:val>
                                        </p:tav>
                                        <p:tav tm="100000">
                                          <p:val>
                                            <p:fltVal val="0"/>
                                          </p:val>
                                        </p:tav>
                                      </p:tavLst>
                                    </p:anim>
                                    <p:anim calcmode="lin" valueType="num">
                                      <p:cBhvr>
                                        <p:cTn id="7" dur="3750"/>
                                        <p:tgtEl>
                                          <p:spTgt spid="4"/>
                                        </p:tgtEl>
                                        <p:attrNameLst>
                                          <p:attrName>ppt_h</p:attrName>
                                        </p:attrNameLst>
                                      </p:cBhvr>
                                      <p:tavLst>
                                        <p:tav tm="0">
                                          <p:val>
                                            <p:strVal val="ppt_h"/>
                                          </p:val>
                                        </p:tav>
                                        <p:tav tm="100000">
                                          <p:val>
                                            <p:strVal val="ppt_h"/>
                                          </p:val>
                                        </p:tav>
                                      </p:tavLst>
                                    </p:anim>
                                    <p:set>
                                      <p:cBhvr>
                                        <p:cTn id="8" dur="1" fill="hold">
                                          <p:stCondLst>
                                            <p:cond delay="374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5324"/>
          <a:stretch>
            <a:fillRect/>
          </a:stretch>
        </p:blipFill>
        <p:spPr bwMode="auto">
          <a:xfrm>
            <a:off x="2667000" y="182562"/>
            <a:ext cx="6858000" cy="6492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25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858000"/>
          </a:xfrm>
        </p:spPr>
        <p:txBody>
          <a:bodyPr>
            <a:noAutofit/>
          </a:bodyPr>
          <a:lstStyle/>
          <a:p>
            <a:pPr marL="0" indent="0" algn="l">
              <a:lnSpc>
                <a:spcPct val="120000"/>
              </a:lnSpc>
              <a:buNone/>
            </a:pPr>
            <a:r>
              <a:rPr lang="en-US" sz="2400" b="1" i="0" dirty="0">
                <a:solidFill>
                  <a:srgbClr val="0A0A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DEA (Drug Enforcement Administration) officer stops at a ranch in Montana and talks with an old rancher. He tells the rancher, "I need to inspect your ranch for illegally grown drugs.“  The old rancher says, "Okay, but do not go in that field over there," as he points out the location.    The DEA officer verbally explodes, saying, "Mister, I have the authority of the federal government with me." Reaching into his rear pants pocket, he removes his badge and proudly displays it to the farmer. "See this badge? This badge means I am allowed to go wherever I wish, on any land. No questions asked or answers given. Have I made myself clear? Do you understand?"</a:t>
            </a:r>
            <a:endParaRPr lang="en-US" sz="2400" b="1" i="0" dirty="0">
              <a:solidFill>
                <a:srgbClr val="0A0A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l">
              <a:lnSpc>
                <a:spcPct val="120000"/>
              </a:lnSpc>
              <a:buNone/>
            </a:pPr>
            <a:r>
              <a:rPr lang="en-US" sz="2400" b="1" i="0" dirty="0">
                <a:solidFill>
                  <a:srgbClr val="0A0A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old rancher nods politely, apologizes, and goes about his chores.</a:t>
            </a:r>
            <a:endParaRPr lang="en-US" sz="2400" b="1" i="0" dirty="0">
              <a:solidFill>
                <a:srgbClr val="0A0A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l">
              <a:lnSpc>
                <a:spcPct val="120000"/>
              </a:lnSpc>
              <a:buNone/>
            </a:pPr>
            <a:r>
              <a:rPr lang="en-US" sz="2400" b="1" i="0" dirty="0">
                <a:solidFill>
                  <a:srgbClr val="0A0A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short time later, the old rancher hears loud screams and sees the DEA officer running for his life, chased close behind by the rancher's prize bull. With every step, the bull is gaining ground on the officer, and it seems likely that he'll get "horned" before he reaches safety. The officer is clearly terrified.  The old rancher throws down his tools, runs to the fence, and yells at the top of his lungs, "Your badge! Show him your badge!</a:t>
            </a:r>
            <a:endParaRPr lang="en-US" sz="2400" b="1" i="0" dirty="0">
              <a:solidFill>
                <a:srgbClr val="0A0A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5" y="172278"/>
            <a:ext cx="11834191" cy="6533322"/>
          </a:xfrm>
        </p:spPr>
        <p:txBody>
          <a:bodyPr>
            <a:normAutofit/>
          </a:bodyPr>
          <a:lstStyle/>
          <a:p>
            <a:pPr marL="0" indent="0" algn="l" rtl="0">
              <a:lnSpc>
                <a:spcPct val="100000"/>
              </a:lnSpc>
              <a:buNone/>
            </a:pPr>
            <a:r>
              <a:rPr lang="en-US" b="1" i="0" dirty="0">
                <a:solidFill>
                  <a:srgbClr val="000000"/>
                </a:solidFill>
                <a:effectLst>
                  <a:outerShdw blurRad="38100" dist="38100" dir="2700000" algn="tl">
                    <a:srgbClr val="000000">
                      <a:alpha val="43137"/>
                    </a:srgbClr>
                  </a:outerShdw>
                </a:effectLst>
                <a:latin typeface="Helvetica" panose="020B0604020202020204" pitchFamily="34" charset="0"/>
              </a:rPr>
              <a:t>My husband works as a service technician for a large exterminating company. </a:t>
            </a:r>
            <a:endParaRPr lang="en-US" b="1" i="0" dirty="0">
              <a:solidFill>
                <a:srgbClr val="000000"/>
              </a:solidFill>
              <a:effectLst>
                <a:outerShdw blurRad="38100" dist="38100" dir="2700000" algn="tl">
                  <a:srgbClr val="000000">
                    <a:alpha val="43137"/>
                  </a:srgbClr>
                </a:outerShdw>
              </a:effectLst>
              <a:latin typeface="Helvetica" panose="020B0604020202020204" pitchFamily="34" charset="0"/>
            </a:endParaRPr>
          </a:p>
          <a:p>
            <a:pPr algn="l" rtl="0">
              <a:lnSpc>
                <a:spcPct val="100000"/>
              </a:lnSpc>
            </a:pPr>
            <a:r>
              <a:rPr lang="en-US" b="1" i="0" dirty="0">
                <a:solidFill>
                  <a:srgbClr val="000000"/>
                </a:solidFill>
                <a:effectLst>
                  <a:outerShdw blurRad="38100" dist="38100" dir="2700000" algn="tl">
                    <a:srgbClr val="000000">
                      <a:alpha val="43137"/>
                    </a:srgbClr>
                  </a:outerShdw>
                </a:effectLst>
                <a:latin typeface="Helvetica" panose="020B0604020202020204" pitchFamily="34" charset="0"/>
              </a:rPr>
              <a:t>One of the rules of the company is that he has to confirm each appointment by phone the night before his service call to that household.</a:t>
            </a:r>
            <a:endParaRPr lang="en-US" b="1" i="0" dirty="0">
              <a:solidFill>
                <a:srgbClr val="000000"/>
              </a:solidFill>
              <a:effectLst>
                <a:outerShdw blurRad="38100" dist="38100" dir="2700000" algn="tl">
                  <a:srgbClr val="000000">
                    <a:alpha val="43137"/>
                  </a:srgbClr>
                </a:outerShdw>
              </a:effectLst>
              <a:latin typeface="Helvetica" panose="020B0604020202020204" pitchFamily="34" charset="0"/>
            </a:endParaRPr>
          </a:p>
          <a:p>
            <a:pPr algn="l" rtl="0">
              <a:lnSpc>
                <a:spcPct val="100000"/>
              </a:lnSpc>
            </a:pPr>
            <a:r>
              <a:rPr lang="en-US" b="1" i="0" dirty="0">
                <a:solidFill>
                  <a:srgbClr val="000000"/>
                </a:solidFill>
                <a:effectLst>
                  <a:outerShdw blurRad="38100" dist="38100" dir="2700000" algn="tl">
                    <a:srgbClr val="000000">
                      <a:alpha val="43137"/>
                    </a:srgbClr>
                  </a:outerShdw>
                </a:effectLst>
                <a:latin typeface="Helvetica" panose="020B0604020202020204" pitchFamily="34" charset="0"/>
              </a:rPr>
              <a:t>One evening he made such a call, and when a man answered the phone, he said, "Hi, this is Gary from A to Z Pest Control Company. Your wife phoned us." </a:t>
            </a:r>
            <a:endParaRPr lang="en-US" b="1" i="0" dirty="0">
              <a:solidFill>
                <a:srgbClr val="000000"/>
              </a:solidFill>
              <a:effectLst>
                <a:outerShdw blurRad="38100" dist="38100" dir="2700000" algn="tl">
                  <a:srgbClr val="000000">
                    <a:alpha val="43137"/>
                  </a:srgbClr>
                </a:outerShdw>
              </a:effectLst>
              <a:latin typeface="Helvetica" panose="020B0604020202020204" pitchFamily="34" charset="0"/>
            </a:endParaRPr>
          </a:p>
          <a:p>
            <a:pPr algn="l" rtl="0">
              <a:lnSpc>
                <a:spcPct val="100000"/>
              </a:lnSpc>
            </a:pPr>
            <a:r>
              <a:rPr lang="en-US" b="1" i="0" dirty="0">
                <a:solidFill>
                  <a:srgbClr val="000000"/>
                </a:solidFill>
                <a:effectLst>
                  <a:outerShdw blurRad="38100" dist="38100" dir="2700000" algn="tl">
                    <a:srgbClr val="000000">
                      <a:alpha val="43137"/>
                    </a:srgbClr>
                  </a:outerShdw>
                </a:effectLst>
                <a:latin typeface="Helvetica" panose="020B0604020202020204" pitchFamily="34" charset="0"/>
              </a:rPr>
              <a:t>There was a long silence, and then my husband heard the man on the other end say, "Honey, it's for you....someone wants to talk to you about your relatives." </a:t>
            </a:r>
            <a:endParaRPr lang="en-US" b="1" i="0" dirty="0">
              <a:solidFill>
                <a:srgbClr val="000000"/>
              </a:solidFill>
              <a:effectLst>
                <a:outerShdw blurRad="38100" dist="38100" dir="2700000" algn="tl">
                  <a:srgbClr val="000000">
                    <a:alpha val="43137"/>
                  </a:srgbClr>
                </a:outerShdw>
              </a:effectLst>
              <a:latin typeface="Helvetica" panose="020B0604020202020204" pitchFamily="34" charset="0"/>
            </a:endParaRPr>
          </a:p>
          <a:p>
            <a:pPr marL="0" indent="0">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txBox="1">
            <a:spLocks noGrp="1" noChangeArrowheads="1"/>
          </p:cNvSpPr>
          <p:nvPr>
            <p:ph idx="1"/>
          </p:nvPr>
        </p:nvSpPr>
        <p:spPr>
          <a:xfrm>
            <a:off x="4821477" y="780354"/>
            <a:ext cx="7370523" cy="5991834"/>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815"/>
              </a:spcBef>
              <a:buFont typeface="Arial" panose="020B0604020202020204" pitchFamily="34" charset="0"/>
              <a:buNone/>
              <a:defRPr/>
            </a:pP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815"/>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plus(out)">
                                      <p:cBhvr>
                                        <p:cTn id="7" dur="2000"/>
                                        <p:tgtEl>
                                          <p:spTgt spid="4">
                                            <p:bg/>
                                          </p:spTgt>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plus(out)">
                                      <p:cBhvr>
                                        <p:cTn id="10" dur="2000"/>
                                        <p:tgtEl>
                                          <p:spTgt spid="4">
                                            <p:txEl>
                                              <p:pRg st="0" end="0"/>
                                            </p:txEl>
                                          </p:spTgt>
                                        </p:tgtEl>
                                      </p:cBhvr>
                                    </p:animEffect>
                                  </p:childTnLst>
                                </p:cTn>
                              </p:par>
                            </p:childTnLst>
                          </p:cTn>
                        </p:par>
                        <p:par>
                          <p:cTn id="11" fill="hold">
                            <p:stCondLst>
                              <p:cond delay="2000"/>
                            </p:stCondLst>
                            <p:childTnLst>
                              <p:par>
                                <p:cTn id="12" presetID="13" presetClass="entr" presetSubtype="32"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plus(out)">
                                      <p:cBhvr>
                                        <p:cTn id="14" dur="2000"/>
                                        <p:tgtEl>
                                          <p:spTgt spid="4">
                                            <p:txEl>
                                              <p:pRg st="1" end="1"/>
                                            </p:txEl>
                                          </p:spTgt>
                                        </p:tgtEl>
                                      </p:cBhvr>
                                    </p:animEffect>
                                  </p:childTnLst>
                                </p:cTn>
                              </p:par>
                            </p:childTnLst>
                          </p:cTn>
                        </p:par>
                        <p:par>
                          <p:cTn id="15" fill="hold">
                            <p:stCondLst>
                              <p:cond delay="4000"/>
                            </p:stCondLst>
                            <p:childTnLst>
                              <p:par>
                                <p:cTn id="16" presetID="13" presetClass="entr" presetSubtype="32"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plus(out)">
                                      <p:cBhvr>
                                        <p:cTn id="18" dur="2000"/>
                                        <p:tgtEl>
                                          <p:spTgt spid="4">
                                            <p:txEl>
                                              <p:pRg st="2" end="2"/>
                                            </p:txEl>
                                          </p:spTgt>
                                        </p:tgtEl>
                                      </p:cBhvr>
                                    </p:animEffect>
                                  </p:childTnLst>
                                </p:cTn>
                              </p:par>
                            </p:childTnLst>
                          </p:cTn>
                        </p:par>
                        <p:par>
                          <p:cTn id="19" fill="hold">
                            <p:stCondLst>
                              <p:cond delay="6000"/>
                            </p:stCondLst>
                            <p:childTnLst>
                              <p:par>
                                <p:cTn id="20" presetID="13" presetClass="entr" presetSubtype="32"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plus(out)">
                                      <p:cBhvr>
                                        <p:cTn id="22" dur="2000"/>
                                        <p:tgtEl>
                                          <p:spTgt spid="4">
                                            <p:txEl>
                                              <p:pRg st="3" end="3"/>
                                            </p:txEl>
                                          </p:spTgt>
                                        </p:tgtEl>
                                      </p:cBhvr>
                                    </p:animEffect>
                                  </p:childTnLst>
                                </p:cTn>
                              </p:par>
                            </p:childTnLst>
                          </p:cTn>
                        </p:par>
                        <p:par>
                          <p:cTn id="23" fill="hold">
                            <p:stCondLst>
                              <p:cond delay="8000"/>
                            </p:stCondLst>
                            <p:childTnLst>
                              <p:par>
                                <p:cTn id="24" presetID="13" presetClass="entr" presetSubtype="32" fill="hold" grpId="0"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plus(out)">
                                      <p:cBhvr>
                                        <p:cTn id="26" dur="2000"/>
                                        <p:tgtEl>
                                          <p:spTgt spid="4">
                                            <p:txEl>
                                              <p:pRg st="4" end="4"/>
                                            </p:txEl>
                                          </p:spTgt>
                                        </p:tgtEl>
                                      </p:cBhvr>
                                    </p:animEffect>
                                  </p:childTnLst>
                                </p:cTn>
                              </p:par>
                            </p:childTnLst>
                          </p:cTn>
                        </p:par>
                        <p:par>
                          <p:cTn id="27" fill="hold">
                            <p:stCondLst>
                              <p:cond delay="10000"/>
                            </p:stCondLst>
                            <p:childTnLst>
                              <p:par>
                                <p:cTn id="28" presetID="13" presetClass="entr" presetSubtype="32" fill="hold" grpId="0" nodeType="after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plus(out)">
                                      <p:cBhvr>
                                        <p:cTn id="30" dur="2000"/>
                                        <p:tgtEl>
                                          <p:spTgt spid="4">
                                            <p:txEl>
                                              <p:pRg st="5" end="5"/>
                                            </p:txEl>
                                          </p:spTgt>
                                        </p:tgtEl>
                                      </p:cBhvr>
                                    </p:animEffect>
                                  </p:childTnLst>
                                </p:cTn>
                              </p:par>
                            </p:childTnLst>
                          </p:cTn>
                        </p:par>
                        <p:par>
                          <p:cTn id="31" fill="hold">
                            <p:stCondLst>
                              <p:cond delay="12000"/>
                            </p:stCondLst>
                            <p:childTnLst>
                              <p:par>
                                <p:cTn id="32" presetID="13" presetClass="entr" presetSubtype="32" fill="hold" grpId="0" nodeType="after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plus(out)">
                                      <p:cBhvr>
                                        <p:cTn id="34" dur="2000"/>
                                        <p:tgtEl>
                                          <p:spTgt spid="4">
                                            <p:txEl>
                                              <p:pRg st="6" end="6"/>
                                            </p:txEl>
                                          </p:spTgt>
                                        </p:tgtEl>
                                      </p:cBhvr>
                                    </p:animEffect>
                                  </p:childTnLst>
                                </p:cTn>
                              </p:par>
                            </p:childTnLst>
                          </p:cTn>
                        </p:par>
                        <p:par>
                          <p:cTn id="35" fill="hold">
                            <p:stCondLst>
                              <p:cond delay="14000"/>
                            </p:stCondLst>
                            <p:childTnLst>
                              <p:par>
                                <p:cTn id="36" presetID="13" presetClass="entr" presetSubtype="32" fill="hold" grpId="0" nodeType="after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plus(out)">
                                      <p:cBhvr>
                                        <p:cTn id="38"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10515600" cy="80838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Do Accept Personal Responsibility…</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0" y="1219200"/>
            <a:ext cx="12191999" cy="1738313"/>
          </a:xfrm>
          <a:solidFill>
            <a:schemeClr val="bg1">
              <a:alpha val="85000"/>
            </a:schemeClr>
          </a:solidFill>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Make Your Own Corner of the World Peaceful, Productive, Purposeful </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If Your World Is a Little Crazy…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…Perhaps It’s Time to Consult Who You See in the Mirror.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pic>
        <p:nvPicPr>
          <p:cNvPr id="6" name="Picture 5" descr="A close up of a person wearing a mask&#10;&#10;Description generated with high confidence"/>
          <p:cNvPicPr>
            <a:picLocks noChangeAspect="1"/>
          </p:cNvPicPr>
          <p:nvPr/>
        </p:nvPicPr>
        <p:blipFill rotWithShape="1">
          <a:blip r:embed="rId1">
            <a:extLst>
              <a:ext uri="{28A0092B-C50C-407E-A947-70E740481C1C}">
                <a14:useLocalDpi xmlns:a14="http://schemas.microsoft.com/office/drawing/2010/main" val="0"/>
              </a:ext>
            </a:extLst>
          </a:blip>
          <a:srcRect l="34304"/>
          <a:stretch>
            <a:fillRect/>
          </a:stretch>
        </p:blipFill>
        <p:spPr>
          <a:xfrm>
            <a:off x="2554514" y="3132945"/>
            <a:ext cx="6500188" cy="21937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Effect transition="in" filter="fade">
                                      <p:cBhvr>
                                        <p:cTn id="16" dur="2000"/>
                                        <p:tgtEl>
                                          <p:spTgt spid="3">
                                            <p:bg/>
                                          </p:spTgt>
                                        </p:tgtEl>
                                      </p:cBhvr>
                                    </p:animEffect>
                                    <p:anim calcmode="lin" valueType="num">
                                      <p:cBhvr>
                                        <p:cTn id="17" dur="2000" fill="hold"/>
                                        <p:tgtEl>
                                          <p:spTgt spid="3">
                                            <p:bg/>
                                          </p:spTgt>
                                        </p:tgtEl>
                                        <p:attrNameLst>
                                          <p:attrName>ppt_x</p:attrName>
                                        </p:attrNameLst>
                                      </p:cBhvr>
                                      <p:tavLst>
                                        <p:tav tm="0">
                                          <p:val>
                                            <p:fltVal val="0.5"/>
                                          </p:val>
                                        </p:tav>
                                        <p:tav tm="100000">
                                          <p:val>
                                            <p:strVal val="#ppt_x"/>
                                          </p:val>
                                        </p:tav>
                                      </p:tavLst>
                                    </p:anim>
                                    <p:anim calcmode="lin" valueType="num">
                                      <p:cBhvr>
                                        <p:cTn id="18" dur="2000" fill="hold"/>
                                        <p:tgtEl>
                                          <p:spTgt spid="3">
                                            <p:bg/>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2000"/>
                                        <p:tgtEl>
                                          <p:spTgt spid="3">
                                            <p:txEl>
                                              <p:pRg st="0" end="0"/>
                                            </p:txEl>
                                          </p:spTgt>
                                        </p:tgtEl>
                                      </p:cBhvr>
                                    </p:animEffect>
                                    <p:anim calcmode="lin" valueType="num">
                                      <p:cBhvr>
                                        <p:cTn id="24"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25"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2000"/>
                                        <p:tgtEl>
                                          <p:spTgt spid="3">
                                            <p:txEl>
                                              <p:pRg st="1" end="1"/>
                                            </p:txEl>
                                          </p:spTgt>
                                        </p:tgtEl>
                                      </p:cBhvr>
                                    </p:animEffect>
                                    <p:anim calcmode="lin" valueType="num">
                                      <p:cBhvr>
                                        <p:cTn id="33" dur="2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34" dur="2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0" dur="2000"/>
                                        <p:tgtEl>
                                          <p:spTgt spid="3">
                                            <p:txEl>
                                              <p:pRg st="2" end="2"/>
                                            </p:txEl>
                                          </p:spTgt>
                                        </p:tgtEl>
                                      </p:cBhvr>
                                    </p:animEffect>
                                    <p:anim calcmode="lin" valueType="num">
                                      <p:cBhvr>
                                        <p:cTn id="41" dur="2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42" dur="2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par>
                          <p:cTn id="43" fill="hold">
                            <p:stCondLst>
                              <p:cond delay="4000"/>
                            </p:stCondLst>
                            <p:childTnLst>
                              <p:par>
                                <p:cTn id="44" presetID="14" presetClass="entr" presetSubtype="1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randombar(horizontal)">
                                      <p:cBhvr>
                                        <p:cTn id="4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1905000" y="838200"/>
            <a:ext cx="8066088" cy="5105400"/>
          </a:xfrm>
          <a:solidFill>
            <a:schemeClr val="bg1">
              <a:alpha val="90000"/>
            </a:schemeClr>
          </a:solidFill>
        </p:spPr>
        <p:txBody>
          <a:bodyPr>
            <a:normAutofit fontScale="92500" lnSpcReduction="10000"/>
          </a:bodyPr>
          <a:lstStyle/>
          <a:p>
            <a:pPr marL="0" indent="0" algn="ctr" rtl="0" eaLnBrk="1" latinLnBrk="0" hangingPunct="1">
              <a:lnSpc>
                <a:spcPct val="110000"/>
              </a:lnSpc>
              <a:spcBef>
                <a:spcPts val="345"/>
              </a:spcBef>
              <a:buNone/>
            </a:pPr>
            <a:r>
              <a:rPr lang="en-US" sz="3500" dirty="0">
                <a:solidFill>
                  <a:srgbClr val="000000"/>
                </a:solidFill>
                <a:effectLst>
                  <a:outerShdw blurRad="38100" dist="38100" dir="2700000" algn="tl">
                    <a:srgbClr val="000000">
                      <a:alpha val="43137"/>
                    </a:srgbClr>
                  </a:outerShdw>
                </a:effectLst>
                <a:latin typeface="Arial Rounded MT Bold" panose="020F0704030504030204" pitchFamily="34" charset="0"/>
              </a:rPr>
              <a:t>Repeat</a:t>
            </a:r>
            <a:endParaRPr lang="en-US" sz="350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ctr" rtl="0" eaLnBrk="1" latinLnBrk="0" hangingPunct="1">
              <a:lnSpc>
                <a:spcPct val="110000"/>
              </a:lnSpc>
              <a:spcBef>
                <a:spcPts val="345"/>
              </a:spcBef>
              <a:buNone/>
            </a:pPr>
            <a:r>
              <a:rPr lang="en-US" sz="3500" dirty="0">
                <a:solidFill>
                  <a:srgbClr val="000000"/>
                </a:solidFill>
                <a:effectLst>
                  <a:outerShdw blurRad="38100" dist="38100" dir="2700000" algn="tl">
                    <a:srgbClr val="000000">
                      <a:alpha val="43137"/>
                    </a:srgbClr>
                  </a:outerShdw>
                </a:effectLst>
                <a:latin typeface="Arial Rounded MT Bold" panose="020F0704030504030204" pitchFamily="34" charset="0"/>
              </a:rPr>
              <a:t>These Are the 2 Most Significant Hours</a:t>
            </a:r>
            <a:endParaRPr lang="en-US" sz="350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ctr" rtl="0" eaLnBrk="1" latinLnBrk="0" hangingPunct="1">
              <a:lnSpc>
                <a:spcPct val="110000"/>
              </a:lnSpc>
              <a:spcBef>
                <a:spcPts val="345"/>
              </a:spcBef>
              <a:buNone/>
            </a:pPr>
            <a:r>
              <a:rPr lang="en-US" sz="3500" dirty="0">
                <a:solidFill>
                  <a:srgbClr val="000000"/>
                </a:solidFill>
                <a:effectLst>
                  <a:outerShdw blurRad="38100" dist="38100" dir="2700000" algn="tl">
                    <a:srgbClr val="000000">
                      <a:alpha val="43137"/>
                    </a:srgbClr>
                  </a:outerShdw>
                </a:effectLst>
                <a:latin typeface="Arial Rounded MT Bold" panose="020F0704030504030204" pitchFamily="34" charset="0"/>
              </a:rPr>
              <a:t>of My Week</a:t>
            </a:r>
            <a:endParaRPr lang="en-US" sz="350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ctr" rtl="0" eaLnBrk="1" latinLnBrk="0" hangingPunct="1">
              <a:lnSpc>
                <a:spcPct val="110000"/>
              </a:lnSpc>
              <a:spcBef>
                <a:spcPts val="345"/>
              </a:spcBef>
              <a:buNone/>
            </a:pPr>
            <a:r>
              <a:rPr lang="en-US" sz="3500" dirty="0">
                <a:solidFill>
                  <a:srgbClr val="000000"/>
                </a:solidFill>
                <a:effectLst>
                  <a:outerShdw blurRad="38100" dist="38100" dir="2700000" algn="tl">
                    <a:srgbClr val="000000">
                      <a:alpha val="43137"/>
                    </a:srgbClr>
                  </a:outerShdw>
                </a:effectLst>
                <a:latin typeface="Arial Rounded MT Bold" panose="020F0704030504030204" pitchFamily="34" charset="0"/>
              </a:rPr>
              <a:t>Assist Me in Treasuring Them</a:t>
            </a:r>
            <a:endParaRPr lang="en-US" sz="350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ctr" rtl="0" eaLnBrk="1" latinLnBrk="0" hangingPunct="1">
              <a:lnSpc>
                <a:spcPct val="110000"/>
              </a:lnSpc>
              <a:spcBef>
                <a:spcPts val="345"/>
              </a:spcBef>
              <a:buNone/>
            </a:pPr>
            <a:br>
              <a:rPr lang="en-US" sz="3500" dirty="0">
                <a:solidFill>
                  <a:srgbClr val="000000"/>
                </a:solidFill>
                <a:effectLst>
                  <a:outerShdw blurRad="38100" dist="38100" dir="2700000" algn="tl">
                    <a:srgbClr val="000000">
                      <a:alpha val="43137"/>
                    </a:srgbClr>
                  </a:outerShdw>
                </a:effectLst>
                <a:latin typeface="Arial Rounded MT Bold" panose="020F0704030504030204" pitchFamily="34" charset="0"/>
              </a:rPr>
            </a:br>
            <a:r>
              <a:rPr lang="en-US" sz="3500" dirty="0">
                <a:solidFill>
                  <a:srgbClr val="000000"/>
                </a:solidFill>
                <a:effectLst>
                  <a:outerShdw blurRad="38100" dist="38100" dir="2700000" algn="tl">
                    <a:srgbClr val="000000">
                      <a:alpha val="43137"/>
                    </a:srgbClr>
                  </a:outerShdw>
                </a:effectLst>
                <a:latin typeface="Arial Rounded MT Bold" panose="020F0704030504030204" pitchFamily="34" charset="0"/>
              </a:rPr>
              <a:t>I Am Present Today to Praise</a:t>
            </a:r>
            <a:endParaRPr lang="en-US" sz="350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ctr" rtl="0" eaLnBrk="1" latinLnBrk="0" hangingPunct="1">
              <a:lnSpc>
                <a:spcPct val="110000"/>
              </a:lnSpc>
              <a:spcBef>
                <a:spcPts val="345"/>
              </a:spcBef>
              <a:buNone/>
            </a:pPr>
            <a:r>
              <a:rPr lang="en-US" sz="3500" dirty="0">
                <a:solidFill>
                  <a:srgbClr val="000000"/>
                </a:solidFill>
                <a:effectLst>
                  <a:outerShdw blurRad="38100" dist="38100" dir="2700000" algn="tl">
                    <a:srgbClr val="000000">
                      <a:alpha val="43137"/>
                    </a:srgbClr>
                  </a:outerShdw>
                </a:effectLst>
                <a:latin typeface="Arial Rounded MT Bold" panose="020F0704030504030204" pitchFamily="34" charset="0"/>
              </a:rPr>
              <a:t>Not for Entertainment</a:t>
            </a:r>
            <a:endParaRPr lang="en-US" sz="350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ctr" rtl="0" eaLnBrk="1" latinLnBrk="0" hangingPunct="1">
              <a:lnSpc>
                <a:spcPct val="110000"/>
              </a:lnSpc>
              <a:spcBef>
                <a:spcPts val="345"/>
              </a:spcBef>
              <a:buNone/>
            </a:pPr>
            <a:r>
              <a:rPr lang="en-US" sz="3500" dirty="0">
                <a:solidFill>
                  <a:srgbClr val="000000"/>
                </a:solidFill>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sz="350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ctr" rtl="0" eaLnBrk="1" latinLnBrk="0" hangingPunct="1">
              <a:lnSpc>
                <a:spcPct val="110000"/>
              </a:lnSpc>
              <a:spcBef>
                <a:spcPts val="345"/>
              </a:spcBef>
            </a:pPr>
            <a:r>
              <a:rPr lang="en-US" sz="3500" dirty="0">
                <a:solidFill>
                  <a:srgbClr val="000000"/>
                </a:solidFill>
                <a:effectLst>
                  <a:outerShdw blurRad="38100" dist="38100" dir="2700000" algn="tl">
                    <a:srgbClr val="000000">
                      <a:alpha val="43137"/>
                    </a:srgbClr>
                  </a:outerShdw>
                </a:effectLst>
                <a:latin typeface="Arial Rounded MT Bold" panose="020F0704030504030204" pitchFamily="34" charset="0"/>
              </a:rPr>
              <a:t>Receive My Worship, Oh Lord!</a:t>
            </a:r>
            <a:endParaRPr lang="en-US" alt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circle(in)">
                                      <p:cBhvr>
                                        <p:cTn id="7" dur="2000"/>
                                        <p:tgtEl>
                                          <p:spTgt spid="3075">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circle(in)">
                                      <p:cBhvr>
                                        <p:cTn id="10" dur="2000"/>
                                        <p:tgtEl>
                                          <p:spTgt spid="3075">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circle(in)">
                                      <p:cBhvr>
                                        <p:cTn id="14" dur="2000"/>
                                        <p:tgtEl>
                                          <p:spTgt spid="3075">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Effect transition="in" filter="circle(in)">
                                      <p:cBhvr>
                                        <p:cTn id="18" dur="2000"/>
                                        <p:tgtEl>
                                          <p:spTgt spid="3075">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circle(in)">
                                      <p:cBhvr>
                                        <p:cTn id="22" dur="2000"/>
                                        <p:tgtEl>
                                          <p:spTgt spid="3075">
                                            <p:txEl>
                                              <p:pRg st="3" end="3"/>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circle(in)">
                                      <p:cBhvr>
                                        <p:cTn id="26" dur="2000"/>
                                        <p:tgtEl>
                                          <p:spTgt spid="3075">
                                            <p:txEl>
                                              <p:pRg st="4" end="4"/>
                                            </p:txEl>
                                          </p:spTgt>
                                        </p:tgtEl>
                                      </p:cBhvr>
                                    </p:animEffect>
                                  </p:childTnLst>
                                </p:cTn>
                              </p:par>
                            </p:childTnLst>
                          </p:cTn>
                        </p:par>
                        <p:par>
                          <p:cTn id="27" fill="hold">
                            <p:stCondLst>
                              <p:cond delay="10000"/>
                            </p:stCondLst>
                            <p:childTnLst>
                              <p:par>
                                <p:cTn id="28" presetID="6" presetClass="entr" presetSubtype="16" fill="hold" grpId="0" nodeType="after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circle(in)">
                                      <p:cBhvr>
                                        <p:cTn id="30" dur="2000"/>
                                        <p:tgtEl>
                                          <p:spTgt spid="3075">
                                            <p:txEl>
                                              <p:pRg st="5" end="5"/>
                                            </p:txEl>
                                          </p:spTgt>
                                        </p:tgtEl>
                                      </p:cBhvr>
                                    </p:animEffect>
                                  </p:childTnLst>
                                </p:cTn>
                              </p:par>
                            </p:childTnLst>
                          </p:cTn>
                        </p:par>
                        <p:par>
                          <p:cTn id="31" fill="hold">
                            <p:stCondLst>
                              <p:cond delay="12000"/>
                            </p:stCondLst>
                            <p:childTnLst>
                              <p:par>
                                <p:cTn id="32" presetID="6" presetClass="entr" presetSubtype="16" fill="hold" grpId="0" nodeType="afterEffect">
                                  <p:stCondLst>
                                    <p:cond delay="0"/>
                                  </p:stCondLst>
                                  <p:childTnLst>
                                    <p:set>
                                      <p:cBhvr>
                                        <p:cTn id="33" dur="1" fill="hold">
                                          <p:stCondLst>
                                            <p:cond delay="0"/>
                                          </p:stCondLst>
                                        </p:cTn>
                                        <p:tgtEl>
                                          <p:spTgt spid="3075">
                                            <p:txEl>
                                              <p:pRg st="6" end="6"/>
                                            </p:txEl>
                                          </p:spTgt>
                                        </p:tgtEl>
                                        <p:attrNameLst>
                                          <p:attrName>style.visibility</p:attrName>
                                        </p:attrNameLst>
                                      </p:cBhvr>
                                      <p:to>
                                        <p:strVal val="visible"/>
                                      </p:to>
                                    </p:set>
                                    <p:animEffect transition="in" filter="circle(in)">
                                      <p:cBhvr>
                                        <p:cTn id="34" dur="2000"/>
                                        <p:tgtEl>
                                          <p:spTgt spid="3075">
                                            <p:txEl>
                                              <p:pRg st="6" end="6"/>
                                            </p:txEl>
                                          </p:spTgt>
                                        </p:tgtEl>
                                      </p:cBhvr>
                                    </p:animEffect>
                                  </p:childTnLst>
                                </p:cTn>
                              </p:par>
                            </p:childTnLst>
                          </p:cTn>
                        </p:par>
                        <p:par>
                          <p:cTn id="35" fill="hold">
                            <p:stCondLst>
                              <p:cond delay="14000"/>
                            </p:stCondLst>
                            <p:childTnLst>
                              <p:par>
                                <p:cTn id="36" presetID="6" presetClass="entr" presetSubtype="16" fill="hold" grpId="0" nodeType="afterEffect">
                                  <p:stCondLst>
                                    <p:cond delay="0"/>
                                  </p:stCondLst>
                                  <p:childTnLst>
                                    <p:set>
                                      <p:cBhvr>
                                        <p:cTn id="37" dur="1" fill="hold">
                                          <p:stCondLst>
                                            <p:cond delay="0"/>
                                          </p:stCondLst>
                                        </p:cTn>
                                        <p:tgtEl>
                                          <p:spTgt spid="3075">
                                            <p:txEl>
                                              <p:pRg st="7" end="7"/>
                                            </p:txEl>
                                          </p:spTgt>
                                        </p:tgtEl>
                                        <p:attrNameLst>
                                          <p:attrName>style.visibility</p:attrName>
                                        </p:attrNameLst>
                                      </p:cBhvr>
                                      <p:to>
                                        <p:strVal val="visible"/>
                                      </p:to>
                                    </p:set>
                                    <p:animEffect transition="in" filter="circle(in)">
                                      <p:cBhvr>
                                        <p:cTn id="38" dur="20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3570" y="1066800"/>
            <a:ext cx="4738916" cy="2449285"/>
          </a:xfrm>
          <a:solidFill>
            <a:schemeClr val="bg1">
              <a:alpha val="70000"/>
            </a:schemeClr>
          </a:solidFill>
        </p:spPr>
        <p:txBody>
          <a:bodyPr>
            <a:normAutofit fontScale="90000"/>
          </a:bodyPr>
          <a:lstStyle/>
          <a:p>
            <a:r>
              <a:rPr lang="en-US" b="1" dirty="0">
                <a:effectLst>
                  <a:outerShdw blurRad="38100" dist="38100" dir="2700000" algn="tl">
                    <a:srgbClr val="000000">
                      <a:alpha val="43137"/>
                    </a:srgbClr>
                  </a:outerShdw>
                </a:effectLst>
                <a:latin typeface="Baskerville Old Face" panose="02020602080505020303" pitchFamily="18" charset="0"/>
              </a:rPr>
              <a:t>Dealing With </a:t>
            </a:r>
            <a:br>
              <a:rPr lang="en-US" b="1" dirty="0">
                <a:effectLst>
                  <a:outerShdw blurRad="38100" dist="38100" dir="2700000" algn="tl">
                    <a:srgbClr val="000000">
                      <a:alpha val="43137"/>
                    </a:srgbClr>
                  </a:outerShdw>
                </a:effectLst>
                <a:latin typeface="Baskerville Old Face" panose="02020602080505020303" pitchFamily="18" charset="0"/>
              </a:rPr>
            </a:br>
            <a:r>
              <a:rPr lang="en-US" b="1" dirty="0">
                <a:effectLst>
                  <a:outerShdw blurRad="38100" dist="38100" dir="2700000" algn="tl">
                    <a:srgbClr val="000000">
                      <a:alpha val="43137"/>
                    </a:srgbClr>
                  </a:outerShdw>
                </a:effectLst>
                <a:latin typeface="Baskerville Old Face" panose="02020602080505020303" pitchFamily="18" charset="0"/>
              </a:rPr>
              <a:t>SandPaper</a:t>
            </a:r>
            <a:r>
              <a:rPr lang="en-US" b="1" dirty="0">
                <a:effectLst>
                  <a:outerShdw blurRad="38100" dist="38100" dir="2700000" algn="tl">
                    <a:srgbClr val="000000">
                      <a:alpha val="43137"/>
                    </a:srgbClr>
                  </a:outerShdw>
                </a:effectLst>
                <a:latin typeface="Baskerville Old Face" panose="02020602080505020303" pitchFamily="18" charset="0"/>
              </a:rPr>
              <a:t> People</a:t>
            </a:r>
            <a:br>
              <a:rPr lang="en-US" b="1" dirty="0">
                <a:effectLst>
                  <a:outerShdw blurRad="38100" dist="38100" dir="2700000" algn="tl">
                    <a:srgbClr val="000000">
                      <a:alpha val="43137"/>
                    </a:srgbClr>
                  </a:outerShdw>
                </a:effectLst>
                <a:latin typeface="Baskerville Old Face" panose="02020602080505020303" pitchFamily="18" charset="0"/>
              </a:rPr>
            </a:br>
            <a:r>
              <a:rPr lang="en-US" b="1" dirty="0">
                <a:effectLst>
                  <a:outerShdw blurRad="38100" dist="38100" dir="2700000" algn="tl">
                    <a:srgbClr val="000000">
                      <a:alpha val="43137"/>
                    </a:srgbClr>
                  </a:outerShdw>
                </a:effectLst>
                <a:latin typeface="Baskerville Old Face" panose="02020602080505020303" pitchFamily="18" charset="0"/>
              </a:rPr>
              <a:t>Pt 3</a:t>
            </a:r>
            <a:endParaRPr lang="en-US" dirty="0">
              <a:effectLst>
                <a:outerShdw blurRad="38100" dist="38100" dir="2700000" algn="tl">
                  <a:srgbClr val="000000">
                    <a:alpha val="43137"/>
                  </a:srgbClr>
                </a:outerShdw>
              </a:effectLst>
              <a:latin typeface="Baskerville Old Face" panose="02020602080505020303" pitchFamily="18" charset="0"/>
            </a:endParaRPr>
          </a:p>
        </p:txBody>
      </p:sp>
      <p:sp>
        <p:nvSpPr>
          <p:cNvPr id="3" name="Subtitle 2"/>
          <p:cNvSpPr>
            <a:spLocks noGrp="1"/>
          </p:cNvSpPr>
          <p:nvPr>
            <p:ph type="subTitle" idx="1"/>
          </p:nvPr>
        </p:nvSpPr>
        <p:spPr>
          <a:xfrm>
            <a:off x="1006474" y="5540484"/>
            <a:ext cx="2809874" cy="484187"/>
          </a:xfrm>
          <a:solidFill>
            <a:schemeClr val="bg1">
              <a:alpha val="70000"/>
            </a:schemeClr>
          </a:solidFill>
        </p:spPr>
        <p:txBody>
          <a:bodyPr>
            <a:normAutofit/>
          </a:bodyPr>
          <a:lstStyle/>
          <a:p>
            <a:r>
              <a:rPr lang="en-US" dirty="0">
                <a:effectLst>
                  <a:outerShdw blurRad="38100" dist="38100" dir="2700000" algn="tl">
                    <a:srgbClr val="000000">
                      <a:alpha val="43137"/>
                    </a:srgbClr>
                  </a:outerShdw>
                </a:effectLst>
                <a:latin typeface="Arial Rounded MT Bold" panose="020F0704030504030204" pitchFamily="34" charset="0"/>
              </a:rPr>
              <a:t>Philippians 2:3-4 </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
        <p:nvSpPr>
          <p:cNvPr id="5" name="Rectangle 4"/>
          <p:cNvSpPr/>
          <p:nvPr/>
        </p:nvSpPr>
        <p:spPr>
          <a:xfrm>
            <a:off x="9400401" y="244392"/>
            <a:ext cx="2110771" cy="402354"/>
          </a:xfrm>
          <a:prstGeom prst="rect">
            <a:avLst/>
          </a:prstGeom>
        </p:spPr>
        <p:txBody>
          <a:bodyPr wrap="none">
            <a:spAutoFit/>
          </a:bodyPr>
          <a:lstStyle/>
          <a:p>
            <a:pPr>
              <a:lnSpc>
                <a:spcPct val="110000"/>
              </a:lnSpc>
            </a:pPr>
            <a:r>
              <a:rPr lang="en-US" sz="2000" dirty="0">
                <a:effectLst>
                  <a:outerShdw blurRad="38100" dist="38100" dir="2700000" algn="tl">
                    <a:srgbClr val="000000">
                      <a:alpha val="43137"/>
                    </a:srgbClr>
                  </a:outerShdw>
                </a:effectLst>
                <a:latin typeface="Arial Rounded MT Bold" panose="020F0704030504030204" pitchFamily="34" charset="0"/>
              </a:rPr>
              <a:t>Edward Church</a:t>
            </a:r>
            <a:endParaRPr lang="en-US" sz="2000" dirty="0">
              <a:effectLst>
                <a:outerShdw blurRad="38100" dist="38100" dir="2700000" algn="tl">
                  <a:srgbClr val="000000">
                    <a:alpha val="43137"/>
                  </a:srgbClr>
                </a:outerShdw>
              </a:effectLst>
              <a:latin typeface="Arial Rounded MT Bold" panose="020F0704030504030204" pitchFamily="34" charset="0"/>
            </a:endParaRPr>
          </a:p>
        </p:txBody>
      </p:sp>
      <p:sp>
        <p:nvSpPr>
          <p:cNvPr id="6" name="Rectangle 5"/>
          <p:cNvSpPr/>
          <p:nvPr/>
        </p:nvSpPr>
        <p:spPr>
          <a:xfrm>
            <a:off x="637190" y="244392"/>
            <a:ext cx="2079159" cy="402354"/>
          </a:xfrm>
          <a:prstGeom prst="rect">
            <a:avLst/>
          </a:prstGeom>
        </p:spPr>
        <p:txBody>
          <a:bodyPr wrap="none">
            <a:spAutoFit/>
          </a:bodyPr>
          <a:lstStyle/>
          <a:p>
            <a:pPr>
              <a:lnSpc>
                <a:spcPct val="110000"/>
              </a:lnSpc>
            </a:pPr>
            <a:r>
              <a:rPr lang="en-US" sz="2000" dirty="0">
                <a:effectLst>
                  <a:outerShdw blurRad="38100" dist="38100" dir="2700000" algn="tl">
                    <a:srgbClr val="000000">
                      <a:alpha val="43137"/>
                    </a:srgbClr>
                  </a:outerShdw>
                </a:effectLst>
                <a:latin typeface="Arial Rounded MT Bold" panose="020F0704030504030204" pitchFamily="34" charset="0"/>
              </a:rPr>
              <a:t>March 23, 2025</a:t>
            </a:r>
            <a:endParaRPr lang="en-US" sz="2000" dirty="0">
              <a:effectLst>
                <a:outerShdw blurRad="38100" dist="38100" dir="2700000" algn="tl">
                  <a:srgbClr val="000000">
                    <a:alpha val="43137"/>
                  </a:srgbClr>
                </a:outerShdw>
              </a:effectLst>
              <a:latin typeface="Arial Rounded MT Bold" panose="020F0704030504030204" pitchFamily="34" charset="0"/>
            </a:endParaRPr>
          </a:p>
        </p:txBody>
      </p:sp>
      <p:sp>
        <p:nvSpPr>
          <p:cNvPr id="7" name="TextBox 6"/>
          <p:cNvSpPr txBox="1"/>
          <p:nvPr/>
        </p:nvSpPr>
        <p:spPr>
          <a:xfrm>
            <a:off x="5540680" y="5059302"/>
            <a:ext cx="1996585" cy="1446550"/>
          </a:xfrm>
          <a:prstGeom prst="rect">
            <a:avLst/>
          </a:prstGeom>
          <a:solidFill>
            <a:schemeClr val="bg1">
              <a:alpha val="90000"/>
            </a:schemeClr>
          </a:solidFill>
        </p:spPr>
        <p:txBody>
          <a:bodyPr wrap="square" rtlCol="0">
            <a:spAutoFit/>
          </a:bodyPr>
          <a:lstStyle/>
          <a:p>
            <a:pPr algn="ctr"/>
            <a:r>
              <a:rPr lang="en-US" sz="4400" b="1" dirty="0">
                <a:effectLst>
                  <a:outerShdw blurRad="38100" dist="38100" dir="2700000" algn="tl">
                    <a:srgbClr val="000000">
                      <a:alpha val="43137"/>
                    </a:srgbClr>
                  </a:outerShdw>
                </a:effectLst>
                <a:latin typeface="Arial Rounded MT Bold" panose="020F0704030504030204" pitchFamily="34" charset="0"/>
              </a:rPr>
              <a:t>The “Do’s”</a:t>
            </a:r>
            <a:endParaRPr lang="en-US" sz="4400" b="1" dirty="0">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2" descr="The Sandpaper People: All things Abrasive - except our sta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321" y="839244"/>
            <a:ext cx="5087109" cy="4701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5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1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1"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8)">
                                      <p:cBhvr>
                                        <p:cTn id="31" dur="2000"/>
                                        <p:tgtEl>
                                          <p:spTgt spid="4"/>
                                        </p:tgtEl>
                                      </p:cBhvr>
                                    </p:animEffect>
                                  </p:childTnLst>
                                </p:cTn>
                              </p:par>
                            </p:childTnLst>
                          </p:cTn>
                        </p:par>
                        <p:par>
                          <p:cTn id="32" fill="hold">
                            <p:stCondLst>
                              <p:cond delay="4000"/>
                            </p:stCondLst>
                            <p:childTnLst>
                              <p:par>
                                <p:cTn id="33" presetID="16" presetClass="entr" presetSubtype="21"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5"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199" y="297890"/>
            <a:ext cx="8765801" cy="1325563"/>
          </a:xfrm>
          <a:solidFill>
            <a:schemeClr val="bg1">
              <a:alpha val="70000"/>
            </a:schemeClr>
          </a:solidFill>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How Many Know People Who…</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…Remind You of This?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6096000" y="3429000"/>
            <a:ext cx="5948363" cy="3121211"/>
          </a:xfrm>
          <a:solidFill>
            <a:schemeClr val="bg1">
              <a:alpha val="70000"/>
            </a:schemeClr>
          </a:solidFill>
        </p:spPr>
        <p:txBody>
          <a:bodyPr>
            <a:normAutofit lnSpcReduction="10000"/>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We All Have Them…</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…in Our</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Past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Present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Future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Can’t Always Avoid…</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..but Can Learn How to Handle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20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2000"/>
                                        <p:tgtEl>
                                          <p:spTgt spid="3">
                                            <p:txEl>
                                              <p:pRg st="0" end="0"/>
                                            </p:txEl>
                                          </p:spTgt>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2000"/>
                                        <p:tgtEl>
                                          <p:spTgt spid="3">
                                            <p:txEl>
                                              <p:pRg st="1" end="1"/>
                                            </p:tx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2000"/>
                                        <p:tgtEl>
                                          <p:spTgt spid="3">
                                            <p:txEl>
                                              <p:pRg st="2" end="2"/>
                                            </p:txEl>
                                          </p:spTgt>
                                        </p:tgtEl>
                                      </p:cBhvr>
                                    </p:animEffect>
                                  </p:childTnLst>
                                </p:cTn>
                              </p:par>
                            </p:childTnLst>
                          </p:cTn>
                        </p:par>
                        <p:par>
                          <p:cTn id="24" fill="hold">
                            <p:stCondLst>
                              <p:cond delay="6000"/>
                            </p:stCondLst>
                            <p:childTnLst>
                              <p:par>
                                <p:cTn id="25" presetID="2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2000"/>
                                        <p:tgtEl>
                                          <p:spTgt spid="3">
                                            <p:txEl>
                                              <p:pRg st="3" end="3"/>
                                            </p:txEl>
                                          </p:spTgt>
                                        </p:tgtEl>
                                      </p:cBhvr>
                                    </p:animEffect>
                                  </p:childTnLst>
                                </p:cTn>
                              </p:par>
                            </p:childTnLst>
                          </p:cTn>
                        </p:par>
                        <p:par>
                          <p:cTn id="28" fill="hold">
                            <p:stCondLst>
                              <p:cond delay="8000"/>
                            </p:stCondLst>
                            <p:childTnLst>
                              <p:par>
                                <p:cTn id="29" presetID="2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2000"/>
                                        <p:tgtEl>
                                          <p:spTgt spid="3">
                                            <p:txEl>
                                              <p:pRg st="4" end="4"/>
                                            </p:txEl>
                                          </p:spTgt>
                                        </p:tgtEl>
                                      </p:cBhvr>
                                    </p:animEffect>
                                  </p:childTnLst>
                                </p:cTn>
                              </p:par>
                            </p:childTnLst>
                          </p:cTn>
                        </p:par>
                        <p:par>
                          <p:cTn id="32" fill="hold">
                            <p:stCondLst>
                              <p:cond delay="10000"/>
                            </p:stCondLst>
                            <p:childTnLst>
                              <p:par>
                                <p:cTn id="33" presetID="22" presetClass="entr" presetSubtype="4"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2000"/>
                                        <p:tgtEl>
                                          <p:spTgt spid="3">
                                            <p:txEl>
                                              <p:pRg st="5" end="5"/>
                                            </p:txEl>
                                          </p:spTgt>
                                        </p:tgtEl>
                                      </p:cBhvr>
                                    </p:animEffect>
                                  </p:childTnLst>
                                </p:cTn>
                              </p:par>
                            </p:childTnLst>
                          </p:cTn>
                        </p:par>
                        <p:par>
                          <p:cTn id="36" fill="hold">
                            <p:stCondLst>
                              <p:cond delay="12000"/>
                            </p:stCondLst>
                            <p:childTnLst>
                              <p:par>
                                <p:cTn id="37" presetID="22" presetClass="entr" presetSubtype="4"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357713"/>
            <a:ext cx="11201400" cy="2500287"/>
          </a:xfrm>
          <a:solidFill>
            <a:schemeClr val="bg1">
              <a:alpha val="90000"/>
            </a:schemeClr>
          </a:solidFill>
        </p:spPr>
        <p:txBody>
          <a:bodyPr>
            <a:normAutofit/>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All of Us Can Be Grumpy &amp; Difficult to Deal With</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From Time to Time We Will…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…Encounter Folks Who Behave in the Same Way, or Worse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 When You to Deal With Difficult People (And You Will)…</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…The Following Tips Should Help: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2000"/>
                                        <p:tgtEl>
                                          <p:spTgt spid="3">
                                            <p:txEl>
                                              <p:pRg st="1" end="1"/>
                                            </p:txEl>
                                          </p:spTgt>
                                        </p:tgtEl>
                                      </p:cBhvr>
                                    </p:animEffect>
                                  </p:childTnLst>
                                </p:cTn>
                              </p:par>
                            </p:childTnLst>
                          </p:cTn>
                        </p:par>
                        <p:par>
                          <p:cTn id="15" fill="hold">
                            <p:stCondLst>
                              <p:cond delay="4000"/>
                            </p:stCondLst>
                            <p:childTnLst>
                              <p:par>
                                <p:cTn id="16" presetID="22" presetClass="entr" presetSubtype="8"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2000"/>
                                        <p:tgtEl>
                                          <p:spTgt spid="3">
                                            <p:txEl>
                                              <p:pRg st="2" end="2"/>
                                            </p:txEl>
                                          </p:spTgt>
                                        </p:tgtEl>
                                      </p:cBhvr>
                                    </p:animEffect>
                                  </p:childTnLst>
                                </p:cTn>
                              </p:par>
                            </p:childTnLst>
                          </p:cTn>
                        </p:par>
                        <p:par>
                          <p:cTn id="19" fill="hold">
                            <p:stCondLst>
                              <p:cond delay="6000"/>
                            </p:stCondLst>
                            <p:childTnLst>
                              <p:par>
                                <p:cTn id="20" presetID="2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par>
                          <p:cTn id="23" fill="hold">
                            <p:stCondLst>
                              <p:cond delay="8000"/>
                            </p:stCondLst>
                            <p:childTnLst>
                              <p:par>
                                <p:cTn id="24" presetID="22" presetClass="entr" presetSubtype="8"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2914" y="903514"/>
            <a:ext cx="7630886" cy="4561115"/>
          </a:xfrm>
          <a:solidFill>
            <a:schemeClr val="bg1">
              <a:alpha val="90000"/>
            </a:schemeClr>
          </a:solidFill>
        </p:spPr>
        <p:txBody>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Realize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Difficult People Are a Part of Life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You Can’t Always Avoid them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If You Don’t Deal w- Them Correctly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They Will Sap Your Energy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Weigh You Down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But Dealt With Correctly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Both Will Be Bettered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out)">
                                      <p:cBhvr>
                                        <p:cTn id="10" dur="2000"/>
                                        <p:tgtEl>
                                          <p:spTgt spid="3">
                                            <p:txEl>
                                              <p:pRg st="0" end="0"/>
                                            </p:txEl>
                                          </p:spTgt>
                                        </p:tgtEl>
                                      </p:cBhvr>
                                    </p:animEffect>
                                  </p:childTnLst>
                                </p:cTn>
                              </p:par>
                            </p:childTnLst>
                          </p:cTn>
                        </p:par>
                        <p:par>
                          <p:cTn id="11" fill="hold">
                            <p:stCondLst>
                              <p:cond delay="2000"/>
                            </p:stCondLst>
                            <p:childTnLst>
                              <p:par>
                                <p:cTn id="12" presetID="6" presetClass="entr" presetSubtype="32"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out)">
                                      <p:cBhvr>
                                        <p:cTn id="14" dur="2000"/>
                                        <p:tgtEl>
                                          <p:spTgt spid="3">
                                            <p:txEl>
                                              <p:pRg st="1" end="1"/>
                                            </p:txEl>
                                          </p:spTgt>
                                        </p:tgtEl>
                                      </p:cBhvr>
                                    </p:animEffect>
                                  </p:childTnLst>
                                </p:cTn>
                              </p:par>
                            </p:childTnLst>
                          </p:cTn>
                        </p:par>
                        <p:par>
                          <p:cTn id="15" fill="hold">
                            <p:stCondLst>
                              <p:cond delay="4000"/>
                            </p:stCondLst>
                            <p:childTnLst>
                              <p:par>
                                <p:cTn id="16" presetID="6" presetClass="entr" presetSubtype="32"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out)">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2000"/>
                                        <p:tgtEl>
                                          <p:spTgt spid="3">
                                            <p:txEl>
                                              <p:pRg st="3" end="3"/>
                                            </p:txEl>
                                          </p:spTgt>
                                        </p:tgtEl>
                                      </p:cBhvr>
                                    </p:animEffect>
                                  </p:childTnLst>
                                </p:cTn>
                              </p:par>
                            </p:childTnLst>
                          </p:cTn>
                        </p:par>
                        <p:par>
                          <p:cTn id="24" fill="hold">
                            <p:stCondLst>
                              <p:cond delay="2000"/>
                            </p:stCondLst>
                            <p:childTnLst>
                              <p:par>
                                <p:cTn id="25" presetID="6" presetClass="entr" presetSubtype="3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2000"/>
                                        <p:tgtEl>
                                          <p:spTgt spid="3">
                                            <p:txEl>
                                              <p:pRg st="4" end="4"/>
                                            </p:txEl>
                                          </p:spTgt>
                                        </p:tgtEl>
                                      </p:cBhvr>
                                    </p:animEffect>
                                  </p:childTnLst>
                                </p:cTn>
                              </p:par>
                            </p:childTnLst>
                          </p:cTn>
                        </p:par>
                        <p:par>
                          <p:cTn id="28" fill="hold">
                            <p:stCondLst>
                              <p:cond delay="4000"/>
                            </p:stCondLst>
                            <p:childTnLst>
                              <p:par>
                                <p:cTn id="29" presetID="6" presetClass="entr" presetSubtype="3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out)">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out)">
                                      <p:cBhvr>
                                        <p:cTn id="36" dur="2000"/>
                                        <p:tgtEl>
                                          <p:spTgt spid="3">
                                            <p:txEl>
                                              <p:pRg st="6" end="6"/>
                                            </p:txEl>
                                          </p:spTgt>
                                        </p:tgtEl>
                                      </p:cBhvr>
                                    </p:animEffect>
                                  </p:childTnLst>
                                </p:cTn>
                              </p:par>
                            </p:childTnLst>
                          </p:cTn>
                        </p:par>
                        <p:par>
                          <p:cTn id="37" fill="hold">
                            <p:stCondLst>
                              <p:cond delay="2000"/>
                            </p:stCondLst>
                            <p:childTnLst>
                              <p:par>
                                <p:cTn id="38" presetID="6" presetClass="entr" presetSubtype="32"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circle(out)">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435" y="0"/>
            <a:ext cx="11299371" cy="808381"/>
          </a:xfrm>
          <a:solidFill>
            <a:schemeClr val="bg1"/>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Check Self - Don’t Be the One Being Difficult</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5" name="Title 1"/>
          <p:cNvSpPr txBox="1"/>
          <p:nvPr/>
        </p:nvSpPr>
        <p:spPr>
          <a:xfrm>
            <a:off x="1147081" y="759245"/>
            <a:ext cx="9563100" cy="808381"/>
          </a:xfrm>
          <a:prstGeom prst="rect">
            <a:avLst/>
          </a:prstGeom>
          <a:solidFill>
            <a:schemeClr val="bg1"/>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ffectLst>
                  <a:outerShdw blurRad="38100" dist="38100" dir="2700000" algn="tl">
                    <a:srgbClr val="000000">
                      <a:alpha val="43137"/>
                    </a:srgbClr>
                  </a:outerShdw>
                </a:effectLst>
                <a:latin typeface="Arial Rounded MT Bold" panose="020F0704030504030204" pitchFamily="34" charset="0"/>
              </a:rPr>
              <a:t>Don’t Try to Change the Other Person</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Title 1"/>
          <p:cNvSpPr txBox="1"/>
          <p:nvPr/>
        </p:nvSpPr>
        <p:spPr>
          <a:xfrm>
            <a:off x="6629763" y="1785770"/>
            <a:ext cx="3933825" cy="675095"/>
          </a:xfrm>
          <a:prstGeom prst="rect">
            <a:avLst/>
          </a:prstGeom>
          <a:solidFill>
            <a:schemeClr val="bg1"/>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ffectLst>
                  <a:outerShdw blurRad="38100" dist="38100" dir="2700000" algn="tl">
                    <a:srgbClr val="000000">
                      <a:alpha val="43137"/>
                    </a:srgbClr>
                  </a:outerShdw>
                </a:effectLst>
                <a:latin typeface="Arial Rounded MT Bold" panose="020F0704030504030204" pitchFamily="34" charset="0"/>
              </a:rPr>
              <a:t>Don’t Lecture</a:t>
            </a:r>
            <a:endParaRPr lang="en-US" dirty="0">
              <a:latin typeface="Arial Rounded MT Bold" panose="020F0704030504030204" pitchFamily="34" charset="0"/>
            </a:endParaRPr>
          </a:p>
        </p:txBody>
      </p:sp>
      <p:sp>
        <p:nvSpPr>
          <p:cNvPr id="4" name="Title 1"/>
          <p:cNvSpPr txBox="1"/>
          <p:nvPr/>
        </p:nvSpPr>
        <p:spPr>
          <a:xfrm>
            <a:off x="149716" y="4397136"/>
            <a:ext cx="12192000" cy="808381"/>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ffectLst>
                  <a:outerShdw blurRad="38100" dist="38100" dir="2700000" algn="tl">
                    <a:srgbClr val="000000">
                      <a:alpha val="43137"/>
                    </a:srgbClr>
                  </a:outerShdw>
                </a:effectLst>
                <a:latin typeface="Arial Rounded MT Bold" panose="020F0704030504030204" pitchFamily="34" charset="0"/>
              </a:rPr>
              <a:t>Do Not Protect Them from Consequences</a:t>
            </a:r>
            <a:endParaRPr lang="en-US" dirty="0">
              <a:latin typeface="Arial Rounded MT Bold" panose="020F0704030504030204" pitchFamily="34" charset="0"/>
            </a:endParaRPr>
          </a:p>
        </p:txBody>
      </p:sp>
      <p:sp>
        <p:nvSpPr>
          <p:cNvPr id="6" name="Title 1"/>
          <p:cNvSpPr txBox="1"/>
          <p:nvPr/>
        </p:nvSpPr>
        <p:spPr>
          <a:xfrm>
            <a:off x="265043" y="5301414"/>
            <a:ext cx="11661914" cy="1099929"/>
          </a:xfrm>
          <a:prstGeom prst="rect">
            <a:avLst/>
          </a:prstGeom>
          <a:solidFill>
            <a:schemeClr val="bg1"/>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latin typeface="Arial Rounded MT Bold" panose="020F0704030504030204" pitchFamily="34" charset="0"/>
              </a:rPr>
              <a:t>Don’t Allow Yourself to Become Caught Up in the Other Person’s Emotional Outbursts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par>
                          <p:cTn id="16" fill="hold">
                            <p:stCondLst>
                              <p:cond delay="45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par>
                          <p:cTn id="23" fill="hold">
                            <p:stCondLst>
                              <p:cond delay="5500"/>
                            </p:stCondLst>
                            <p:childTnLst>
                              <p:par>
                                <p:cTn id="24" presetID="6"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043" y="249903"/>
            <a:ext cx="11661914" cy="1099929"/>
          </a:xfrm>
          <a:solidFill>
            <a:schemeClr val="bg1">
              <a:alpha val="91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Don’t Allow Yourself to Become Caught Up in the Other Person’s Emotional Outbursts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0" y="1534886"/>
            <a:ext cx="12192000" cy="2952750"/>
          </a:xfrm>
          <a:solidFill>
            <a:schemeClr val="bg1">
              <a:alpha val="9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If Someone is Ranting, or Worse, You Have the Right to Get Up/ Leave.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300"/>
              </a:spcBef>
              <a:buNone/>
            </a:pPr>
            <a:r>
              <a:rPr lang="en-US" b="1" dirty="0">
                <a:effectLst>
                  <a:outerShdw blurRad="38100" dist="38100" dir="2700000" algn="tl">
                    <a:srgbClr val="000000">
                      <a:alpha val="43137"/>
                    </a:srgbClr>
                  </a:outerShdw>
                </a:effectLst>
                <a:latin typeface="Arial Rounded MT Bold" panose="020F0704030504030204" pitchFamily="34" charset="0"/>
              </a:rPr>
              <a:t>                                                       Remember: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300"/>
              </a:spcBef>
            </a:pPr>
            <a:r>
              <a:rPr lang="en-US" b="1" dirty="0">
                <a:effectLst>
                  <a:outerShdw blurRad="38100" dist="38100" dir="2700000" algn="tl">
                    <a:srgbClr val="000000">
                      <a:alpha val="43137"/>
                    </a:srgbClr>
                  </a:outerShdw>
                </a:effectLst>
                <a:latin typeface="Arial Rounded MT Bold" panose="020F0704030504030204" pitchFamily="34" charset="0"/>
              </a:rPr>
              <a:t>Emotions are Highly Contagious,  You Could Become Angry, Too.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Make the Conscious Effort to Remain Calm (Proverbs 22:24, 25)</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300"/>
              </a:spcBef>
              <a:buNone/>
            </a:pPr>
            <a:r>
              <a:rPr lang="en-US" i="1" dirty="0">
                <a:effectLst>
                  <a:outerShdw blurRad="38100" dist="38100" dir="2700000" algn="tl">
                    <a:srgbClr val="000000">
                      <a:alpha val="43137"/>
                    </a:srgbClr>
                  </a:outerShdw>
                </a:effectLst>
                <a:latin typeface="Arial Rounded MT Bold" panose="020F0704030504030204" pitchFamily="34" charset="0"/>
              </a:rPr>
              <a:t>24Make no friendship with an angry man, And with a furious man do not go, 25Lest you learn his ways And set a snare for your soul.</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356" y="5934284"/>
            <a:ext cx="6937307" cy="808381"/>
          </a:xfrm>
          <a:solidFill>
            <a:schemeClr val="bg1">
              <a:alpha val="8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Do Stand Up for Yourself</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65043" y="242888"/>
            <a:ext cx="11272533" cy="4342559"/>
          </a:xfrm>
          <a:solidFill>
            <a:schemeClr val="bg1">
              <a:alpha val="80000"/>
            </a:schemeClr>
          </a:solidFill>
        </p:spPr>
        <p:txBody>
          <a:bodyPr>
            <a:no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If You’re Being Mistreated…</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Physically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Emotionally</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It’s Time to Start Taking Care of Yourself.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It Doesn’t Require an Angry Outburst</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But in a Calm, Mature, Resolute Manner.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r>
              <a:rPr lang="en-US" b="1" i="1" dirty="0">
                <a:effectLst>
                  <a:outerShdw blurRad="38100" dist="38100" dir="2700000" algn="tl">
                    <a:srgbClr val="000000">
                      <a:alpha val="43137"/>
                    </a:srgbClr>
                  </a:outerShdw>
                </a:effectLst>
                <a:latin typeface="Arial Rounded MT Bold" panose="020F0704030504030204" pitchFamily="34" charset="0"/>
              </a:rPr>
              <a:t>For He Himself has said, “</a:t>
            </a:r>
            <a:r>
              <a:rPr lang="en-US" i="1" dirty="0">
                <a:effectLst>
                  <a:outerShdw blurRad="38100" dist="38100" dir="2700000" algn="tl">
                    <a:srgbClr val="000000">
                      <a:alpha val="43137"/>
                    </a:srgbClr>
                  </a:outerShdw>
                </a:effectLst>
                <a:latin typeface="Arial Rounded MT Bold" panose="020F0704030504030204" pitchFamily="34" charset="0"/>
              </a:rPr>
              <a:t>I will never leave you nor forsake you.”  6So we may boldly say: “The LORD is my helper; I will not fear. What can man do to me?”  </a:t>
            </a:r>
            <a:r>
              <a:rPr lang="en-US" b="1" dirty="0">
                <a:effectLst>
                  <a:outerShdw blurRad="38100" dist="38100" dir="2700000" algn="tl">
                    <a:srgbClr val="000000">
                      <a:alpha val="43137"/>
                    </a:srgbClr>
                  </a:outerShdw>
                </a:effectLst>
                <a:latin typeface="Arial Rounded MT Bold" panose="020F0704030504030204" pitchFamily="34" charset="0"/>
              </a:rPr>
              <a:t>-</a:t>
            </a:r>
            <a:r>
              <a:rPr lang="en-US" b="1" dirty="0" err="1">
                <a:effectLst>
                  <a:outerShdw blurRad="38100" dist="38100" dir="2700000" algn="tl">
                    <a:srgbClr val="000000">
                      <a:alpha val="43137"/>
                    </a:srgbClr>
                  </a:outerShdw>
                </a:effectLst>
                <a:latin typeface="Arial Rounded MT Bold" panose="020F0704030504030204" pitchFamily="34" charset="0"/>
              </a:rPr>
              <a:t>Heb</a:t>
            </a:r>
            <a:r>
              <a:rPr lang="en-US" b="1" dirty="0">
                <a:effectLst>
                  <a:outerShdw blurRad="38100" dist="38100" dir="2700000" algn="tl">
                    <a:srgbClr val="000000">
                      <a:alpha val="43137"/>
                    </a:srgbClr>
                  </a:outerShdw>
                </a:effectLst>
                <a:latin typeface="Arial Rounded MT Bold" panose="020F0704030504030204" pitchFamily="34" charset="0"/>
              </a:rPr>
              <a:t> 13:5</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1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3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par>
                          <p:cTn id="34" fill="hold">
                            <p:stCondLst>
                              <p:cond delay="2000"/>
                            </p:stCondLst>
                            <p:childTnLst>
                              <p:par>
                                <p:cTn id="35" presetID="6"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5853</Words>
  <Application>WPS Presentation</Application>
  <PresentationFormat>Widescreen</PresentationFormat>
  <Paragraphs>137</Paragraphs>
  <Slides>18</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18</vt:i4>
      </vt:variant>
    </vt:vector>
  </HeadingPairs>
  <TitlesOfParts>
    <vt:vector size="36" baseType="lpstr">
      <vt:lpstr>Arial</vt:lpstr>
      <vt:lpstr>SimSun</vt:lpstr>
      <vt:lpstr>Wingdings</vt:lpstr>
      <vt:lpstr>Arial Rounded MT Bold</vt:lpstr>
      <vt:lpstr>Amasis MT Pro Black</vt:lpstr>
      <vt:lpstr>Segoe Print</vt:lpstr>
      <vt:lpstr>ADLaM Display</vt:lpstr>
      <vt:lpstr>Verdana</vt:lpstr>
      <vt:lpstr>Times New Roman</vt:lpstr>
      <vt:lpstr>Calibri</vt:lpstr>
      <vt:lpstr>Courier New</vt:lpstr>
      <vt:lpstr>Microsoft YaHei</vt:lpstr>
      <vt:lpstr>Arial Unicode MS</vt:lpstr>
      <vt:lpstr>Calibri Light</vt:lpstr>
      <vt:lpstr>Helvetica</vt:lpstr>
      <vt:lpstr>Baskerville Old Face</vt:lpstr>
      <vt:lpstr>Office Theme</vt:lpstr>
      <vt:lpstr>1_Office Theme</vt:lpstr>
      <vt:lpstr>PowerPoint 演示文稿</vt:lpstr>
      <vt:lpstr>PowerPoint 演示文稿</vt:lpstr>
      <vt:lpstr>Dealing With  Difficult People Pt 3</vt:lpstr>
      <vt:lpstr>How Many Know People Who…               …Remind You of This?</vt:lpstr>
      <vt:lpstr>PowerPoint 演示文稿</vt:lpstr>
      <vt:lpstr>PowerPoint 演示文稿</vt:lpstr>
      <vt:lpstr>Check Self - Don’t Be the One Being Difficult</vt:lpstr>
      <vt:lpstr>Don’t Allow Yourself to Become Caught Up in the Other Person’s Emotional Outbursts</vt:lpstr>
      <vt:lpstr>Do Stand Up for Yourself</vt:lpstr>
      <vt:lpstr>Do Forgive</vt:lpstr>
      <vt:lpstr>Do Learn to Laugh in the Difficult Times</vt:lpstr>
      <vt:lpstr>Do Accept Personal Responsibility…</vt:lpstr>
      <vt:lpstr>PowerPoint 演示文稿</vt:lpstr>
      <vt:lpstr>PowerPoint 演示文稿</vt:lpstr>
      <vt:lpstr>PowerPoint 演示文稿</vt:lpstr>
      <vt:lpstr>PowerPoint 演示文稿</vt:lpstr>
      <vt:lpstr>PowerPoint 演示文稿</vt:lpstr>
      <vt:lpstr>Do Accept Personal Responsibility…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DIFFICULT PEOPLE</dc:title>
  <dc:creator>David Linton</dc:creator>
  <cp:lastModifiedBy>Eddie Edwards</cp:lastModifiedBy>
  <cp:revision>226</cp:revision>
  <dcterms:created xsi:type="dcterms:W3CDTF">2017-06-19T17:30:00Z</dcterms:created>
  <dcterms:modified xsi:type="dcterms:W3CDTF">2025-03-23T19:00:15Z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2B465E76701448C0877F5DF780D7EF34_12</vt:lpwstr>
  </property>
  <property fmtid="{D5CDD505-2E9C-101B-9397-08002B2CF9AE}" pid="3" name="KSOProductBuildVer">
    <vt:lpwstr>2057-12.2.0.20348</vt:lpwstr>
  </property>
</Properties>
</file>