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31"/>
  </p:notesMasterIdLst>
  <p:handoutMasterIdLst>
    <p:handoutMasterId r:id="rId32"/>
  </p:handoutMasterIdLst>
  <p:sldIdLst>
    <p:sldId id="708" r:id="rId4"/>
    <p:sldId id="271" r:id="rId5"/>
    <p:sldId id="275" r:id="rId6"/>
    <p:sldId id="287" r:id="rId7"/>
    <p:sldId id="265" r:id="rId8"/>
    <p:sldId id="279" r:id="rId9"/>
    <p:sldId id="293" r:id="rId10"/>
    <p:sldId id="281" r:id="rId11"/>
    <p:sldId id="282" r:id="rId12"/>
    <p:sldId id="731" r:id="rId13"/>
    <p:sldId id="732" r:id="rId14"/>
    <p:sldId id="733" r:id="rId15"/>
    <p:sldId id="302" r:id="rId16"/>
    <p:sldId id="299" r:id="rId17"/>
    <p:sldId id="303" r:id="rId18"/>
    <p:sldId id="734" r:id="rId19"/>
    <p:sldId id="300" r:id="rId20"/>
    <p:sldId id="301" r:id="rId21"/>
    <p:sldId id="737" r:id="rId22"/>
    <p:sldId id="738" r:id="rId23"/>
    <p:sldId id="755" r:id="rId24"/>
    <p:sldId id="756" r:id="rId25"/>
    <p:sldId id="296" r:id="rId26"/>
    <p:sldId id="754" r:id="rId27"/>
    <p:sldId id="758" r:id="rId28"/>
    <p:sldId id="297" r:id="rId29"/>
    <p:sldId id="757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47" d="100"/>
          <a:sy n="47" d="100"/>
        </p:scale>
        <p:origin x="1840" y="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5" Type="http://schemas.openxmlformats.org/officeDocument/2006/relationships/tableStyles" Target="tableStyles.xml"/><Relationship Id="rId34" Type="http://schemas.openxmlformats.org/officeDocument/2006/relationships/viewProps" Target="viewProps.xml"/><Relationship Id="rId33" Type="http://schemas.openxmlformats.org/officeDocument/2006/relationships/presProps" Target="presProps.xml"/><Relationship Id="rId32" Type="http://schemas.openxmlformats.org/officeDocument/2006/relationships/handoutMaster" Target="handoutMasters/handoutMaster1.xml"/><Relationship Id="rId31" Type="http://schemas.openxmlformats.org/officeDocument/2006/relationships/notesMaster" Target="notesMasters/notesMaster1.xml"/><Relationship Id="rId30" Type="http://schemas.openxmlformats.org/officeDocument/2006/relationships/slide" Target="slides/slide27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FF20CEC-16B5-438B-9904-3F6A78D24A66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4E129385-20E4-44E6-8F5A-D2F3D94977DD}" type="datetimeFigureOut">
              <a:rPr lang="en-US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  <a:endParaRPr lang="en-US" noProof="0"/>
          </a:p>
          <a:p>
            <a:pPr lvl="1"/>
            <a:r>
              <a:rPr lang="en-US" noProof="0"/>
              <a:t>Second level</a:t>
            </a:r>
            <a:endParaRPr lang="en-US" noProof="0"/>
          </a:p>
          <a:p>
            <a:pPr lvl="2"/>
            <a:r>
              <a:rPr lang="en-US" noProof="0"/>
              <a:t>Third level</a:t>
            </a:r>
            <a:endParaRPr lang="en-US" noProof="0"/>
          </a:p>
          <a:p>
            <a:pPr lvl="3"/>
            <a:r>
              <a:rPr lang="en-US" noProof="0"/>
              <a:t>Fourth level</a:t>
            </a:r>
            <a:endParaRPr lang="en-US" noProof="0"/>
          </a:p>
          <a:p>
            <a:pPr lvl="4"/>
            <a:r>
              <a:rPr lang="en-US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86AD59B6-0240-4851-96C0-777CBF428997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5BD655-9F5A-403E-AFFA-D7BD3119B112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B0AD39-AAC6-4A9E-AC29-A665B65F2929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E13532-5976-41F5-B853-CA134A94B3F4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020" y="1769541"/>
            <a:ext cx="7080026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020" y="3598339"/>
            <a:ext cx="7080026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BD655-9F5A-403E-AFFA-D7BD3119B112}" type="slidenum">
              <a:rPr lang="en-US" altLang="en-US" smtClean="0"/>
            </a:fld>
            <a:endParaRPr lang="en-US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C5270-43EC-4E7D-B294-DF2450256A51}" type="slidenum">
              <a:rPr lang="en-US" altLang="en-US" smtClean="0"/>
            </a:fld>
            <a:endParaRPr lang="en-US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1761068"/>
            <a:ext cx="7192913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589879"/>
            <a:ext cx="7192913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219E0-270F-4D44-ACF7-5F209792E0BD}" type="slidenum">
              <a:rPr lang="en-US" altLang="en-US" smtClean="0"/>
            </a:fld>
            <a:endParaRPr lang="en-US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7" y="1732449"/>
            <a:ext cx="3795373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169" y="1732450"/>
            <a:ext cx="3798499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BF0F8-9A38-4073-9F24-44A359620A0B}" type="slidenum">
              <a:rPr lang="en-US" altLang="en-US" smtClean="0"/>
            </a:fld>
            <a:endParaRPr lang="en-US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45" y="1770323"/>
            <a:ext cx="3787423" cy="4112953"/>
          </a:xfrm>
          <a:prstGeom prst="rect">
            <a:avLst/>
          </a:prstGeom>
        </p:spPr>
      </p:pic>
      <p:pic>
        <p:nvPicPr>
          <p:cNvPr id="14" name="Picture 13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245" y="1770323"/>
            <a:ext cx="3787423" cy="41129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404" y="1835254"/>
            <a:ext cx="3657258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404" y="2380138"/>
            <a:ext cx="365725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1225" y="1835255"/>
            <a:ext cx="3671498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1225" y="2380138"/>
            <a:ext cx="367149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BCFCD-1484-4238-800E-7AC41D603E5A}" type="slidenum">
              <a:rPr lang="en-US" altLang="en-US" smtClean="0"/>
            </a:fld>
            <a:endParaRPr lang="en-US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C3DC4-E791-4BAF-9759-6CBBF7D150AA}" type="slidenum">
              <a:rPr lang="en-US" altLang="en-US" smtClean="0"/>
            </a:fld>
            <a:endParaRPr lang="en-US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E5404-8FED-4E24-BC07-DD5625A596E3}" type="slidenum">
              <a:rPr lang="en-US" altLang="en-US" smtClean="0"/>
            </a:fld>
            <a:endParaRPr lang="en-US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0"/>
            <a:ext cx="2780167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5" y="609600"/>
            <a:ext cx="4808943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1518"/>
            <a:ext cx="2780167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F2311-3781-43DF-AD15-625852F65B0A}" type="slidenum">
              <a:rPr lang="en-US" altLang="en-US" smtClean="0"/>
            </a:fld>
            <a:endParaRPr lang="en-US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1C5270-43EC-4E7D-B294-DF2450256A51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late-V2-S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987" y="609923"/>
            <a:ext cx="3428146" cy="52054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923"/>
            <a:ext cx="3924676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76728" y="743989"/>
            <a:ext cx="3165375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9261"/>
            <a:ext cx="3924676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9E059-65DD-46FD-BE2F-4492F8398724}" type="slidenum">
              <a:rPr lang="en-US" altLang="en-US" smtClean="0"/>
            </a:fld>
            <a:endParaRPr lang="en-US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ate-V2-S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95" y="540085"/>
            <a:ext cx="7656010" cy="38343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4" y="4565255"/>
            <a:ext cx="7766495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26217" y="695010"/>
            <a:ext cx="7285600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6532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066D4-FA8B-4F1F-A1F7-3BB1A7AE5E84}" type="slidenum">
              <a:rPr lang="en-US" altLang="en-US" smtClean="0"/>
            </a:fld>
            <a:endParaRPr lang="en-US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8437"/>
            <a:ext cx="776532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295180"/>
            <a:ext cx="7765322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066D4-FA8B-4F1F-A1F7-3BB1A7AE5E84}" type="slidenum">
              <a:rPr lang="en-US" altLang="en-US" smtClean="0"/>
            </a:fld>
            <a:endParaRPr lang="en-US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3"/>
            <a:ext cx="6564224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304353"/>
            <a:ext cx="7765322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066D4-FA8B-4F1F-A1F7-3BB1A7AE5E84}" type="slidenum">
              <a:rPr lang="en-US" altLang="en-US" smtClean="0"/>
            </a:fld>
            <a:endParaRPr lang="en-US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627459" y="87391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28359" y="2933245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2126943"/>
            <a:ext cx="7765322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9" y="4650556"/>
            <a:ext cx="776414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066D4-FA8B-4F1F-A1F7-3BB1A7AE5E84}" type="slidenum">
              <a:rPr lang="en-US" altLang="en-US" smtClean="0"/>
            </a:fld>
            <a:endParaRPr lang="en-US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5033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7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4929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4929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066D4-FA8B-4F1F-A1F7-3BB1A7AE5E84}" type="slidenum">
              <a:rPr lang="en-US" altLang="en-US" smtClean="0"/>
            </a:fld>
            <a:endParaRPr lang="en-US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39" y="1826045"/>
            <a:ext cx="2529046" cy="1833558"/>
          </a:xfrm>
          <a:prstGeom prst="rect">
            <a:avLst/>
          </a:prstGeom>
        </p:spPr>
      </p:pic>
      <p:pic>
        <p:nvPicPr>
          <p:cNvPr id="28" name="Picture 27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813" y="1826045"/>
            <a:ext cx="2529046" cy="1833558"/>
          </a:xfrm>
          <a:prstGeom prst="rect">
            <a:avLst/>
          </a:prstGeom>
        </p:spPr>
      </p:pic>
      <p:pic>
        <p:nvPicPr>
          <p:cNvPr id="29" name="Picture 28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715" y="1826045"/>
            <a:ext cx="2529046" cy="1833558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6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763577" y="1938918"/>
            <a:ext cx="2319276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6" y="4480369"/>
            <a:ext cx="2475738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91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09307" y="1939094"/>
            <a:ext cx="2319276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75" y="4480368"/>
            <a:ext cx="2476753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5023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56774" y="1934432"/>
            <a:ext cx="2319276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4929" y="4480366"/>
            <a:ext cx="2475738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066D4-FA8B-4F1F-A1F7-3BB1A7AE5E84}" type="slidenum">
              <a:rPr lang="en-US" altLang="en-US" smtClean="0"/>
            </a:fld>
            <a:endParaRPr lang="en-US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0AD39-AAC6-4A9E-AC29-A665B65F2929}" type="slidenum">
              <a:rPr lang="en-US" altLang="en-US" smtClean="0"/>
            </a:fld>
            <a:endParaRPr lang="en-US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7302" y="609600"/>
            <a:ext cx="1713365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7" y="609600"/>
            <a:ext cx="5937654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13532-5976-41F5-B853-CA134A94B3F4}" type="slidenum">
              <a:rPr lang="en-US" altLang="en-US" smtClean="0"/>
            </a:fld>
            <a:endParaRPr lang="en-US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D219E0-270F-4D44-ACF7-5F209792E0BD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2BF0F8-9A38-4073-9F24-44A359620A0B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6BCFCD-1484-4238-800E-7AC41D603E5A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FC3DC4-E791-4BAF-9759-6CBBF7D150AA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8E5404-8FED-4E24-BC07-DD5625A596E3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BF2311-3781-43DF-AD15-625852F65B0A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F9E059-65DD-46FD-BE2F-4492F8398724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8" Type="http://schemas.openxmlformats.org/officeDocument/2006/relationships/theme" Target="../theme/theme2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C000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  <a:endParaRPr lang="en-US" alt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  <a:endParaRPr lang="en-US" altLang="en-US"/>
          </a:p>
          <a:p>
            <a:pPr lvl="1"/>
            <a:r>
              <a:rPr lang="en-US" altLang="en-US"/>
              <a:t>Second level</a:t>
            </a:r>
            <a:endParaRPr lang="en-US" altLang="en-US"/>
          </a:p>
          <a:p>
            <a:pPr lvl="2"/>
            <a:r>
              <a:rPr lang="en-US" altLang="en-US"/>
              <a:t>Third level</a:t>
            </a:r>
            <a:endParaRPr lang="en-US" altLang="en-US"/>
          </a:p>
          <a:p>
            <a:pPr lvl="3"/>
            <a:r>
              <a:rPr lang="en-US" altLang="en-US"/>
              <a:t>Fourth level</a:t>
            </a:r>
            <a:endParaRPr lang="en-US" altLang="en-US"/>
          </a:p>
          <a:p>
            <a:pPr lvl="4"/>
            <a:r>
              <a:rPr lang="en-US" altLang="en-US"/>
              <a:t>Fifth level</a:t>
            </a:r>
            <a:endParaRPr lang="en-US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A97066D4-FA8B-4F1F-A1F7-3BB1A7AE5E84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1732450"/>
            <a:ext cx="776532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7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A97066D4-FA8B-4F1F-A1F7-3BB1A7AE5E84}" type="slidenum">
              <a:rPr lang="en-US" altLang="en-US" smtClean="0"/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ransition spd="slow">
    <p:fade/>
  </p:transition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 panose="020B0603020202020204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7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90" indent="-269875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160" indent="-215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205" indent="-215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3860" indent="-215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855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57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892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42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9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752600" y="190500"/>
            <a:ext cx="6400800" cy="1219200"/>
          </a:xfrm>
          <a:solidFill>
            <a:schemeClr val="bg1">
              <a:alpha val="90000"/>
            </a:schemeClr>
          </a:solidFill>
        </p:spPr>
        <p:txBody>
          <a:bodyPr/>
          <a:lstStyle/>
          <a:p>
            <a:pPr algn="l"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ea typeface="Arial Unicode MS" pitchFamily="34" charset="-128"/>
                <a:cs typeface="Arial Unicode MS" pitchFamily="34" charset="-128"/>
              </a:rPr>
              <a:t>Failure comes with… 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ea typeface="Arial Unicode MS" pitchFamily="34" charset="-128"/>
                <a:cs typeface="Arial Unicode MS" pitchFamily="34" charset="-128"/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ea typeface="Arial Unicode MS" pitchFamily="34" charset="-128"/>
                <a:cs typeface="Arial Unicode MS" pitchFamily="34" charset="-128"/>
              </a:rPr>
              <a:t>     …Message from Satan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047466" y="2673255"/>
            <a:ext cx="7162800" cy="3727545"/>
          </a:xfrm>
          <a:solidFill>
            <a:schemeClr val="bg1">
              <a:alpha val="90000"/>
            </a:schemeClr>
          </a:solidFill>
        </p:spPr>
        <p:txBody>
          <a:bodyPr/>
          <a:lstStyle/>
          <a:p>
            <a:pPr algn="l">
              <a:defRPr/>
            </a:pPr>
            <a:r>
              <a:rPr lang="en-US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ea typeface="Arial Unicode MS" pitchFamily="34" charset="-128"/>
                <a:cs typeface="Arial Unicode MS" pitchFamily="34" charset="-128"/>
              </a:rPr>
              <a:t>Before We Sin, </a:t>
            </a:r>
            <a:endParaRPr lang="en-US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l">
              <a:defRPr/>
            </a:pPr>
            <a:r>
              <a:rPr lang="en-US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ea typeface="Arial Unicode MS" pitchFamily="34" charset="-128"/>
                <a:cs typeface="Arial Unicode MS" pitchFamily="34" charset="-128"/>
              </a:rPr>
              <a:t>      …the Devil is Our Tempter;</a:t>
            </a:r>
            <a:r>
              <a:rPr lang="en-US" sz="40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endParaRPr lang="en-US" sz="4000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l">
              <a:defRPr/>
            </a:pPr>
            <a:endParaRPr lang="en-US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l">
              <a:defRPr/>
            </a:pPr>
            <a:r>
              <a:rPr lang="en-US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ea typeface="Arial Unicode MS" pitchFamily="34" charset="-128"/>
                <a:cs typeface="Arial Unicode MS" pitchFamily="34" charset="-128"/>
              </a:rPr>
              <a:t>       After We Sin, </a:t>
            </a:r>
            <a:endParaRPr lang="en-US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l">
              <a:defRPr/>
            </a:pPr>
            <a:r>
              <a:rPr lang="en-US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ea typeface="Arial Unicode MS" pitchFamily="34" charset="-128"/>
                <a:cs typeface="Arial Unicode MS" pitchFamily="34" charset="-128"/>
              </a:rPr>
              <a:t>             the Devil is Our Accuser</a:t>
            </a:r>
            <a:endParaRPr lang="en-US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316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31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331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6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animBg="1"/>
      <p:bldP spid="13316" grpId="0" animBg="1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981200" y="92122"/>
            <a:ext cx="5867400" cy="1371600"/>
          </a:xfrm>
          <a:solidFill>
            <a:schemeClr val="bg1">
              <a:alpha val="90000"/>
            </a:schemeClr>
          </a:solidFill>
        </p:spPr>
        <p:txBody>
          <a:bodyPr/>
          <a:lstStyle/>
          <a:p>
            <a:pPr algn="l" eaLnBrk="1" hangingPunct="1"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ea typeface="Arial Unicode MS" pitchFamily="34" charset="-128"/>
                <a:cs typeface="Arial Unicode MS" pitchFamily="34" charset="-128"/>
              </a:rPr>
              <a:t>Failure comes with… </a:t>
            </a:r>
            <a:b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ea typeface="Arial Unicode MS" pitchFamily="34" charset="-128"/>
                <a:cs typeface="Arial Unicode MS" pitchFamily="34" charset="-128"/>
              </a:rPr>
            </a:b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ea typeface="Arial Unicode MS" pitchFamily="34" charset="-128"/>
                <a:cs typeface="Arial Unicode MS" pitchFamily="34" charset="-128"/>
              </a:rPr>
              <a:t>     …Message from Satan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2400" y="1600200"/>
            <a:ext cx="8991600" cy="5165678"/>
          </a:xfrm>
          <a:solidFill>
            <a:schemeClr val="bg1">
              <a:alpha val="90000"/>
            </a:schemeClr>
          </a:solidFill>
        </p:spPr>
        <p:txBody>
          <a:bodyPr/>
          <a:lstStyle/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16+ Different Names for Satan in Bible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Devil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(diablos- &gt; 40 x’s 2 words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2">
              <a:buSzPct val="125000"/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en-US" sz="32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dia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thru/ penetrate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 +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2"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en-US" sz="32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ballo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 throw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l">
              <a:defRPr/>
            </a:pPr>
            <a:endParaRPr lang="en-US" sz="10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q"/>
              <a:defRPr/>
            </a:pP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Satan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/ 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Accuser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shantana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-to hate / to accuse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&gt; 50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x’s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-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 12:10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“accuser.. bro..”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§"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Satan’s Goal for You to Fall Down…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And Stay Down…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We Need to Learn How to Fail Forward!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33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33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33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133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33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133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animBg="1"/>
      <p:bldP spid="13316" grpId="0" animBg="1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219200" y="381000"/>
            <a:ext cx="7696200" cy="1066800"/>
          </a:xfrm>
          <a:solidFill>
            <a:schemeClr val="bg1">
              <a:alpha val="9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Three Comforting Truths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04800" y="2895600"/>
            <a:ext cx="8610600" cy="3886200"/>
          </a:xfrm>
          <a:solidFill>
            <a:schemeClr val="bg1">
              <a:alpha val="90000"/>
            </a:schemeClr>
          </a:solidFill>
        </p:spPr>
        <p:txBody>
          <a:bodyPr/>
          <a:lstStyle/>
          <a:p>
            <a:pPr marL="457200" indent="-457200" algn="l">
              <a:buFont typeface="Wingdings" panose="05000000000000000000" pitchFamily="2" charset="2"/>
              <a:buChar char="q"/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When We Fail, God is Still Sovereign (60)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 algn="l">
              <a:lnSpc>
                <a:spcPct val="150000"/>
              </a:lnSpc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Sovereign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=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“in Control”</a:t>
            </a:r>
            <a:endParaRPr lang="en-US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l">
              <a:lnSpc>
                <a:spcPct val="150000"/>
              </a:lnSpc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Rooster Crowing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Brought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 Messages 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 algn="l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(61)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 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Peter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is Out of Control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 algn="l">
              <a:buFont typeface="Wingdings" panose="05000000000000000000" pitchFamily="2" charset="2"/>
              <a:buChar char="§"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(60)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 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God is Still in Control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33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1000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1000"/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1000"/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1" animBg="1"/>
      <p:bldP spid="13316" grpId="0" animBg="1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33400" y="457200"/>
            <a:ext cx="7162800" cy="1066800"/>
          </a:xfrm>
          <a:solidFill>
            <a:schemeClr val="bg1">
              <a:alpha val="9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Three Comforting Truths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04800" y="2590800"/>
            <a:ext cx="8610600" cy="3276600"/>
          </a:xfrm>
          <a:solidFill>
            <a:schemeClr val="bg1">
              <a:alpha val="90000"/>
            </a:schemeClr>
          </a:solidFill>
        </p:spPr>
        <p:txBody>
          <a:bodyPr/>
          <a:lstStyle/>
          <a:p>
            <a:pPr marL="457200" indent="-457200" algn="l">
              <a:buFont typeface="Wingdings" panose="05000000000000000000" pitchFamily="2" charset="2"/>
              <a:buChar char="q"/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When We Fail, God is Still Sovereign 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(60)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 algn="l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II Timothy 2:13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“.. </a:t>
            </a:r>
            <a:r>
              <a:rPr 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abideth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faithful…”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 algn="l">
              <a:buFont typeface="Wingdings" panose="05000000000000000000" pitchFamily="2" charset="2"/>
              <a:buChar char="§"/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Rom. 8:28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says  “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All Things…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 algn="l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…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Work Together For Good”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 algn="l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…that 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Includes Our 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Failures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3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animBg="1"/>
      <p:bldP spid="13316" grpId="0" animBg="1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28600" y="381000"/>
            <a:ext cx="7162800" cy="838200"/>
          </a:xfrm>
          <a:solidFill>
            <a:schemeClr val="bg1">
              <a:alpha val="9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Three Comforting Truths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04800" y="1600200"/>
            <a:ext cx="8686800" cy="4495800"/>
          </a:xfrm>
          <a:solidFill>
            <a:schemeClr val="bg1">
              <a:alpha val="90000"/>
            </a:schemeClr>
          </a:solidFill>
        </p:spPr>
        <p:txBody>
          <a:bodyPr/>
          <a:lstStyle/>
          <a:p>
            <a:pPr marL="457200" indent="-457200" algn="l">
              <a:buFont typeface="Wingdings" panose="05000000000000000000" pitchFamily="2" charset="2"/>
              <a:buChar char="q"/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“ “” “ Sympathetic / Still Watching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(61)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l">
              <a:spcBef>
                <a:spcPts val="1200"/>
              </a:spcBef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God is Not Changing Us So He Can Love Us…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l"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…He Loves Us Enough to Change Us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 algn="l">
              <a:spcBef>
                <a:spcPts val="1800"/>
              </a:spcBef>
              <a:buFont typeface="Wingdings" panose="05000000000000000000" pitchFamily="2" charset="2"/>
              <a:buChar char="§"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Our Failures Do Not Disappoint God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l">
              <a:spcBef>
                <a:spcPts val="1800"/>
              </a:spcBef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God Does Not 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Love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Us Because…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l">
              <a:spcBef>
                <a:spcPts val="0"/>
              </a:spcBef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             …We Are 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Valuable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l">
              <a:spcBef>
                <a:spcPts val="1200"/>
              </a:spcBef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 …We Are 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Valuable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Because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l">
              <a:spcBef>
                <a:spcPts val="0"/>
              </a:spcBef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              …He 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Loves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Us!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33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33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33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33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animBg="1"/>
      <p:bldP spid="13316" grpId="0" animBg="1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600200" y="419100"/>
            <a:ext cx="7162800" cy="762000"/>
          </a:xfrm>
          <a:solidFill>
            <a:schemeClr val="bg1">
              <a:alpha val="8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Three Comforting Truths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04800" y="1600200"/>
            <a:ext cx="8610600" cy="3352800"/>
          </a:xfrm>
          <a:solidFill>
            <a:schemeClr val="bg1">
              <a:alpha val="80000"/>
            </a:schemeClr>
          </a:solidFill>
        </p:spPr>
        <p:txBody>
          <a:bodyPr/>
          <a:lstStyle/>
          <a:p>
            <a:pPr algn="l"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2- “ “” “Sympathetic and Still Watching 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(61)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l">
              <a:buFont typeface="Wingdings" panose="05000000000000000000" pitchFamily="2" charset="2"/>
              <a:buChar char="§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Psalms 103:14,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“For he </a:t>
            </a:r>
            <a:r>
              <a:rPr lang="en-US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knoweth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our frame; he </a:t>
            </a:r>
            <a:endParaRPr lang="en-US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l">
              <a:spcBef>
                <a:spcPts val="0"/>
              </a:spcBef>
              <a:defRPr/>
            </a:pP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              </a:t>
            </a:r>
            <a:r>
              <a:rPr lang="en-US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remembereth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that we are dust.”</a:t>
            </a:r>
            <a:endParaRPr lang="en-US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l">
              <a:spcBef>
                <a:spcPts val="0"/>
              </a:spcBef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2" algn="l"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He is Sympathetic…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2" algn="l"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…He is Sovereign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33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animBg="1"/>
      <p:bldP spid="13316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133600" y="228600"/>
            <a:ext cx="6781800" cy="914400"/>
          </a:xfrm>
          <a:solidFill>
            <a:schemeClr val="bg1">
              <a:alpha val="8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Three Comforting Truths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" y="1600200"/>
            <a:ext cx="9067800" cy="3810000"/>
          </a:xfrm>
          <a:solidFill>
            <a:schemeClr val="bg1">
              <a:alpha val="80000"/>
            </a:schemeClr>
          </a:solidFill>
        </p:spPr>
        <p:txBody>
          <a:bodyPr/>
          <a:lstStyle/>
          <a:p>
            <a:pPr marL="457200" indent="-457200" algn="l">
              <a:buFont typeface="Wingdings" panose="05000000000000000000" pitchFamily="2" charset="2"/>
              <a:buChar char="q"/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 ““ We are Secure in His Promises (31-32)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l"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1- the Pride -v31a, 33 -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he thought had it together</a:t>
            </a:r>
            <a:endParaRPr lang="en-US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l"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2- the Passion -v31b 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“desired” </a:t>
            </a:r>
            <a:endParaRPr lang="en-US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 algn="l">
              <a:buFont typeface="Wingdings" panose="05000000000000000000" pitchFamily="2" charset="2"/>
              <a:buChar char="q"/>
              <a:defRPr/>
            </a:pP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Asked Permission…Satan Has to Ask!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2" algn="l">
              <a:buFont typeface="Wingdings" panose="05000000000000000000" pitchFamily="2" charset="2"/>
              <a:buChar char="§"/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Sifting Process: 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2" algn="l">
              <a:buFont typeface="Wingdings" panose="05000000000000000000" pitchFamily="2" charset="2"/>
              <a:buChar char="§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Satan Wanted to Sift Peter to Condemn…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2" algn="l">
              <a:buFont typeface="Wingdings" panose="05000000000000000000" pitchFamily="2" charset="2"/>
              <a:buChar char="§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Jesus Allowed so as to Cleanse Peter.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 algn="l"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       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33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33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133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animBg="1"/>
      <p:bldP spid="13316" grpId="0" animBg="1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752600" y="381000"/>
            <a:ext cx="7162800" cy="1066800"/>
          </a:xfrm>
          <a:solidFill>
            <a:schemeClr val="bg1">
              <a:alpha val="8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Three Comforting Truths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0" y="1600200"/>
            <a:ext cx="8915400" cy="4267200"/>
          </a:xfrm>
          <a:solidFill>
            <a:schemeClr val="bg1">
              <a:alpha val="80000"/>
            </a:schemeClr>
          </a:solidFill>
        </p:spPr>
        <p:txBody>
          <a:bodyPr/>
          <a:lstStyle/>
          <a:p>
            <a:pPr marL="457200" indent="-457200" algn="l">
              <a:buFont typeface="Wingdings" panose="05000000000000000000" pitchFamily="2" charset="2"/>
              <a:buChar char="q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“  “ We are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Secure in His Promises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(31-32)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l"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1- the Pride -v31a, 33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l"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2- the Passion -v31b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l"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3- the Prayer -v32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 algn="l"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Salvation Doesn’t Depend Upon YOU? 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(31-32)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Satan Concentrates on the Chaff = to Destroy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Jesus Concentrates on the Wheat = to Cleanse   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    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33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33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33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33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animBg="1"/>
      <p:bldP spid="13316" grpId="0" animBg="1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1219200"/>
            <a:ext cx="7848600" cy="3886200"/>
          </a:xfrm>
          <a:solidFill>
            <a:schemeClr val="bg1">
              <a:alpha val="80000"/>
            </a:schemeClr>
          </a:solidFill>
        </p:spPr>
        <p:txBody>
          <a:bodyPr/>
          <a:lstStyle/>
          <a:p>
            <a:pPr algn="l"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 Things Jesus Knew About Peter: 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57200" indent="-457200" algn="l">
              <a:buFont typeface="Wingdings" panose="05000000000000000000" pitchFamily="2" charset="2"/>
              <a:buChar char="q"/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Failure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he had Failure in his life</a:t>
            </a:r>
            <a:endParaRPr lang="en-US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57200" indent="-457200" algn="l">
              <a:buFont typeface="Wingdings" panose="05000000000000000000" pitchFamily="2" charset="2"/>
              <a:buChar char="q"/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Faith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-he had Faith </a:t>
            </a:r>
            <a:endParaRPr lang="en-US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l">
              <a:defRPr/>
            </a:pP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-it can pull you from Failure and </a:t>
            </a:r>
            <a:endParaRPr lang="en-US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l">
              <a:defRPr/>
            </a:pP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   …push you to your Future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57200" indent="-457200" algn="l">
              <a:buFont typeface="Wingdings" panose="05000000000000000000" pitchFamily="2" charset="2"/>
              <a:buChar char="q"/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Future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he had a Future </a:t>
            </a:r>
            <a:endParaRPr lang="en-US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l">
              <a:defRPr/>
            </a:pP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-God was not through w/ him yet</a:t>
            </a:r>
            <a:endParaRPr lang="en-US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l"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       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33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33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33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33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animBg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Psalm 139:16 You Saw Me Before I Was Born (purple)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04" r="7287" b="-5"/>
          <a:stretch>
            <a:fillRect/>
          </a:stretch>
        </p:blipFill>
        <p:spPr bwMode="auto">
          <a:xfrm>
            <a:off x="3124878" y="10"/>
            <a:ext cx="3333072" cy="3067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Psalm 139:16 You Saw Me Before I Was Born (purple)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53" r="-2" b="-2"/>
          <a:stretch>
            <a:fillRect/>
          </a:stretch>
        </p:blipFill>
        <p:spPr bwMode="auto">
          <a:xfrm>
            <a:off x="20" y="3790950"/>
            <a:ext cx="6229329" cy="3067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5" name="Freeform: Shape 103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3866590" cy="4845530"/>
          </a:xfrm>
          <a:custGeom>
            <a:avLst/>
            <a:gdLst>
              <a:gd name="connsiteX0" fmla="*/ 0 w 5155454"/>
              <a:gd name="connsiteY0" fmla="*/ 0 h 4845530"/>
              <a:gd name="connsiteX1" fmla="*/ 4766270 w 5155454"/>
              <a:gd name="connsiteY1" fmla="*/ 0 h 4845530"/>
              <a:gd name="connsiteX2" fmla="*/ 4896671 w 5155454"/>
              <a:gd name="connsiteY2" fmla="*/ 270697 h 4845530"/>
              <a:gd name="connsiteX3" fmla="*/ 5155454 w 5155454"/>
              <a:gd name="connsiteY3" fmla="*/ 1552495 h 4845530"/>
              <a:gd name="connsiteX4" fmla="*/ 1862419 w 5155454"/>
              <a:gd name="connsiteY4" fmla="*/ 4845530 h 4845530"/>
              <a:gd name="connsiteX5" fmla="*/ 21252 w 5155454"/>
              <a:gd name="connsiteY5" fmla="*/ 4283132 h 4845530"/>
              <a:gd name="connsiteX6" fmla="*/ 0 w 5155454"/>
              <a:gd name="connsiteY6" fmla="*/ 4267240 h 4845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55454" h="4845530">
                <a:moveTo>
                  <a:pt x="0" y="0"/>
                </a:moveTo>
                <a:lnTo>
                  <a:pt x="4766270" y="0"/>
                </a:lnTo>
                <a:lnTo>
                  <a:pt x="4896671" y="270697"/>
                </a:lnTo>
                <a:cubicBezTo>
                  <a:pt x="5063308" y="664671"/>
                  <a:pt x="5155454" y="1097822"/>
                  <a:pt x="5155454" y="1552495"/>
                </a:cubicBezTo>
                <a:cubicBezTo>
                  <a:pt x="5155454" y="3371188"/>
                  <a:pt x="3681112" y="4845530"/>
                  <a:pt x="1862419" y="4845530"/>
                </a:cubicBezTo>
                <a:cubicBezTo>
                  <a:pt x="1180409" y="4845530"/>
                  <a:pt x="546824" y="4638201"/>
                  <a:pt x="21252" y="4283132"/>
                </a:cubicBezTo>
                <a:lnTo>
                  <a:pt x="0" y="42672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2" descr="“Jesus prayed for Peter in the midst of His own crisis!” Text: Luke 22: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" r="37162" b="1"/>
          <a:stretch>
            <a:fillRect/>
          </a:stretch>
        </p:blipFill>
        <p:spPr bwMode="auto">
          <a:xfrm>
            <a:off x="20" y="2"/>
            <a:ext cx="3762805" cy="4718647"/>
          </a:xfrm>
          <a:custGeom>
            <a:avLst/>
            <a:gdLst/>
            <a:ahLst/>
            <a:cxnLst/>
            <a:rect l="l" t="t" r="r" b="b"/>
            <a:pathLst>
              <a:path w="5017099" h="4718647">
                <a:moveTo>
                  <a:pt x="0" y="0"/>
                </a:moveTo>
                <a:lnTo>
                  <a:pt x="4599738" y="0"/>
                </a:lnTo>
                <a:lnTo>
                  <a:pt x="4636346" y="60259"/>
                </a:lnTo>
                <a:cubicBezTo>
                  <a:pt x="4879170" y="507256"/>
                  <a:pt x="5017099" y="1019504"/>
                  <a:pt x="5017099" y="1563967"/>
                </a:cubicBezTo>
                <a:cubicBezTo>
                  <a:pt x="5017099" y="3306249"/>
                  <a:pt x="3604701" y="4718647"/>
                  <a:pt x="1862419" y="4718647"/>
                </a:cubicBezTo>
                <a:cubicBezTo>
                  <a:pt x="1209063" y="4718647"/>
                  <a:pt x="602098" y="4520029"/>
                  <a:pt x="98607" y="4179877"/>
                </a:cubicBezTo>
                <a:lnTo>
                  <a:pt x="0" y="410614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7" name="Freeform: Shape 103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611360" y="1563968"/>
            <a:ext cx="4532640" cy="5294033"/>
          </a:xfrm>
          <a:custGeom>
            <a:avLst/>
            <a:gdLst>
              <a:gd name="connsiteX0" fmla="*/ 3600823 w 6043520"/>
              <a:gd name="connsiteY0" fmla="*/ 0 h 5294033"/>
              <a:gd name="connsiteX1" fmla="*/ 5891281 w 6043520"/>
              <a:gd name="connsiteY1" fmla="*/ 822253 h 5294033"/>
              <a:gd name="connsiteX2" fmla="*/ 6043520 w 6043520"/>
              <a:gd name="connsiteY2" fmla="*/ 960617 h 5294033"/>
              <a:gd name="connsiteX3" fmla="*/ 6043520 w 6043520"/>
              <a:gd name="connsiteY3" fmla="*/ 5294033 h 5294033"/>
              <a:gd name="connsiteX4" fmla="*/ 423445 w 6043520"/>
              <a:gd name="connsiteY4" fmla="*/ 5294033 h 5294033"/>
              <a:gd name="connsiteX5" fmla="*/ 282971 w 6043520"/>
              <a:gd name="connsiteY5" fmla="*/ 5002426 h 5294033"/>
              <a:gd name="connsiteX6" fmla="*/ 0 w 6043520"/>
              <a:gd name="connsiteY6" fmla="*/ 3600823 h 5294033"/>
              <a:gd name="connsiteX7" fmla="*/ 3600823 w 6043520"/>
              <a:gd name="connsiteY7" fmla="*/ 0 h 5294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43520" h="5294033">
                <a:moveTo>
                  <a:pt x="3600823" y="0"/>
                </a:moveTo>
                <a:cubicBezTo>
                  <a:pt x="4470871" y="0"/>
                  <a:pt x="5268847" y="308574"/>
                  <a:pt x="5891281" y="822253"/>
                </a:cubicBezTo>
                <a:lnTo>
                  <a:pt x="6043520" y="960617"/>
                </a:lnTo>
                <a:lnTo>
                  <a:pt x="6043520" y="5294033"/>
                </a:lnTo>
                <a:lnTo>
                  <a:pt x="423445" y="5294033"/>
                </a:lnTo>
                <a:lnTo>
                  <a:pt x="282971" y="5002426"/>
                </a:lnTo>
                <a:cubicBezTo>
                  <a:pt x="100759" y="4571630"/>
                  <a:pt x="0" y="4097993"/>
                  <a:pt x="0" y="3600823"/>
                </a:cubicBezTo>
                <a:cubicBezTo>
                  <a:pt x="0" y="1612143"/>
                  <a:pt x="1612143" y="0"/>
                  <a:pt x="360082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8" name="Picture 4" descr="The names of Sat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29" r="16861" b="1"/>
          <a:stretch>
            <a:fillRect/>
          </a:stretch>
        </p:blipFill>
        <p:spPr bwMode="auto">
          <a:xfrm>
            <a:off x="4712796" y="1699213"/>
            <a:ext cx="4431204" cy="5158786"/>
          </a:xfrm>
          <a:custGeom>
            <a:avLst/>
            <a:gdLst/>
            <a:ahLst/>
            <a:cxnLst/>
            <a:rect l="l" t="t" r="r" b="b"/>
            <a:pathLst>
              <a:path w="5908273" h="5158786">
                <a:moveTo>
                  <a:pt x="3465576" y="0"/>
                </a:moveTo>
                <a:cubicBezTo>
                  <a:pt x="4302945" y="0"/>
                  <a:pt x="5070948" y="296984"/>
                  <a:pt x="5670004" y="791369"/>
                </a:cubicBezTo>
                <a:lnTo>
                  <a:pt x="5908273" y="1007923"/>
                </a:lnTo>
                <a:lnTo>
                  <a:pt x="5908273" y="5158786"/>
                </a:lnTo>
                <a:lnTo>
                  <a:pt x="443374" y="5158786"/>
                </a:lnTo>
                <a:lnTo>
                  <a:pt x="418277" y="5117476"/>
                </a:lnTo>
                <a:cubicBezTo>
                  <a:pt x="151523" y="4626427"/>
                  <a:pt x="0" y="4063697"/>
                  <a:pt x="0" y="3465576"/>
                </a:cubicBezTo>
                <a:cubicBezTo>
                  <a:pt x="0" y="1551591"/>
                  <a:pt x="1551591" y="0"/>
                  <a:pt x="3465576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9" name="Oval 103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2362900" y="1716727"/>
            <a:ext cx="3429000" cy="45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4" descr="#Psalms 103:14 #ESV @ibcr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2" r="17367" b="-2"/>
          <a:stretch>
            <a:fillRect/>
          </a:stretch>
        </p:blipFill>
        <p:spPr bwMode="auto">
          <a:xfrm>
            <a:off x="2465770" y="1853886"/>
            <a:ext cx="3223260" cy="4297680"/>
          </a:xfrm>
          <a:custGeom>
            <a:avLst/>
            <a:gdLst/>
            <a:ahLst/>
            <a:cxnLst/>
            <a:rect l="l" t="t" r="r" b="b"/>
            <a:pathLst>
              <a:path w="4297680" h="4297680">
                <a:moveTo>
                  <a:pt x="2148840" y="0"/>
                </a:moveTo>
                <a:cubicBezTo>
                  <a:pt x="3335612" y="0"/>
                  <a:pt x="4297680" y="962068"/>
                  <a:pt x="4297680" y="2148840"/>
                </a:cubicBezTo>
                <a:cubicBezTo>
                  <a:pt x="4297680" y="3335612"/>
                  <a:pt x="3335612" y="4297680"/>
                  <a:pt x="2148840" y="4297680"/>
                </a:cubicBezTo>
                <a:cubicBezTo>
                  <a:pt x="962068" y="4297680"/>
                  <a:pt x="0" y="3335612"/>
                  <a:pt x="0" y="2148840"/>
                </a:cubicBezTo>
                <a:cubicBezTo>
                  <a:pt x="0" y="962068"/>
                  <a:pt x="962068" y="0"/>
                  <a:pt x="214884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1" name="Freeform: Shape 104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5821734" y="-1"/>
            <a:ext cx="3333072" cy="3211788"/>
          </a:xfrm>
          <a:custGeom>
            <a:avLst/>
            <a:gdLst>
              <a:gd name="connsiteX0" fmla="*/ 5102 w 4444096"/>
              <a:gd name="connsiteY0" fmla="*/ 0 h 3211788"/>
              <a:gd name="connsiteX1" fmla="*/ 4444096 w 4444096"/>
              <a:gd name="connsiteY1" fmla="*/ 0 h 3211788"/>
              <a:gd name="connsiteX2" fmla="*/ 4444096 w 4444096"/>
              <a:gd name="connsiteY2" fmla="*/ 2908319 h 3211788"/>
              <a:gd name="connsiteX3" fmla="*/ 4321598 w 4444096"/>
              <a:gd name="connsiteY3" fmla="*/ 2967330 h 3211788"/>
              <a:gd name="connsiteX4" fmla="*/ 3110753 w 4444096"/>
              <a:gd name="connsiteY4" fmla="*/ 3211788 h 3211788"/>
              <a:gd name="connsiteX5" fmla="*/ 0 w 4444096"/>
              <a:gd name="connsiteY5" fmla="*/ 101035 h 3211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44096" h="3211788">
                <a:moveTo>
                  <a:pt x="5102" y="0"/>
                </a:moveTo>
                <a:lnTo>
                  <a:pt x="4444096" y="0"/>
                </a:lnTo>
                <a:lnTo>
                  <a:pt x="4444096" y="2908319"/>
                </a:lnTo>
                <a:lnTo>
                  <a:pt x="4321598" y="2967330"/>
                </a:lnTo>
                <a:cubicBezTo>
                  <a:pt x="3949433" y="3124742"/>
                  <a:pt x="3540258" y="3211788"/>
                  <a:pt x="3110753" y="3211788"/>
                </a:cubicBezTo>
                <a:cubicBezTo>
                  <a:pt x="1392732" y="3211788"/>
                  <a:pt x="0" y="1819056"/>
                  <a:pt x="0" y="10103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026" name="Picture 2" descr="Christian Quotes: Devil Is A Liar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89" r="-4" b="-4"/>
          <a:stretch>
            <a:fillRect/>
          </a:stretch>
        </p:blipFill>
        <p:spPr bwMode="auto">
          <a:xfrm>
            <a:off x="5946525" y="-1"/>
            <a:ext cx="3208283" cy="3045402"/>
          </a:xfrm>
          <a:custGeom>
            <a:avLst/>
            <a:gdLst/>
            <a:ahLst/>
            <a:cxnLst/>
            <a:rect l="l" t="t" r="r" b="b"/>
            <a:pathLst>
              <a:path w="4277711" h="3045402">
                <a:moveTo>
                  <a:pt x="5102" y="0"/>
                </a:moveTo>
                <a:lnTo>
                  <a:pt x="4277711" y="0"/>
                </a:lnTo>
                <a:lnTo>
                  <a:pt x="4277711" y="2723810"/>
                </a:lnTo>
                <a:lnTo>
                  <a:pt x="4090449" y="2814019"/>
                </a:lnTo>
                <a:cubicBezTo>
                  <a:pt x="3738190" y="2963012"/>
                  <a:pt x="3350901" y="3045402"/>
                  <a:pt x="2944368" y="3045402"/>
                </a:cubicBezTo>
                <a:cubicBezTo>
                  <a:pt x="1318238" y="3045402"/>
                  <a:pt x="0" y="1727164"/>
                  <a:pt x="0" y="10103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228601" y="1219200"/>
            <a:ext cx="8145564" cy="3886200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en-US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 Things Jesus Knows About You </a:t>
            </a:r>
            <a:endParaRPr lang="en-US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00050" lvl="1" indent="0">
              <a:buNone/>
              <a:defRPr/>
            </a:pPr>
            <a:r>
              <a:rPr lang="en-US" sz="32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Your.. </a:t>
            </a:r>
            <a:endParaRPr lang="en-US" sz="32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1257300" lvl="2" indent="-457200">
              <a:buFont typeface="Wingdings" panose="05000000000000000000" pitchFamily="2" charset="2"/>
              <a:buChar char="q"/>
              <a:defRPr/>
            </a:pPr>
            <a:r>
              <a:rPr lang="en-US" sz="32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Failures</a:t>
            </a:r>
            <a:endParaRPr lang="en-US" sz="3200" b="1" i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1257300" lvl="2" indent="-457200">
              <a:buFont typeface="Wingdings" panose="05000000000000000000" pitchFamily="2" charset="2"/>
              <a:buChar char="q"/>
              <a:defRPr/>
            </a:pPr>
            <a:r>
              <a:rPr lang="en-US" sz="32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Faith</a:t>
            </a:r>
            <a:r>
              <a:rPr lang="en-US" sz="3200" b="1" i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endParaRPr lang="en-US" sz="32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1257300" lvl="2" indent="-457200">
              <a:buFont typeface="Wingdings" panose="05000000000000000000" pitchFamily="2" charset="2"/>
              <a:buChar char="q"/>
              <a:defRPr/>
            </a:pPr>
            <a:r>
              <a:rPr lang="en-US" sz="32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Future </a:t>
            </a:r>
            <a:endParaRPr lang="en-US" sz="3200" b="1" i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00050" lvl="1" indent="0">
              <a:buNone/>
              <a:defRPr/>
            </a:pPr>
            <a:r>
              <a:rPr lang="en-US" sz="3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God is Not Through w/ You Yet!</a:t>
            </a:r>
            <a:endParaRPr lang="en-US" sz="36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defRPr/>
            </a:pPr>
            <a:endParaRPr lang="en-US" sz="28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  <a:defRPr/>
            </a:pPr>
            <a: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     </a:t>
            </a:r>
            <a:endParaRPr lang="en-US" sz="28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2438400" y="2315210"/>
            <a:ext cx="4124325" cy="14624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en-GB" sz="5400"/>
              <a:t>End Part 2</a:t>
            </a:r>
            <a:endParaRPr lang="en-US" altLang="en-GB" sz="5400"/>
          </a:p>
        </p:txBody>
      </p:sp>
    </p:spTree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838200" y="762000"/>
            <a:ext cx="7467600" cy="5334000"/>
          </a:xfrm>
          <a:solidFill>
            <a:schemeClr val="tx1">
              <a:lumMod val="95000"/>
              <a:alpha val="90000"/>
            </a:schemeClr>
          </a:solidFill>
        </p:spPr>
        <p:txBody>
          <a:bodyPr>
            <a:noAutofit/>
          </a:bodyPr>
          <a:lstStyle/>
          <a:p>
            <a:pPr marL="0" indent="0" algn="ctr" eaLnBrk="1" hangingPunct="1">
              <a:lnSpc>
                <a:spcPct val="110000"/>
              </a:lnSpc>
              <a:spcBef>
                <a:spcPts val="260"/>
              </a:spcBef>
              <a:buNone/>
            </a:pPr>
            <a:r>
              <a:rPr lang="en-US" sz="28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Repeat</a:t>
            </a:r>
            <a:endParaRPr lang="en-US" sz="2800" b="1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pPr marL="0" indent="0" algn="ctr" eaLnBrk="1" hangingPunct="1">
              <a:lnSpc>
                <a:spcPct val="110000"/>
              </a:lnSpc>
              <a:spcBef>
                <a:spcPts val="260"/>
              </a:spcBef>
              <a:buNone/>
            </a:pPr>
            <a:r>
              <a:rPr lang="en-US" sz="28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These Are the 2 Most Significant Hours</a:t>
            </a:r>
            <a:endParaRPr lang="en-US" sz="2800" b="1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pPr marL="0" indent="0" algn="ctr" eaLnBrk="1" hangingPunct="1">
              <a:lnSpc>
                <a:spcPct val="110000"/>
              </a:lnSpc>
              <a:spcBef>
                <a:spcPts val="260"/>
              </a:spcBef>
              <a:buNone/>
            </a:pPr>
            <a:r>
              <a:rPr lang="en-US" sz="28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of My Week</a:t>
            </a:r>
            <a:endParaRPr lang="en-US" sz="2800" b="1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pPr marL="0" indent="0" algn="ctr" eaLnBrk="1" hangingPunct="1">
              <a:lnSpc>
                <a:spcPct val="110000"/>
              </a:lnSpc>
              <a:spcBef>
                <a:spcPts val="260"/>
              </a:spcBef>
              <a:buNone/>
            </a:pPr>
            <a:r>
              <a:rPr lang="en-US" sz="28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Assist Me in Treasuring Them</a:t>
            </a:r>
            <a:endParaRPr lang="en-US" sz="2800" b="1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pPr marL="0" indent="0" algn="ctr" eaLnBrk="1" hangingPunct="1">
              <a:lnSpc>
                <a:spcPct val="110000"/>
              </a:lnSpc>
              <a:spcBef>
                <a:spcPts val="260"/>
              </a:spcBef>
              <a:buNone/>
            </a:pPr>
            <a:br>
              <a:rPr lang="en-US" sz="2800" b="1" dirty="0">
                <a:solidFill>
                  <a:schemeClr val="bg1"/>
                </a:solidFill>
                <a:latin typeface="Arial Rounded MT Bold" panose="020F0704030504030204" pitchFamily="34" charset="0"/>
              </a:rPr>
            </a:br>
            <a:r>
              <a:rPr lang="en-US" sz="28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I Am Present Today to Praise</a:t>
            </a:r>
            <a:endParaRPr lang="en-US" sz="2800" b="1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pPr marL="0" indent="0" algn="ctr" eaLnBrk="1" hangingPunct="1">
              <a:lnSpc>
                <a:spcPct val="110000"/>
              </a:lnSpc>
              <a:spcBef>
                <a:spcPts val="260"/>
              </a:spcBef>
              <a:buNone/>
            </a:pPr>
            <a:r>
              <a:rPr lang="en-US" sz="28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Not for Entertainment</a:t>
            </a:r>
            <a:endParaRPr lang="en-US" sz="2800" b="1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pPr marL="0" indent="0" algn="ctr" eaLnBrk="1" hangingPunct="1">
              <a:lnSpc>
                <a:spcPct val="110000"/>
              </a:lnSpc>
              <a:spcBef>
                <a:spcPts val="260"/>
              </a:spcBef>
              <a:buNone/>
            </a:pPr>
            <a:r>
              <a:rPr lang="en-US" sz="28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I Am Singing to an Audience of One</a:t>
            </a:r>
            <a:endParaRPr lang="en-US" sz="2800" b="1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pPr marL="0" indent="0" algn="ctr" eaLnBrk="1" hangingPunct="1">
              <a:lnSpc>
                <a:spcPct val="110000"/>
              </a:lnSpc>
              <a:spcBef>
                <a:spcPts val="260"/>
              </a:spcBef>
            </a:pPr>
            <a:r>
              <a:rPr lang="en-US" sz="28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Receive My Worship, Oh Lord!</a:t>
            </a:r>
            <a:endParaRPr lang="en-US" alt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000"/>
                            </p:stCondLst>
                            <p:childTnLst>
                              <p:par>
                                <p:cTn id="3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4000"/>
                            </p:stCondLst>
                            <p:childTnLst>
                              <p:par>
                                <p:cTn id="3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animBg="1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2"/>
          <p:cNvSpPr txBox="1">
            <a:spLocks noGrp="1" noChangeArrowheads="1"/>
          </p:cNvSpPr>
          <p:nvPr>
            <p:ph idx="1"/>
          </p:nvPr>
        </p:nvSpPr>
        <p:spPr>
          <a:xfrm>
            <a:off x="4038600" y="914400"/>
            <a:ext cx="5105400" cy="5021991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vert="horz" wrap="square" lIns="68580" tIns="34290" rIns="68580" bIns="34290" numCol="1" rtlCol="0" anchor="t" anchorCtr="0" compatLnSpc="1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  <a:defRPr/>
            </a:pPr>
            <a:r>
              <a:rPr lang="en-US" alt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Repeat</a:t>
            </a:r>
            <a:endParaRPr lang="en-US" altLang="en-US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10000"/>
              </a:lnSpc>
              <a:buNone/>
              <a:defRPr/>
            </a:pPr>
            <a:r>
              <a:rPr lang="en-US" alt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 Lift My Offering to You</a:t>
            </a:r>
            <a:endParaRPr lang="en-US" altLang="en-US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10000"/>
              </a:lnSpc>
              <a:buNone/>
              <a:defRPr/>
            </a:pPr>
            <a:r>
              <a:rPr lang="en-US" alt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Let It Please You Oh Lord</a:t>
            </a:r>
            <a:endParaRPr lang="en-US" altLang="en-US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10000"/>
              </a:lnSpc>
              <a:buNone/>
              <a:defRPr/>
            </a:pPr>
            <a:r>
              <a:rPr lang="en-US" alt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This is My Seed</a:t>
            </a:r>
            <a:endParaRPr lang="en-US" altLang="en-US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10000"/>
              </a:lnSpc>
              <a:buNone/>
              <a:defRPr/>
            </a:pPr>
            <a:r>
              <a:rPr lang="en-US" alt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Although It Leaves My Hand </a:t>
            </a:r>
            <a:endParaRPr lang="en-US" altLang="en-US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10000"/>
              </a:lnSpc>
              <a:buNone/>
              <a:defRPr/>
            </a:pPr>
            <a:r>
              <a:rPr lang="en-US" alt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It will Never Leave My Life</a:t>
            </a:r>
            <a:endParaRPr lang="en-US" altLang="en-US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10000"/>
              </a:lnSpc>
              <a:buNone/>
              <a:defRPr/>
            </a:pPr>
            <a:r>
              <a:rPr lang="en-US" alt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You Will Multiply It!</a:t>
            </a:r>
            <a:endParaRPr lang="en-US" altLang="en-US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10000"/>
              </a:lnSpc>
              <a:spcBef>
                <a:spcPts val="615"/>
              </a:spcBef>
              <a:buNone/>
              <a:defRPr/>
            </a:pPr>
            <a:endParaRPr lang="en-US" altLang="en-US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10000"/>
              </a:lnSpc>
              <a:spcBef>
                <a:spcPts val="615"/>
              </a:spcBef>
              <a:buNone/>
              <a:defRPr/>
            </a:pPr>
            <a:r>
              <a:rPr lang="en-US" alt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Accept My Seed Oh Lord!</a:t>
            </a:r>
            <a:endParaRPr lang="en-US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1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1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30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000"/>
                            </p:stCondLst>
                            <p:childTnLst>
                              <p:par>
                                <p:cTn id="32" presetID="1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34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4000"/>
                            </p:stCondLst>
                            <p:childTnLst>
                              <p:par>
                                <p:cTn id="36" presetID="1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38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269" y="457200"/>
            <a:ext cx="8875643" cy="4419600"/>
          </a:xfrm>
          <a:solidFill>
            <a:schemeClr val="tx1">
              <a:lumMod val="95000"/>
            </a:schemeClr>
          </a:solidFill>
        </p:spPr>
        <p:txBody>
          <a:bodyPr>
            <a:normAutofit/>
          </a:bodyPr>
          <a:lstStyle/>
          <a:p>
            <a:pPr rtl="0">
              <a:buNone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Doctor: "I see you're over a month late for your appointment. Don't you know that nervous disorders require prompt and regular attention? What's your excuse?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rtl="0">
              <a:buNone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Patient: "I was just following your orders, Doc."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rtl="0">
              <a:buNone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Doctor: "Following my orders? What are you talking about? I gave you no such order.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rtl="0">
              <a:buNone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Patient: "You told me to avoid people who irritate me.</a:t>
            </a:r>
            <a:br>
              <a:rPr lang="en-US" sz="2400" dirty="0">
                <a:effectLst/>
              </a:rPr>
            </a:br>
            <a:endParaRPr lang="en-US" dirty="0"/>
          </a:p>
        </p:txBody>
      </p:sp>
    </p:spTree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00" y="3200400"/>
            <a:ext cx="5257800" cy="3124200"/>
          </a:xfrm>
          <a:solidFill>
            <a:schemeClr val="bg1">
              <a:alpha val="90000"/>
            </a:schemeClr>
          </a:solidFill>
          <a:effectLst>
            <a:softEdge rad="38100"/>
          </a:effectLst>
        </p:spPr>
        <p:txBody>
          <a:bodyPr/>
          <a:lstStyle/>
          <a:p>
            <a:pPr marL="0" indent="0" algn="ctr"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You May Be Here Today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And May Have Fallen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You Decide If It’s a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Speed Bump or a Stop Sign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Realize that God Wants You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To Get Up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End Part 1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pointofpower.com/files/491/5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7200" y="76200"/>
            <a:ext cx="8610600" cy="4114800"/>
          </a:xfrm>
          <a:solidFill>
            <a:schemeClr val="bg1">
              <a:alpha val="80000"/>
            </a:schemeClr>
          </a:solidFill>
        </p:spPr>
        <p:txBody>
          <a:bodyPr/>
          <a:lstStyle/>
          <a:p>
            <a:pPr marL="609600" indent="-609600" algn="l" eaLnBrk="1" hangingPunct="1"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Edward Christian Church                                 April 6, 2025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609600" indent="-609600" algn="l" eaLnBrk="1" hangingPunct="1">
              <a:defRPr/>
            </a:pP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609600" indent="-609600" algn="l" eaLnBrk="1" hangingPunct="1"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Help I have Fallen…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l" eaLnBrk="1" hangingPunct="1"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…But I Can Get Up!!!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l" eaLnBrk="1" hangingPunct="1">
              <a:spcBef>
                <a:spcPts val="0"/>
              </a:spcBef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      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Pt 2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l" eaLnBrk="1" hangingPunct="1">
              <a:defRPr/>
            </a:pP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3352800"/>
            <a:ext cx="7772400" cy="784225"/>
          </a:xfrm>
        </p:spPr>
        <p:txBody>
          <a:bodyPr/>
          <a:lstStyle/>
          <a:p>
            <a:pPr>
              <a:defRPr/>
            </a:pP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Luke 22:54-62</a:t>
            </a:r>
            <a:b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12" descr="Cephas Den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819400"/>
            <a:ext cx="61722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randomBar dir="vert"/>
      </p:transition>
    </mc:Choice>
    <mc:Fallback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458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45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45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45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8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8000"/>
                            </p:stCondLst>
                            <p:childTnLst>
                              <p:par>
                                <p:cTn id="3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 animBg="1" uiExpand="1" build="p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585" name="Rectangle 2458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http://www.pointofpower.com/files/491/5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5" y="10"/>
            <a:ext cx="914399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7" name="Rectangle 2458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2207602"/>
            <a:ext cx="9143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4"/>
          <p:cNvSpPr txBox="1">
            <a:spLocks noChangeArrowheads="1"/>
          </p:cNvSpPr>
          <p:nvPr/>
        </p:nvSpPr>
        <p:spPr bwMode="auto">
          <a:xfrm>
            <a:off x="838200" y="114300"/>
            <a:ext cx="8229600" cy="51054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l">
              <a:defRPr/>
            </a:pPr>
            <a:r>
              <a:rPr lang="en-US" sz="28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Have You Ever Fallen Down Spiritually…</a:t>
            </a:r>
            <a:endParaRPr lang="en-US" sz="28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l">
              <a:defRPr/>
            </a:pPr>
            <a:r>
              <a:rPr lang="en-US" sz="28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…While Running This Race ? </a:t>
            </a:r>
            <a:endParaRPr lang="en-US" sz="28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l">
              <a:defRPr/>
            </a:pPr>
            <a:r>
              <a:rPr lang="en-US" sz="28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    …Been Tripped Up By The Devil?  </a:t>
            </a:r>
            <a:endParaRPr lang="en-US" sz="28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l">
              <a:spcBef>
                <a:spcPts val="1200"/>
              </a:spcBef>
              <a:buFont typeface="Wingdings" panose="05000000000000000000" pitchFamily="2" charset="2"/>
              <a:buChar char="§"/>
              <a:defRPr/>
            </a:pPr>
            <a:r>
              <a:rPr lang="en-US" sz="28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Peter Did Just That…and Denied The Lord, </a:t>
            </a:r>
            <a:endParaRPr lang="en-US" sz="28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l">
              <a:spcBef>
                <a:spcPts val="1200"/>
              </a:spcBef>
              <a:buFont typeface="Wingdings" panose="05000000000000000000" pitchFamily="2" charset="2"/>
              <a:buChar char="§"/>
              <a:defRPr/>
            </a:pPr>
            <a:r>
              <a:rPr lang="en-US" sz="28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This Would Go Down in Peter’s Memory as </a:t>
            </a:r>
            <a:endParaRPr lang="en-US" sz="28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l">
              <a:spcBef>
                <a:spcPts val="0"/>
              </a:spcBef>
              <a:defRPr/>
            </a:pPr>
            <a:r>
              <a:rPr lang="en-US" sz="28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         the Worst Night of Life !</a:t>
            </a:r>
            <a:endParaRPr lang="en-US" sz="28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l">
              <a:spcBef>
                <a:spcPts val="0"/>
              </a:spcBef>
              <a:defRPr/>
            </a:pPr>
            <a:endParaRPr lang="en-US" sz="28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l">
              <a:spcBef>
                <a:spcPts val="0"/>
              </a:spcBef>
              <a:defRPr/>
            </a:pPr>
            <a:r>
              <a:rPr lang="en-US" sz="28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          But in Spite of It All…</a:t>
            </a:r>
            <a:endParaRPr lang="en-US" sz="28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l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en-US" sz="28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God Gave Him a New Start …</a:t>
            </a:r>
            <a:endParaRPr lang="en-US" sz="28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l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en-US" sz="28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Peter Learned How to Benefit From Failure !  </a:t>
            </a:r>
            <a:endParaRPr lang="en-US" sz="28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l" eaLnBrk="1" hangingPunct="1">
              <a:defRPr/>
            </a:pPr>
            <a:endParaRPr lang="en-US" sz="28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133600" y="228600"/>
            <a:ext cx="4876800" cy="762000"/>
          </a:xfrm>
          <a:solidFill>
            <a:schemeClr val="bg1">
              <a:alpha val="9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Fail … </a:t>
            </a:r>
            <a:r>
              <a:rPr lang="en-US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“Biblically”</a:t>
            </a:r>
            <a:endParaRPr lang="en-US" sz="4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952500" y="1600200"/>
            <a:ext cx="7239000" cy="4419600"/>
          </a:xfrm>
          <a:solidFill>
            <a:schemeClr val="bg1">
              <a:alpha val="90000"/>
            </a:schemeClr>
          </a:solidFill>
        </p:spPr>
        <p:txBody>
          <a:bodyPr/>
          <a:lstStyle/>
          <a:p>
            <a:pPr algn="l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       Old Test-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Relinquish, Abandon, Let Go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Cross Boundary Bet Right / Wrong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l">
              <a:spcBef>
                <a:spcPts val="1200"/>
              </a:spcBef>
              <a:spcAft>
                <a:spcPts val="0"/>
              </a:spcAft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         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New Test-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 Drop Away, Drive Off Course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Fall Short, Be Deficient, Inefficient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Fall Powerless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l"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Peter Experienced 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All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This Night!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75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29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229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2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2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2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2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22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22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animBg="1" autoUpdateAnimBg="0"/>
      <p:bldP spid="12292" grpId="0" animBg="1" autoUpdateAnimBg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1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905000" y="228600"/>
            <a:ext cx="5105400" cy="685800"/>
          </a:xfrm>
          <a:solidFill>
            <a:schemeClr val="bg1">
              <a:alpha val="90000"/>
            </a:schemeClr>
          </a:solidFill>
        </p:spPr>
        <p:txBody>
          <a:bodyPr/>
          <a:lstStyle/>
          <a:p>
            <a:pPr algn="l" eaLnBrk="1" hangingPunct="1"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Facts about Failure</a:t>
            </a:r>
            <a:endParaRPr lang="en-US" sz="4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04800" y="2057400"/>
            <a:ext cx="7239000" cy="4572000"/>
          </a:xfrm>
          <a:solidFill>
            <a:schemeClr val="bg1">
              <a:alpha val="90000"/>
            </a:schemeClr>
          </a:solidFill>
        </p:spPr>
        <p:txBody>
          <a:bodyPr/>
          <a:lstStyle/>
          <a:p>
            <a:pPr marL="514350" indent="-514350">
              <a:buFont typeface="Courier New" panose="02070309020205020404" pitchFamily="49" charset="0"/>
              <a:buChar char="o"/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Remember that Everyone Fails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971550" lvl="1" indent="-514350"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it’s Universal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514350" indent="-514350">
              <a:buFont typeface="Courier New" panose="02070309020205020404" pitchFamily="49" charset="0"/>
              <a:buChar char="o"/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Realize that Failure is Not Final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971550" lvl="1" indent="-514350"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i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t’s One Piece of Life’s Puzzle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457200" indent="-457200">
              <a:buFont typeface="Courier New" panose="02070309020205020404" pitchFamily="49" charset="0"/>
              <a:buChar char="o"/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Recognize the Benefits of Failure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Each Failure Comes w/ a Lesson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2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Educates Us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2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Makes Us Less Judgmental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2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Aids in Interaction w/ Others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1229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1000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1000"/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1000"/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1000"/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1000"/>
                                        <p:tgtEl>
                                          <p:spTgt spid="12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1000"/>
                                        <p:tgtEl>
                                          <p:spTgt spid="12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1000"/>
                                        <p:tgtEl>
                                          <p:spTgt spid="122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1000"/>
                                        <p:tgtEl>
                                          <p:spTgt spid="122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1000"/>
                                        <p:tgtEl>
                                          <p:spTgt spid="122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animBg="1" autoUpdateAnimBg="0"/>
      <p:bldP spid="12292" grpId="0" animBg="1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62200" y="228600"/>
            <a:ext cx="6705600" cy="685800"/>
          </a:xfrm>
          <a:solidFill>
            <a:srgbClr val="FFFFFF">
              <a:alpha val="80000"/>
            </a:srgbClr>
          </a:solidFill>
          <a:effectLst>
            <a:softEdge rad="38100"/>
          </a:effectLst>
        </p:spPr>
        <p:txBody>
          <a:bodyPr/>
          <a:lstStyle/>
          <a:p>
            <a:pPr algn="l" eaLnBrk="1" hangingPunct="1"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rdique Inline" panose="020F0502020204030204" pitchFamily="2" charset="0"/>
                <a:ea typeface="Arial Unicode MS" pitchFamily="34" charset="-128"/>
                <a:cs typeface="Arial Unicode MS" pitchFamily="34" charset="-128"/>
              </a:rPr>
              <a:t>Failure Comes with a Choice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ordique Inline" panose="020F0502020204030204" pitchFamily="2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62200" y="1371600"/>
            <a:ext cx="5334000" cy="5029200"/>
          </a:xfrm>
          <a:solidFill>
            <a:schemeClr val="bg1">
              <a:alpha val="80000"/>
            </a:schemeClr>
          </a:solidFill>
          <a:effectLst>
            <a:softEdge rad="38100"/>
          </a:effectLst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rdique Inline" panose="020F0502020204030204" pitchFamily="2" charset="0"/>
                <a:ea typeface="Arial Unicode MS" pitchFamily="34" charset="-128"/>
                <a:cs typeface="Arial Unicode MS" pitchFamily="34" charset="-128"/>
              </a:rPr>
              <a:t>it can be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ordique Inline" panose="020F0502020204030204" pitchFamily="2" charset="0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ts val="600"/>
              </a:spcBef>
              <a:defRPr/>
            </a:pP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rdique Inline" panose="020F0502020204030204" pitchFamily="2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rdique Inline" panose="020F0502020204030204" pitchFamily="2" charset="0"/>
                <a:ea typeface="Arial Unicode MS" pitchFamily="34" charset="-128"/>
                <a:cs typeface="Arial Unicode MS" pitchFamily="34" charset="-128"/>
              </a:rPr>
              <a:t>…a Hitching Post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rdique Inline" panose="020F0502020204030204" pitchFamily="2" charset="0"/>
                <a:ea typeface="Arial Unicode MS" pitchFamily="34" charset="-128"/>
                <a:cs typeface="Arial Unicode MS" pitchFamily="34" charset="-128"/>
              </a:rPr>
              <a:t> 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ordique Inline" panose="020F0502020204030204" pitchFamily="2" charset="0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ts val="0"/>
              </a:spcBef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rdique Inline" panose="020F0502020204030204" pitchFamily="2" charset="0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rdique Inline" panose="020F0502020204030204" pitchFamily="2" charset="0"/>
                <a:ea typeface="Arial Unicode MS" pitchFamily="34" charset="-128"/>
                <a:cs typeface="Arial Unicode MS" pitchFamily="34" charset="-128"/>
              </a:rPr>
              <a:t>Fall Down/ Stay Down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rdique Inline" panose="020F0502020204030204" pitchFamily="2" charset="0"/>
                <a:ea typeface="Arial Unicode MS" pitchFamily="34" charset="-128"/>
                <a:cs typeface="Arial Unicode MS" pitchFamily="34" charset="-128"/>
              </a:rPr>
              <a:t>)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rdique Inline" panose="020F0502020204030204" pitchFamily="2" charset="0"/>
                <a:ea typeface="Arial Unicode MS" pitchFamily="34" charset="-128"/>
                <a:cs typeface="Arial Unicode MS" pitchFamily="34" charset="-128"/>
              </a:rPr>
              <a:t> 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ordique Inline" panose="020F0502020204030204" pitchFamily="2" charset="0"/>
              <a:ea typeface="Arial Unicode MS" pitchFamily="34" charset="-128"/>
              <a:cs typeface="Arial Unicode MS" pitchFamily="34" charset="-128"/>
            </a:endParaRPr>
          </a:p>
          <a:p>
            <a:pPr>
              <a:defRPr/>
            </a:pP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rdique Inline" panose="020F0502020204030204" pitchFamily="2" charset="0"/>
                <a:ea typeface="Arial Unicode MS" pitchFamily="34" charset="-128"/>
                <a:cs typeface="Arial Unicode MS" pitchFamily="34" charset="-128"/>
              </a:rPr>
              <a:t>or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ordique Inline" panose="020F0502020204030204" pitchFamily="2" charset="0"/>
              <a:ea typeface="Arial Unicode MS" pitchFamily="34" charset="-128"/>
              <a:cs typeface="Arial Unicode MS" pitchFamily="34" charset="-128"/>
            </a:endParaRPr>
          </a:p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rdique Inline" panose="020F0502020204030204" pitchFamily="2" charset="0"/>
                <a:ea typeface="Arial Unicode MS" pitchFamily="34" charset="-128"/>
                <a:cs typeface="Arial Unicode MS" pitchFamily="34" charset="-128"/>
              </a:rPr>
              <a:t>  …a Guiding Post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rdique Inline" panose="020F0502020204030204" pitchFamily="2" charset="0"/>
                <a:ea typeface="Arial Unicode MS" pitchFamily="34" charset="-128"/>
                <a:cs typeface="Arial Unicode MS" pitchFamily="34" charset="-128"/>
              </a:rPr>
              <a:t> 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ordique Inline" panose="020F0502020204030204" pitchFamily="2" charset="0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ts val="0"/>
              </a:spcBef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rdique Inline" panose="020F0502020204030204" pitchFamily="2" charset="0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rdique Inline" panose="020F0502020204030204" pitchFamily="2" charset="0"/>
                <a:ea typeface="Arial Unicode MS" pitchFamily="34" charset="-128"/>
                <a:cs typeface="Arial Unicode MS" pitchFamily="34" charset="-128"/>
              </a:rPr>
              <a:t>Fall Down/ Get Back Up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rdique Inline" panose="020F0502020204030204" pitchFamily="2" charset="0"/>
                <a:ea typeface="Arial Unicode MS" pitchFamily="34" charset="-128"/>
                <a:cs typeface="Arial Unicode MS" pitchFamily="34" charset="-128"/>
              </a:rPr>
              <a:t>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ordique Inline" panose="020F0502020204030204" pitchFamily="2" charset="0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ts val="1200"/>
              </a:spcBef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rdique Inline" panose="020F0502020204030204" pitchFamily="2" charset="0"/>
                <a:ea typeface="Arial Unicode MS" pitchFamily="34" charset="-128"/>
                <a:cs typeface="Arial Unicode MS" pitchFamily="34" charset="-128"/>
              </a:rPr>
              <a:t>Difference in…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ordique Inline" panose="020F0502020204030204" pitchFamily="2" charset="0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ts val="0"/>
              </a:spcBef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rdique Inline" panose="020F0502020204030204" pitchFamily="2" charset="0"/>
                <a:ea typeface="Arial Unicode MS" pitchFamily="34" charset="-128"/>
                <a:cs typeface="Arial Unicode MS" pitchFamily="34" charset="-128"/>
              </a:rPr>
              <a:t>Learning from Failure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ordique Inline" panose="020F0502020204030204" pitchFamily="2" charset="0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ts val="0"/>
              </a:spcBef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rdique Inline" panose="020F0502020204030204" pitchFamily="2" charset="0"/>
                <a:ea typeface="Arial Unicode MS" pitchFamily="34" charset="-128"/>
                <a:cs typeface="Arial Unicode MS" pitchFamily="34" charset="-128"/>
              </a:rPr>
              <a:t>or Lose from your Failure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ordique Inline" panose="020F0502020204030204" pitchFamily="2" charset="0"/>
              <a:ea typeface="Arial Unicode MS" pitchFamily="34" charset="-128"/>
              <a:cs typeface="Arial Unicode MS" pitchFamily="34" charset="-128"/>
            </a:endParaRPr>
          </a:p>
          <a:p>
            <a:pPr>
              <a:defRPr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7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animBg="1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pointofpower.com/files/491/5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28800" y="228600"/>
            <a:ext cx="6629400" cy="762000"/>
          </a:xfrm>
          <a:solidFill>
            <a:srgbClr val="FFFFFF">
              <a:alpha val="80000"/>
            </a:srgbClr>
          </a:solidFill>
          <a:effectLst>
            <a:softEdge rad="38100"/>
          </a:effectLst>
        </p:spPr>
        <p:txBody>
          <a:bodyPr/>
          <a:lstStyle/>
          <a:p>
            <a:pPr algn="l" eaLnBrk="1" hangingPunct="1"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rdique Inline" panose="020F0502020204030204" pitchFamily="2" charset="0"/>
                <a:ea typeface="Arial Unicode MS" pitchFamily="34" charset="-128"/>
                <a:cs typeface="Arial Unicode MS" pitchFamily="34" charset="-128"/>
              </a:rPr>
              <a:t>Failure Comes with a Choice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ordique Inline" panose="020F0502020204030204" pitchFamily="2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2438400"/>
            <a:ext cx="5715000" cy="2819400"/>
          </a:xfrm>
          <a:solidFill>
            <a:schemeClr val="bg1">
              <a:alpha val="80000"/>
            </a:schemeClr>
          </a:solidFill>
          <a:effectLst>
            <a:softEdge rad="38100"/>
          </a:effectLst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rdique Inline" panose="020F0502020204030204" pitchFamily="2" charset="0"/>
                <a:ea typeface="Arial Unicode MS" pitchFamily="34" charset="-128"/>
                <a:cs typeface="Arial Unicode MS" pitchFamily="34" charset="-128"/>
              </a:rPr>
              <a:t>Remember…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ordique Inline" panose="020F0502020204030204" pitchFamily="2" charset="0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ts val="600"/>
              </a:spcBef>
              <a:defRPr/>
            </a:pP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rdique Inline" panose="020F0502020204030204" pitchFamily="2" charset="0"/>
                <a:ea typeface="Arial Unicode MS" pitchFamily="34" charset="-128"/>
                <a:cs typeface="Arial Unicode MS" pitchFamily="34" charset="-128"/>
              </a:rPr>
              <a:t>Failure Has More to Do with…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ordique Inline" panose="020F0502020204030204" pitchFamily="2" charset="0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ts val="0"/>
              </a:spcBef>
              <a:defRPr/>
            </a:pP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rdique Inline" panose="020F0502020204030204" pitchFamily="2" charset="0"/>
                <a:ea typeface="Arial Unicode MS" pitchFamily="34" charset="-128"/>
                <a:cs typeface="Arial Unicode MS" pitchFamily="34" charset="-128"/>
              </a:rPr>
              <a:t>Your Attitude 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ordique Inline" panose="020F0502020204030204" pitchFamily="2" charset="0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ts val="600"/>
              </a:spcBef>
              <a:defRPr/>
            </a:pP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rdique Inline" panose="020F0502020204030204" pitchFamily="2" charset="0"/>
                <a:ea typeface="Arial Unicode MS" pitchFamily="34" charset="-128"/>
                <a:cs typeface="Arial Unicode MS" pitchFamily="34" charset="-128"/>
              </a:rPr>
              <a:t>Than 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ordique Inline" panose="020F0502020204030204" pitchFamily="2" charset="0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ts val="0"/>
              </a:spcBef>
              <a:defRPr/>
            </a:pP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rdique Inline" panose="020F0502020204030204" pitchFamily="2" charset="0"/>
                <a:ea typeface="Arial Unicode MS" pitchFamily="34" charset="-128"/>
                <a:cs typeface="Arial Unicode MS" pitchFamily="34" charset="-128"/>
              </a:rPr>
              <a:t>Your Circumstances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ordique Inline" panose="020F0502020204030204" pitchFamily="2" charset="0"/>
              <a:ea typeface="Arial Unicode MS" pitchFamily="34" charset="-128"/>
              <a:cs typeface="Arial Unicode MS" pitchFamily="34" charset="-128"/>
            </a:endParaRPr>
          </a:p>
          <a:p>
            <a:pPr>
              <a:defRPr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500">
        <p:split dir="in"/>
      </p:transition>
    </mc:Choice>
    <mc:Fallback>
      <p:transition spd="slow">
        <p:split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126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animBg="1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68000" b="-6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381000"/>
            <a:ext cx="8229600" cy="1066800"/>
          </a:xfrm>
          <a:solidFill>
            <a:schemeClr val="bg1">
              <a:alpha val="9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Failure Comes Often at the Point of Our Greatest Strength 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(33) 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04800" y="2286000"/>
            <a:ext cx="8610600" cy="4114800"/>
          </a:xfrm>
          <a:solidFill>
            <a:schemeClr val="bg1">
              <a:alpha val="90000"/>
            </a:schemeClr>
          </a:solidFill>
        </p:spPr>
        <p:txBody>
          <a:bodyPr/>
          <a:lstStyle/>
          <a:p>
            <a:pPr algn="l"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Tendency to Trust Too Much in Self…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l">
              <a:spcBef>
                <a:spcPts val="0"/>
              </a:spcBef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…Produces Over-Confidence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57200" indent="-457200" algn="l">
              <a:buFont typeface="Courier New" panose="02070309020205020404" pitchFamily="49" charset="0"/>
              <a:buChar char="o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 Cor. 10:12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“let him that </a:t>
            </a:r>
            <a:r>
              <a:rPr lang="en-US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thinketh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he </a:t>
            </a:r>
            <a:r>
              <a:rPr lang="en-US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standeth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..  </a:t>
            </a:r>
            <a:endParaRPr lang="en-US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l">
              <a:spcBef>
                <a:spcPts val="0"/>
              </a:spcBef>
              <a:defRPr/>
            </a:pP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         …take heed lest he fall”</a:t>
            </a:r>
            <a:endParaRPr lang="en-US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57200" indent="-457200" algn="l">
              <a:spcBef>
                <a:spcPts val="1200"/>
              </a:spcBef>
              <a:buFont typeface="Courier New" panose="02070309020205020404" pitchFamily="49" charset="0"/>
              <a:buChar char="o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Prov. 16:18,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“pride goes before destruction”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l">
              <a:spcBef>
                <a:spcPts val="1200"/>
              </a:spcBef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But Fully Depending on the Lord…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l">
              <a:spcBef>
                <a:spcPts val="0"/>
              </a:spcBef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         …Produces God-Confidence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57200" indent="-457200" algn="l">
              <a:spcBef>
                <a:spcPts val="600"/>
              </a:spcBef>
              <a:buFont typeface="Courier New" panose="02070309020205020404" pitchFamily="49" charset="0"/>
              <a:buChar char="o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II Cor. 12:10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,“when I am weak, them am I strong!”</a:t>
            </a:r>
            <a:endParaRPr lang="en-US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33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1000"/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133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000"/>
                                        <p:tgtEl>
                                          <p:spTgt spid="133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1000"/>
                                        <p:tgtEl>
                                          <p:spTgt spid="133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animBg="1"/>
      <p:bldP spid="13316" grpId="0" animBg="1" uiExpand="1" build="p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4966</Words>
  <Application>WPS Presentation</Application>
  <PresentationFormat>On-screen Show (4:3)</PresentationFormat>
  <Paragraphs>210</Paragraphs>
  <Slides>27</Slides>
  <Notes>1</Notes>
  <HiddenSlides>1</HiddenSlides>
  <MMClips>0</MMClips>
  <ScaleCrop>false</ScaleCrop>
  <HeadingPairs>
    <vt:vector size="6" baseType="variant">
      <vt:variant>
        <vt:lpstr>已用的字体</vt:lpstr>
      </vt:variant>
      <vt:variant>
        <vt:i4>25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27</vt:i4>
      </vt:variant>
    </vt:vector>
  </HeadingPairs>
  <TitlesOfParts>
    <vt:vector size="54" baseType="lpstr">
      <vt:lpstr>Arial</vt:lpstr>
      <vt:lpstr>SimSun</vt:lpstr>
      <vt:lpstr>Wingdings</vt:lpstr>
      <vt:lpstr>Trebuchet MS</vt:lpstr>
      <vt:lpstr>Wingdings 2</vt:lpstr>
      <vt:lpstr>Wingdings</vt:lpstr>
      <vt:lpstr>Arial Rounded MT Bold</vt:lpstr>
      <vt:lpstr>Programme</vt:lpstr>
      <vt:lpstr>Ezra SIL</vt:lpstr>
      <vt:lpstr>Microsoft YaHei</vt:lpstr>
      <vt:lpstr>Arial Unicode MS</vt:lpstr>
      <vt:lpstr>Calisto MT</vt:lpstr>
      <vt:lpstr>Calibri</vt:lpstr>
      <vt:lpstr>Untitled Sans Regular</vt:lpstr>
      <vt:lpstr>Roboto</vt:lpstr>
      <vt:lpstr>Times New Roman</vt:lpstr>
      <vt:lpstr>Arial Unicode MS</vt:lpstr>
      <vt:lpstr>Courier New</vt:lpstr>
      <vt:lpstr>Nordique Inline</vt:lpstr>
      <vt:lpstr>Berlin Sans FB Demi</vt:lpstr>
      <vt:lpstr>Segoe Print</vt:lpstr>
      <vt:lpstr>ADLaM Display</vt:lpstr>
      <vt:lpstr>Verdana</vt:lpstr>
      <vt:lpstr>Calibri</vt:lpstr>
      <vt:lpstr>Papyrus</vt:lpstr>
      <vt:lpstr>Default Design</vt:lpstr>
      <vt:lpstr>Slate</vt:lpstr>
      <vt:lpstr>PowerPoint 演示文稿</vt:lpstr>
      <vt:lpstr>PowerPoint 演示文稿</vt:lpstr>
      <vt:lpstr> Luke 22:54-62 </vt:lpstr>
      <vt:lpstr>PowerPoint 演示文稿</vt:lpstr>
      <vt:lpstr>Fail … “Biblically”</vt:lpstr>
      <vt:lpstr> Facts about Failure</vt:lpstr>
      <vt:lpstr>Failure Comes with a Choice</vt:lpstr>
      <vt:lpstr>Failure Comes with a Choice</vt:lpstr>
      <vt:lpstr>Failure Comes Often at the Point of Our Greatest Strength (33) </vt:lpstr>
      <vt:lpstr>Failure comes with…       …Message from Satan</vt:lpstr>
      <vt:lpstr>Failure comes with…       …Message from Satan</vt:lpstr>
      <vt:lpstr>Three Comforting Truths</vt:lpstr>
      <vt:lpstr>Three Comforting Truths</vt:lpstr>
      <vt:lpstr>Three Comforting Truths</vt:lpstr>
      <vt:lpstr>Three Comforting Truths</vt:lpstr>
      <vt:lpstr>Three Comforting Truths</vt:lpstr>
      <vt:lpstr>Three Comforting Truths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 Linton</dc:creator>
  <cp:lastModifiedBy>Eddie Edwards</cp:lastModifiedBy>
  <cp:revision>397</cp:revision>
  <dcterms:created xsi:type="dcterms:W3CDTF">2008-02-01T01:34:00Z</dcterms:created>
  <dcterms:modified xsi:type="dcterms:W3CDTF">2025-04-06T21:40:33Z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80EE94AE30404572973BBF2EAAAAF418_12</vt:lpwstr>
  </property>
  <property fmtid="{D5CDD505-2E9C-101B-9397-08002B2CF9AE}" pid="3" name="KSOProductBuildVer">
    <vt:lpwstr>2057-12.2.0.20348</vt:lpwstr>
  </property>
</Properties>
</file>