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8"/>
  </p:handoutMasterIdLst>
  <p:sldIdLst>
    <p:sldId id="708" r:id="rId3"/>
    <p:sldId id="660" r:id="rId4"/>
    <p:sldId id="264" r:id="rId5"/>
    <p:sldId id="290" r:id="rId6"/>
    <p:sldId id="276" r:id="rId8"/>
    <p:sldId id="292" r:id="rId9"/>
    <p:sldId id="293" r:id="rId10"/>
    <p:sldId id="296" r:id="rId11"/>
    <p:sldId id="649" r:id="rId12"/>
    <p:sldId id="659" r:id="rId13"/>
    <p:sldId id="305" r:id="rId14"/>
    <p:sldId id="306" r:id="rId15"/>
    <p:sldId id="307" r:id="rId16"/>
    <p:sldId id="308" r:id="rId17"/>
    <p:sldId id="309" r:id="rId18"/>
    <p:sldId id="310" r:id="rId19"/>
    <p:sldId id="303" r:id="rId20"/>
    <p:sldId id="653" r:id="rId21"/>
    <p:sldId id="658" r:id="rId22"/>
    <p:sldId id="716" r:id="rId23"/>
    <p:sldId id="717" r:id="rId24"/>
    <p:sldId id="718" r:id="rId25"/>
    <p:sldId id="301" r:id="rId26"/>
    <p:sldId id="715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5" autoAdjust="0"/>
    <p:restoredTop sz="94660"/>
  </p:normalViewPr>
  <p:slideViewPr>
    <p:cSldViewPr showGuides="1">
      <p:cViewPr varScale="1">
        <p:scale>
          <a:sx n="47" d="100"/>
          <a:sy n="47" d="100"/>
        </p:scale>
        <p:origin x="173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B5032EB8-0236-4F1B-91DA-B4BDF8A60535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noProof="0"/>
              <a:t>Click to edit Master text styles</a:t>
            </a:r>
            <a:endParaRPr lang="en-US" altLang="en-US" noProof="0"/>
          </a:p>
          <a:p>
            <a:pPr lvl="1"/>
            <a:r>
              <a:rPr lang="en-US" altLang="en-US" noProof="0"/>
              <a:t>Second level</a:t>
            </a:r>
            <a:endParaRPr lang="en-US" altLang="en-US" noProof="0"/>
          </a:p>
          <a:p>
            <a:pPr lvl="2"/>
            <a:r>
              <a:rPr lang="en-US" altLang="en-US" noProof="0"/>
              <a:t>Third level</a:t>
            </a:r>
            <a:endParaRPr lang="en-US" altLang="en-US" noProof="0"/>
          </a:p>
          <a:p>
            <a:pPr lvl="3"/>
            <a:r>
              <a:rPr lang="en-US" altLang="en-US" noProof="0"/>
              <a:t>Fourth level</a:t>
            </a:r>
            <a:endParaRPr lang="en-US" altLang="en-US" noProof="0"/>
          </a:p>
          <a:p>
            <a:pPr lvl="4"/>
            <a:r>
              <a:rPr lang="en-US" altLang="en-US" noProof="0"/>
              <a:t>Fifth level</a:t>
            </a:r>
            <a:endParaRPr lang="en-US" altLang="en-US" noProof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2BD8CCA8-68BF-4EB4-B04E-EA775F1BE3C7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71CC4C-DD57-4ABC-8519-FCFC159F474F}" type="slidenum">
              <a:rPr lang="en-US" altLang="en-US"/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6238"/>
            <a:ext cx="40386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AutoNum type="arabicPeriod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029200" cy="2514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Lord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Resurrection Morning!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 Easter 2025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514600"/>
            <a:ext cx="6248400" cy="43434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lnSpc>
                <a:spcPct val="8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#1-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Moved Beyond Barriers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lnSpc>
                <a:spcPct val="8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“locked doors”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0" lvl="2" indent="-4572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–let no one in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0" lvl="2" indent="-457200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–not able to stop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#2-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Moved Beyond Confusion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“stood in midst”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24000" lvl="2" indent="-609600" algn="l" eaLnBrk="1" hangingPunct="1">
              <a:lnSpc>
                <a:spcPct val="85000"/>
              </a:lnSpc>
              <a:spcBef>
                <a:spcPct val="15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Stood(</a:t>
            </a:r>
            <a:r>
              <a:rPr lang="en-US" alt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covenant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24000" lvl="2" indent="-609600" algn="l" eaLnBrk="1" hangingPunct="1">
              <a:lnSpc>
                <a:spcPct val="85000"/>
              </a:lnSpc>
              <a:spcBef>
                <a:spcPct val="15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Message</a:t>
            </a:r>
            <a:endParaRPr lang="en-US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0"/>
            <a:ext cx="9296400" cy="914400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Wounds Propel Our Message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(19)</a:t>
            </a:r>
            <a:endParaRPr lang="en-US" altLang="en-US" sz="2800" i="1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 uiExpand="1" build="p"/>
      <p:bldP spid="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70363" y="3276600"/>
            <a:ext cx="4953000" cy="35052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609600" indent="-609600" eaLnBrk="1" hangingPunct="1"/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Power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l" eaLnBrk="1" hangingPunct="1"/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#3-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Moved Beyond Fear</a:t>
            </a: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l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“…Peace..” </a:t>
            </a:r>
            <a:endParaRPr lang="en-US" altLang="en-US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l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They Needed Calming</a:t>
            </a:r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l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Peace (</a:t>
            </a:r>
            <a:r>
              <a:rPr lang="en-US" alt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bind together, </a:t>
            </a:r>
            <a:endParaRPr lang="en-US" alt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90600" lvl="1" indent="-533400" algn="l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alt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set a break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90600" lvl="1" indent="-533400" algn="l" eaLnBrk="1" hangingPunct="1"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Positive Impact</a:t>
            </a: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0"/>
            <a:ext cx="9296400" cy="990600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Wounds Propel Our Message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(19)</a:t>
            </a:r>
            <a:endParaRPr lang="en-US" altLang="en-US" sz="2800" i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924800" cy="685800"/>
          </a:xfrm>
          <a:solidFill>
            <a:schemeClr val="bg1">
              <a:alpha val="54901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…Potential to Bless Others </a:t>
            </a: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(20)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91063" y="5237163"/>
            <a:ext cx="4419600" cy="159861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</a:pP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Illuminate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l" eaLnBrk="1" hangingPunct="1"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Wounds Left Scars</a:t>
            </a:r>
            <a:endParaRPr lang="en-US" alt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90600" lvl="1" indent="-533400" algn="l" eaLnBrk="1" hangingPunct="1">
              <a:lnSpc>
                <a:spcPct val="8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Validates Message</a:t>
            </a:r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l" eaLnBrk="1" hangingPunct="1"/>
            <a:endParaRPr lang="en-US" alt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14300" y="1981200"/>
            <a:ext cx="4648200" cy="2057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 12:11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“they overcame by the Blood, testimony...”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04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60419" grpId="0" animBg="1" uiExpand="1" build="p"/>
      <p:bldP spid="5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7924800" cy="762000"/>
          </a:xfrm>
          <a:solidFill>
            <a:schemeClr val="bg1">
              <a:alpha val="54901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…Potential to Bless Others </a:t>
            </a: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(20)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95400"/>
            <a:ext cx="4953000" cy="16002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“When they saw, glad…”</a:t>
            </a:r>
            <a:endParaRPr lang="en-US" alt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24000" lvl="2" indent="-609600" algn="l" eaLnBrk="1" hangingPunct="1">
              <a:lnSpc>
                <a:spcPct val="85000"/>
              </a:lnSpc>
              <a:spcBef>
                <a:spcPct val="150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Caught it!</a:t>
            </a:r>
            <a:endParaRPr lang="en-US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5000" y="4648200"/>
            <a:ext cx="5943600" cy="2057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Compares to =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3400" indent="-533400" algn="l" eaLnBrk="1" hangingPunct="1">
              <a:spcBef>
                <a:spcPts val="0"/>
              </a:spcBef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Childbirth”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16:20-22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Childbirth = Travail  (Process)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= Joy  (Product)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 uiExpand="1" build="p"/>
      <p:bldP spid="5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7875" y="1981200"/>
            <a:ext cx="4572000" cy="48768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57200" indent="-457200" algn="l" eaLnBrk="1" hangingPunct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</a:t>
            </a:r>
            <a:endParaRPr lang="en-US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- He Spoke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 - They Saw/ Heard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- They Were Glad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</a:t>
            </a:r>
            <a:endParaRPr lang="en-US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Pain 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0" lvl="2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Healing Begins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Productive Pain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Bounty</a:t>
            </a:r>
            <a:endParaRPr lang="en-US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76200"/>
            <a:ext cx="8001000" cy="762000"/>
          </a:xfrm>
          <a:solidFill>
            <a:schemeClr val="bg1">
              <a:alpha val="54901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…Potential to Bless Others </a:t>
            </a: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(20)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067800" cy="1219200"/>
          </a:xfrm>
          <a:solidFill>
            <a:schemeClr val="bg1">
              <a:alpha val="54901"/>
            </a:schemeClr>
          </a:solidFill>
          <a:effectLst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Shows the Power of God to… 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…Turn Around Any Situation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(21-22)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875" y="3276600"/>
            <a:ext cx="4953000" cy="3810000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</a:t>
            </a:r>
            <a:endParaRPr lang="en-US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Confirmation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</a:t>
            </a:r>
            <a:endParaRPr lang="en-US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My Father hath sent me, so I send You!!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–be a witness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05000"/>
            <a:ext cx="4953000" cy="3048000"/>
          </a:xfrm>
          <a:solidFill>
            <a:schemeClr val="bg1"/>
          </a:solidFill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v"/>
            </a:pP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Personal Impact</a:t>
            </a:r>
            <a:endParaRPr lang="en-US" altLang="en-US" sz="32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l" eaLnBrk="1" hangingPunct="1"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Breathed on Them…   …receive Holy Ghost</a:t>
            </a:r>
            <a:endParaRPr lang="en-US" alt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l" eaLnBrk="1" hangingPunct="1">
              <a:buFontTx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 is Raising Up Generation Able to Breathe Fresh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Annt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067800" cy="1219200"/>
          </a:xfrm>
          <a:solidFill>
            <a:schemeClr val="bg1">
              <a:alpha val="54901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Shows the Power of God to… 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…Turn Around Any Situation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(21-22)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6858000" cy="3352800"/>
          </a:xfrm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All the Walls We Build…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…All the Doors We Lock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…Can’t Lock Out the Pain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KEEP JESUS OUT!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1676400"/>
            <a:ext cx="6858000" cy="3581400"/>
          </a:xfr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Sympathized…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Came Down From Heaven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Emphasized…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Carried a Cross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He Gave Greatest Hope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Arose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6" name="Picture 6" descr="&quot;What Happens When You Die?&quot; — Heartlight®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r="18341" b="2"/>
          <a:stretch>
            <a:fillRect/>
          </a:stretch>
        </p:blipFill>
        <p:spPr bwMode="auto">
          <a:xfrm>
            <a:off x="238227" y="321734"/>
            <a:ext cx="2848177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Bible Videos | Mormon Chann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9" b="2"/>
          <a:stretch>
            <a:fillRect/>
          </a:stretch>
        </p:blipFill>
        <p:spPr bwMode="auto">
          <a:xfrm>
            <a:off x="3209110" y="380198"/>
            <a:ext cx="2848488" cy="39632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372" name="Picture 12" descr="Pin by Unbroken ByGrace on Jesus Is The Way | Good good father, Quote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r="-2" b="11030"/>
          <a:stretch>
            <a:fillRect/>
          </a:stretch>
        </p:blipFill>
        <p:spPr bwMode="auto">
          <a:xfrm>
            <a:off x="238225" y="2422096"/>
            <a:ext cx="2846070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is scars, jesus scars, crucified, sacrifice, son of god, messia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8669" b="-7"/>
          <a:stretch>
            <a:fillRect/>
          </a:stretch>
        </p:blipFill>
        <p:spPr bwMode="auto">
          <a:xfrm>
            <a:off x="6062214" y="380198"/>
            <a:ext cx="2848487" cy="61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JESUS FEEL THE SCA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-3" b="-3"/>
          <a:stretch>
            <a:fillRect/>
          </a:stretch>
        </p:blipFill>
        <p:spPr bwMode="auto">
          <a:xfrm>
            <a:off x="3177103" y="4541150"/>
            <a:ext cx="28460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9" name="Straight Connector 1537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1828800"/>
            <a:ext cx="7315200" cy="70788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If He Can Defeat the Grave…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709" y="3752802"/>
            <a:ext cx="7315200" cy="132343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 Can Help You Defeat the Gravestones in Your Life…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33400" y="0"/>
            <a:ext cx="8610600" cy="4952999"/>
          </a:xfrm>
          <a:solidFill>
            <a:schemeClr val="bg1">
              <a:alpha val="5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460"/>
              </a:spcBef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460"/>
              </a:spcBef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460"/>
              </a:spcBef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460"/>
              </a:spcBef>
              <a:buNone/>
              <a:defRPr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dirty="0"/>
          </a:p>
        </p:txBody>
      </p:sp>
      <p:pic>
        <p:nvPicPr>
          <p:cNvPr id="19458" name="Picture 2" descr="Image result for Empty Cross with white sash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" y="4724400"/>
            <a:ext cx="4381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2615895" y="1143000"/>
            <a:ext cx="6528105" cy="533003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615"/>
              </a:spcBef>
              <a:buNone/>
              <a:defRPr/>
            </a:pP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615"/>
              </a:spcBef>
              <a:buNone/>
              <a:defRPr/>
            </a:pPr>
            <a:r>
              <a:rPr lang="en-US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6248400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  <a:t>One Easter Sunday morning as the pastor was preaching a children's sermon, he reached into his bag of props and pulled out an egg. He pointed at the egg and asked the children, "What's in here?" </a:t>
            </a:r>
            <a:b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</a:br>
            <a:b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</a:b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  <a:t>"I know, I know!" a little boy exclaimed, "pantyhose!"</a:t>
            </a:r>
            <a:b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</a:br>
            <a:b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</a:b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  <a:t>What do you call three rabbits in a row, hopping backwards simultaneously? A receding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  <a:t>hareline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charset="0"/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A picture containing person, man, clothing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95250"/>
            <a:ext cx="82931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2693988"/>
            <a:ext cx="6781800" cy="1470025"/>
          </a:xfrm>
          <a:solidFill>
            <a:schemeClr val="bg1">
              <a:alpha val="64999"/>
            </a:schemeClr>
          </a:solidFill>
          <a:effectLst>
            <a:softEdge rad="50800"/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Our Wounds</a:t>
            </a:r>
            <a:b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 2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876800" y="4684711"/>
            <a:ext cx="3124200" cy="51911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20:19-22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27000" y="6362700"/>
            <a:ext cx="4038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91375" y="6362700"/>
            <a:ext cx="198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20, 2025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2441" y="535323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Easter 2025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8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95800" y="228600"/>
            <a:ext cx="4267200" cy="762000"/>
          </a:xfrm>
          <a:solidFill>
            <a:schemeClr val="bg1">
              <a:alpha val="55000"/>
            </a:schemeClr>
          </a:solidFill>
          <a:effectLst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 of Crisis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2286000"/>
            <a:ext cx="5410200" cy="4495800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Soon After the Cross …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Crisis Was Still…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…Fresh In Their Minds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Played Over / Over Again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Terror Was Still Real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Hope Shattered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 Many Questions Left …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…Unanswered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7239000" cy="754063"/>
          </a:xfrm>
          <a:solidFill>
            <a:schemeClr val="bg1">
              <a:alpha val="72000"/>
            </a:schemeClr>
          </a:solidFill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Hiding Behind Locked Doors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5410200" cy="5181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Motivating Factor…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…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Phobia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Fear is Actually a Reaction…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…to What?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…Misunderstood His Words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Depression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…Unmet Expectations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Desperation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…Needed Answers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87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7800" y="228600"/>
            <a:ext cx="7315200" cy="762000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Hiding Behind Locked Doors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600200"/>
            <a:ext cx="5486400" cy="49911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Has to Be Active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in Order to Be Effective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8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Moved from Faith…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…Attacking the Situation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…to the Situation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…Attacking Their Faith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8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Was About to Teach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“Valuable Lesson”</a:t>
            </a:r>
            <a:endParaRPr lang="en-US" alt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86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8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8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534400" cy="784225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 Wounds are Very Powerful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44650"/>
            <a:ext cx="6400800" cy="361315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Let Them Consume Us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 of Help to No One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Or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Overcome…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the Power of God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And Help Many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6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86356">
            <a:off x="952500" y="1600200"/>
            <a:ext cx="7239000" cy="3459162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Powerful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Experience it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with Others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Wasted by God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Excellence in His Service -pt2">
  <a:themeElements>
    <a:clrScheme name="Excellence in His Service -p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xcellence in His Service -pt2">
      <a:majorFont>
        <a:latin typeface="Arial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Excellence in His Service -p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Excellence in His Service -pt2</Template>
  <TotalTime>0</TotalTime>
  <Words>3278</Words>
  <Application>WPS Slides</Application>
  <PresentationFormat>On-screen Show (4:3)</PresentationFormat>
  <Paragraphs>174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SimSun</vt:lpstr>
      <vt:lpstr>Wingdings</vt:lpstr>
      <vt:lpstr>Trebuchet MS</vt:lpstr>
      <vt:lpstr>Wingdings 2</vt:lpstr>
      <vt:lpstr>Wingdings</vt:lpstr>
      <vt:lpstr>Arial Rounded MT Bold</vt:lpstr>
      <vt:lpstr>Roboto</vt:lpstr>
      <vt:lpstr>Times New Roman</vt:lpstr>
      <vt:lpstr>Microsoft YaHei</vt:lpstr>
      <vt:lpstr>Arial Unicode MS</vt:lpstr>
      <vt:lpstr>Amasis MT Pro Black</vt:lpstr>
      <vt:lpstr>Courier New</vt:lpstr>
      <vt:lpstr>Calibri</vt:lpstr>
      <vt:lpstr>ADLaM Display</vt:lpstr>
      <vt:lpstr>Calibri</vt:lpstr>
      <vt:lpstr>Calisto MT</vt:lpstr>
      <vt:lpstr>Ezra SIL</vt:lpstr>
      <vt:lpstr>Segoe Print</vt:lpstr>
      <vt:lpstr>Excellence in His Service -pt2</vt:lpstr>
      <vt:lpstr>PowerPoint 演示文稿</vt:lpstr>
      <vt:lpstr>PowerPoint 演示文稿</vt:lpstr>
      <vt:lpstr>PowerPoint 演示文稿</vt:lpstr>
      <vt:lpstr>The Power of Our Wounds Part 2</vt:lpstr>
      <vt:lpstr>Time of Crisis</vt:lpstr>
      <vt:lpstr>Hiding Behind Locked Doors</vt:lpstr>
      <vt:lpstr>Hiding Behind Locked Doors</vt:lpstr>
      <vt:lpstr>Our Wounds are Very Powerful</vt:lpstr>
      <vt:lpstr>PowerPoint 演示文稿</vt:lpstr>
      <vt:lpstr>Our Wounds Propel Our Message (19)</vt:lpstr>
      <vt:lpstr>Our Wounds Propel Our Message (19)</vt:lpstr>
      <vt:lpstr>…Potential to Bless Others (20)</vt:lpstr>
      <vt:lpstr>…Potential to Bless Others (20)</vt:lpstr>
      <vt:lpstr>…Potential to Bless Others (20)</vt:lpstr>
      <vt:lpstr>Shows the Power of God to…    …Turn Around Any Situation (21-22)</vt:lpstr>
      <vt:lpstr>Shows the Power of God to…    …Turn Around Any Situation (21-22)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Eddie Edwards</cp:lastModifiedBy>
  <cp:revision>201</cp:revision>
  <dcterms:created xsi:type="dcterms:W3CDTF">2007-04-21T19:04:00Z</dcterms:created>
  <dcterms:modified xsi:type="dcterms:W3CDTF">2025-04-20T17:42:49Z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08C2B2055CFE48BDB3C93D7E24DA4073_13</vt:lpwstr>
  </property>
  <property fmtid="{D5CDD505-2E9C-101B-9397-08002B2CF9AE}" pid="3" name="KSOProductBuildVer">
    <vt:lpwstr>2057-12.2.0.20796</vt:lpwstr>
  </property>
</Properties>
</file>