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8" r:id="rId4"/>
  </p:sldMasterIdLst>
  <p:handoutMasterIdLst>
    <p:handoutMasterId r:id="rId30"/>
  </p:handoutMasterIdLst>
  <p:sldIdLst>
    <p:sldId id="649" r:id="rId5"/>
    <p:sldId id="314" r:id="rId6"/>
    <p:sldId id="714" r:id="rId7"/>
    <p:sldId id="651" r:id="rId8"/>
    <p:sldId id="275" r:id="rId9"/>
    <p:sldId id="256" r:id="rId10"/>
    <p:sldId id="269" r:id="rId11"/>
    <p:sldId id="270" r:id="rId12"/>
    <p:sldId id="264" r:id="rId13"/>
    <p:sldId id="259" r:id="rId14"/>
    <p:sldId id="274" r:id="rId15"/>
    <p:sldId id="257" r:id="rId16"/>
    <p:sldId id="258" r:id="rId17"/>
    <p:sldId id="260" r:id="rId18"/>
    <p:sldId id="261" r:id="rId19"/>
    <p:sldId id="262" r:id="rId20"/>
    <p:sldId id="263" r:id="rId21"/>
    <p:sldId id="267" r:id="rId22"/>
    <p:sldId id="265" r:id="rId23"/>
    <p:sldId id="278" r:id="rId24"/>
    <p:sldId id="712" r:id="rId25"/>
    <p:sldId id="743" r:id="rId26"/>
    <p:sldId id="742" r:id="rId27"/>
    <p:sldId id="745" r:id="rId28"/>
    <p:sldId id="744" r:id="rId29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37" autoAdjust="0"/>
    <p:restoredTop sz="94660"/>
  </p:normalViewPr>
  <p:slideViewPr>
    <p:cSldViewPr snapToGrid="0">
      <p:cViewPr varScale="1">
        <p:scale>
          <a:sx n="51" d="100"/>
          <a:sy n="51" d="100"/>
        </p:scale>
        <p:origin x="1076" y="2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C9D41558-0094-41C3-B4A2-6395203643A4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B3B8F0D0-2C10-4DF3-84A8-14DCB78BC605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 panose="020B0603020202020204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7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90" indent="-269875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16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205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386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85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57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89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4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80109-962D-40B4-99DD-8F211C8F1811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89038-9553-40B0-8200-085355BBED72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8904" y="1240077"/>
            <a:ext cx="7302674" cy="4936886"/>
          </a:xfrm>
          <a:solidFill>
            <a:schemeClr val="bg2">
              <a:alpha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Spiritual Warfare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10% Satan’s Tactics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90% How We Respond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Remember… With God We Are Not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Helpless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Hopeless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Are Powerful!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!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6090" y="139839"/>
            <a:ext cx="5502639" cy="76131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Anxiety Attacks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35" y="1086678"/>
            <a:ext cx="11728174" cy="5671931"/>
          </a:xfrm>
          <a:solidFill>
            <a:schemeClr val="bg1">
              <a:alpha val="90000"/>
            </a:schemeClr>
          </a:solidFill>
          <a:effectLst>
            <a:softEdge rad="38100"/>
          </a:effectLst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Danger of Looking Back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(1:2)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“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Moses My servant is dead. Now therefore, arise, go over this             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Jordan, you and all this people, to the land….”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Moses is Mentioned (6x) in vs 1-9 (57x)  Rest of Book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is Very Easy to Look at What God Has Done in Past/ Think...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…I Cannot Move Forward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Danger of Standing Still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(1:3)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“Every place that the sole of your foot will tread I have given..”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Fulfilling the Promises of God Requires…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…that we Walk by Faith.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610" y="139839"/>
            <a:ext cx="5502639" cy="76131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Dangers of Anxiety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35" y="2479546"/>
            <a:ext cx="11728174" cy="4176438"/>
          </a:xfrm>
          <a:solidFill>
            <a:schemeClr val="bg1">
              <a:alpha val="90000"/>
            </a:schemeClr>
          </a:solidFill>
          <a:effectLst>
            <a:softEdge rad="38100"/>
          </a:effectLst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Danger of Giving Up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(1:5)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 man shall be able to stand before you all days of your life; as I was with Moses..will be with you. I will not leave you nor forsake …”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Seems They May Have Given Up, But God Reassured Them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Danger of Falling Short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(1:6)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“Be strong /good courage, for to this people you shall divide as an inheritance the land which I swore to their fathers to give them”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algn="ctr">
              <a:lnSpc>
                <a:spcPct val="100000"/>
              </a:lnSpc>
              <a:spcBef>
                <a:spcPts val="12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Inheritance Is the Land that God Promised.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757" y="171736"/>
            <a:ext cx="4003770" cy="761310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Attack Panic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35" y="1086679"/>
            <a:ext cx="11728174" cy="5346020"/>
          </a:xfrm>
          <a:solidFill>
            <a:schemeClr val="bg1">
              <a:alpha val="90000"/>
            </a:schemeClr>
          </a:solidFill>
          <a:effectLst>
            <a:softEdge rad="50800"/>
          </a:effectLst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Joshua 1:8 (KJV)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book of the law shall not depart out of thy mouth; but thou shalt meditate therein day and night, that thou mayest observe to do according to all that is written therein: for then thou shalt make thy way prosperous, and then thou shalt have good success.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Power of 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Meditation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=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to mutter under breath- talk to self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algn="ctr"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Healthy Self-Talk 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builds faith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Reverse Meditation = Worry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algn="ctr"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Unhealthy Self-Talk 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deteriorates faith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3" y="139839"/>
            <a:ext cx="10958945" cy="761310"/>
          </a:xfrm>
          <a:solidFill>
            <a:schemeClr val="bg1">
              <a:alpha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Gives You Power to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“Put Your Mind At Ease”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35" y="1086678"/>
            <a:ext cx="11728174" cy="5064739"/>
          </a:xfrm>
          <a:solidFill>
            <a:schemeClr val="bg1">
              <a:alpha val="80000"/>
            </a:schemeClr>
          </a:solidFill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Philippians 4:6-7-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6 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 careful for nothing; but in every thing by prayer and supplication with thanksgiving let your requests be made known unto God. </a:t>
            </a:r>
            <a:r>
              <a:rPr lang="en-US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7: 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the peace of God, which passeth all understanding, shall keep your hearts and minds through Christ Jesus.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Matthew 11:28- 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28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Come unto me, all ye that labour and are heavy laden, and I will give you rest. </a:t>
            </a:r>
            <a:r>
              <a:rPr lang="en-US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29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Take my yoke upon you, and learn of me; for I am meek and lowly in heart: and ye shall find rest unto your souls. </a:t>
            </a:r>
            <a:r>
              <a:rPr lang="en-US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30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For my yoke is easy, and my burden is light.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Jehovah-Shalom=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"the </a:t>
            </a:r>
            <a:r>
              <a:rPr lang="en-US" sz="3200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Lord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is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Peace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"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839"/>
            <a:ext cx="10720628" cy="76131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Gives You Power to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“Put Your Trust In Him”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171" y="2900488"/>
            <a:ext cx="10925657" cy="263088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Psalm 62:8-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Trust in him at all times; ye people, pour out your heart before him: God is a refuge for us. Selah” 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Trust= Him in Every Situation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Talk= to Him about Every Situation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Jehovah Rohi =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“the Lord is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Our Shepherd”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35" y="139839"/>
            <a:ext cx="11728173" cy="761310"/>
          </a:xfr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Gives Power to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“Transfer All Your Burdens To Him”</a:t>
            </a: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35" y="2315873"/>
            <a:ext cx="11728174" cy="2962710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Psalm 62:8-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Trust in him at all times; ye people, pour out your heart before him: God is a refuge for us.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Selah. -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Psalm 55:22-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Cast thy burden upon the </a:t>
            </a:r>
            <a:r>
              <a:rPr lang="en-US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LORD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and he shall sustain thee: he shall never suffer the righteous to be moved.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Peter 5:7-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Casting all your care upon him; for he careth for you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Jehovah-Jireh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= "the </a:t>
            </a:r>
            <a:r>
              <a:rPr lang="en-US" sz="3200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Lord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my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Provider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"  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9839"/>
            <a:ext cx="11102009" cy="761310"/>
          </a:xfrm>
          <a:solidFill>
            <a:schemeClr val="bg1">
              <a:alpha val="7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Gives You Power to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“Practice His Presence”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35" y="1086679"/>
            <a:ext cx="11728174" cy="2044448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Psalm 61:1-2-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Hear my cry, O God; attend unto my prayer.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2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From the end of the earth will I cry unto thee, when my heart is    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overwhelmed: lead me to the rock that is higher than I.”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Jehovah Shammah =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“the Lord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is There”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09" y="109859"/>
            <a:ext cx="7831784" cy="761310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Gives You Power to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“Stand”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35" y="1086679"/>
            <a:ext cx="11728174" cy="2764886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Joshua 1:9-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Have not I commanded thee? Be strong and of a good courage; be not afraid, neither be thou dismayed: for the </a:t>
            </a:r>
            <a:r>
              <a:rPr lang="en-US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LORD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thy God is with thee whithersoever thou goest.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Hebrews 13:6 - 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 that we may boldly say, The Lord is my helper, and I will not fear what man shall do unto me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Jehovah Nissi =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Lord Is Our Banner”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42" y="109951"/>
            <a:ext cx="11867169" cy="65862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839"/>
            <a:ext cx="10515600" cy="7613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913" y="2255911"/>
            <a:ext cx="11728174" cy="2676307"/>
          </a:xfrm>
          <a:solidFill>
            <a:schemeClr val="bg1">
              <a:alpha val="85000"/>
            </a:schemeClr>
          </a:solidFill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Joshua 1:8 (KJV)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book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of the law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shall not depart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out of thy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mouth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; but thou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shalt meditate therein day and night, that thou mayest observe to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do according to all that is written therein: for then thou shalt make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thy way prosperous, and then thou shalt have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good success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991638" y="1225204"/>
            <a:ext cx="7159929" cy="3943349"/>
          </a:xfrm>
          <a:solidFill>
            <a:schemeClr val="bg2">
              <a:alpha val="9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US" altLang="en-US" sz="30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Repeat</a:t>
            </a:r>
            <a:endParaRPr lang="en-US" altLang="en-US" sz="307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0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These are the 2 Most Important Hours of My Week – Help Me to Cherish Them </a:t>
            </a:r>
            <a:endParaRPr lang="en-US" altLang="en-US" sz="30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endParaRPr lang="en-US" altLang="en-US" sz="30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345"/>
              </a:spcBef>
              <a:buNone/>
              <a:defRPr/>
            </a:pPr>
            <a:r>
              <a:rPr lang="en-US" altLang="en-US" sz="30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Here Today to Worship</a:t>
            </a:r>
            <a:endParaRPr lang="en-US" altLang="en-US" sz="30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345"/>
              </a:spcBef>
              <a:buNone/>
              <a:defRPr/>
            </a:pPr>
            <a:r>
              <a:rPr lang="en-US" altLang="en-US" sz="30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to Be Entertained</a:t>
            </a:r>
            <a:endParaRPr lang="en-US" altLang="en-US" sz="30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345"/>
              </a:spcBef>
              <a:buNone/>
              <a:defRPr/>
            </a:pPr>
            <a:r>
              <a:rPr lang="en-US" altLang="en-US" sz="30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Singing to An Audience of One</a:t>
            </a:r>
            <a:endParaRPr lang="en-US" altLang="en-US" sz="30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345"/>
              </a:spcBef>
              <a:buNone/>
              <a:defRPr/>
            </a:pPr>
            <a:r>
              <a:rPr lang="en-US" altLang="en-US" sz="30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My Worship Oh Lord!</a:t>
            </a:r>
            <a:endParaRPr lang="en-US" altLang="en-US" sz="307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sign with white tex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06" y="85060"/>
            <a:ext cx="11857047" cy="651894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203" y="450937"/>
            <a:ext cx="11749413" cy="4446740"/>
          </a:xfrm>
          <a:solidFill>
            <a:schemeClr val="bg1"/>
          </a:solidFill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As We Conclude Today,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Reflect On Areas Of Your Life Where Anxiety has Taken Hold.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Remember, God Is Not Only Aware Of Your Struggles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But , Actively Working to Bring Peace Into Your Life.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Jesus Said, "In This World, You Will Have Trouble. But Take Heart! I Have Overcome The World” (John 16:33, NIV).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Let Us Choose To Focus On Him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Knowing He Cares For Us Deeply.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677" y="76200"/>
            <a:ext cx="11548997" cy="6781800"/>
          </a:xfrm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 woman isn't feeling well and goes into Urgent Care: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36830" indent="0">
              <a:buNone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Nurse: "have you experienced a sudden loss of taste?"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36830" indent="0">
              <a:buNone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Patient: "No, I've always dressed this way.“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36830" indent="0">
              <a:buNone/>
            </a:pP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36830" indent="0">
              <a:buNone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&gt;&gt;&gt;Today's Thot</a:t>
            </a:r>
            <a:b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36830" indent="0">
              <a:buNone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Children are like pancakes. The first one always comes out a little weird.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esus Christ in Heaven Generative AI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33"/>
          <a:stretch>
            <a:fillRect/>
          </a:stretch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5618019" cy="2014027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Edward C</a:t>
            </a:r>
            <a:r>
              <a:rPr lang="en-US" sz="4800" dirty="0">
                <a:solidFill>
                  <a:schemeClr val="bg1"/>
                </a:solidFill>
              </a:rPr>
              <a:t>hristian </a:t>
            </a:r>
            <a:r>
              <a:rPr lang="en-US" sz="4800" dirty="0">
                <a:solidFill>
                  <a:schemeClr val="tx1"/>
                </a:solidFill>
              </a:rPr>
              <a:t>Chu</a:t>
            </a:r>
            <a:r>
              <a:rPr lang="en-US" sz="4800" dirty="0">
                <a:solidFill>
                  <a:schemeClr val="bg1"/>
                </a:solidFill>
              </a:rPr>
              <a:t>rch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</a:rPr>
              <a:t>6/8/2025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537554" y="750518"/>
            <a:ext cx="7086599" cy="5111663"/>
          </a:xfrm>
          <a:solidFill>
            <a:schemeClr val="bg2">
              <a:alpha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Repeat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Lift My Offering to You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Let It Please You Oh Lord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is My Seed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Although It Leaves My Hand 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will Never Leave My Life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Will Multiply It!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345"/>
              </a:spcBef>
              <a:buNone/>
              <a:defRPr/>
            </a:pP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345"/>
              </a:spcBef>
              <a:buNone/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My Seed Oh Lord!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9447" y="5795889"/>
            <a:ext cx="6442553" cy="921507"/>
          </a:xfrm>
          <a:solidFill>
            <a:schemeClr val="bg1"/>
          </a:solidFill>
          <a:effectLst>
            <a:softEdge rad="31750"/>
          </a:effectLst>
        </p:spPr>
        <p:txBody>
          <a:bodyPr>
            <a:normAutofit fontScale="90000"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Attacking Panic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5885" y="718161"/>
            <a:ext cx="2173357" cy="572397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Joshua 1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6396335"/>
            <a:ext cx="2244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Church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24679" y="110837"/>
            <a:ext cx="21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22, 2025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1089" y="4158641"/>
            <a:ext cx="906694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Before It Attacks You!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–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pt2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427" y="642010"/>
            <a:ext cx="11307145" cy="5282801"/>
          </a:xfrm>
          <a:solidFill>
            <a:schemeClr val="bg1">
              <a:alpha val="90000"/>
            </a:schemeClr>
          </a:solidFill>
          <a:effectLst>
            <a:softEdge rad="38100"/>
          </a:effectLst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Anxiety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=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 unpleasant state of inner turmoil, often accompanied by nervous behavior, such as pacing back / forth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is the subjectively unpleasant feelings of dread over anticipated events, such as the feeling of imminent death.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Anxiety is not the same as fear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which is a response to a real or perceived immediate threat,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whereas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anxiety is the expectation of future threat.</a:t>
            </a:r>
            <a:endParaRPr lang="en-US" b="1" u="sng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Anxiety Creates Panic…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       …Panic Attacks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6915" y="114597"/>
            <a:ext cx="2598057" cy="854075"/>
          </a:xfrm>
        </p:spPr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Joshua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3091" y="1187648"/>
            <a:ext cx="9301249" cy="4166230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If Ever a Person was in Position for Panic Attacks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was Called to…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Take Mose’s Place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…Big Shoes to Fill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Take the Land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…Big Job to Complete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Both Seemed Impossible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…Without God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2886" y="154353"/>
            <a:ext cx="9205686" cy="761310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Anxiety is Triggered Many Ways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6678"/>
            <a:ext cx="12072730" cy="5671931"/>
          </a:xfrm>
          <a:solidFill>
            <a:schemeClr val="bg1">
              <a:alpha val="90000"/>
            </a:schemeClr>
          </a:solidFill>
          <a:effectLst>
            <a:softEdge rad="38100"/>
          </a:effectLst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Your Past Triggers Negative Feelings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Sometimes a reminder of a difficult past triggers anxious emotions. 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can’t change your past, but you can change how you respond to it!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Josh 1:2- </a:t>
            </a:r>
            <a:r>
              <a:rPr lang="en-US" sz="3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Moses my servant is </a:t>
            </a:r>
            <a:r>
              <a:rPr lang="en-US" sz="3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dead</a:t>
            </a:r>
            <a:r>
              <a:rPr lang="en-US" sz="3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; now therefore </a:t>
            </a:r>
            <a:r>
              <a:rPr lang="en-US" sz="3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arise</a:t>
            </a: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…. 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You Feel Unprepared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algn="ctr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Josh 1:2-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</a:t>
            </a:r>
            <a:r>
              <a:rPr lang="en-US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arise</a:t>
            </a: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</a:t>
            </a:r>
            <a:r>
              <a:rPr lang="en-US" sz="3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 over this Jordan</a:t>
            </a:r>
            <a:r>
              <a:rPr lang="en-US" sz="3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thou, and </a:t>
            </a:r>
            <a:r>
              <a:rPr lang="en-US" sz="3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all this people</a:t>
            </a:r>
            <a:r>
              <a:rPr lang="en-US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</a:t>
            </a:r>
            <a:endParaRPr lang="en-US" sz="3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You Feel Out of Control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Your future is unknown, and </a:t>
            </a:r>
            <a:r>
              <a:rPr lang="en-US" sz="3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change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is scary, you feel out of control. 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algn="ctr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Josh 1:2- 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</a:t>
            </a: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thou, </a:t>
            </a:r>
            <a:r>
              <a:rPr lang="en-US" sz="3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</a:t>
            </a:r>
            <a:r>
              <a:rPr lang="en-US" sz="3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all this people</a:t>
            </a: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</a:t>
            </a:r>
            <a:r>
              <a:rPr lang="en-US" sz="3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unto the land…</a:t>
            </a:r>
            <a:endParaRPr lang="en-US" sz="3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You Feel You Have No Explanation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Sometimes there is no warning or explanation to your anxiety. 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Anxiety speaks false beliefs to us that leave us paralyzed. </a:t>
            </a:r>
            <a:endParaRPr lang="en-US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6136</Words>
  <Application>WPS Presentation</Application>
  <PresentationFormat>Widescreen</PresentationFormat>
  <Paragraphs>164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46" baseType="lpstr">
      <vt:lpstr>Arial</vt:lpstr>
      <vt:lpstr>SimSun</vt:lpstr>
      <vt:lpstr>Wingdings</vt:lpstr>
      <vt:lpstr>Trebuchet MS</vt:lpstr>
      <vt:lpstr>Wingdings 2</vt:lpstr>
      <vt:lpstr>Wingdings</vt:lpstr>
      <vt:lpstr>Arial Rounded MT Bold</vt:lpstr>
      <vt:lpstr>Calibri</vt:lpstr>
      <vt:lpstr>Microsoft YaHei</vt:lpstr>
      <vt:lpstr>Arial Unicode MS</vt:lpstr>
      <vt:lpstr>Calibri Light</vt:lpstr>
      <vt:lpstr>Roboto</vt:lpstr>
      <vt:lpstr>Times New Roman</vt:lpstr>
      <vt:lpstr>Amasis MT Pro Black</vt:lpstr>
      <vt:lpstr>Courier New</vt:lpstr>
      <vt:lpstr>Calisto MT</vt:lpstr>
      <vt:lpstr>Ezra SIL</vt:lpstr>
      <vt:lpstr>Segoe Print</vt:lpstr>
      <vt:lpstr>Office Theme</vt:lpstr>
      <vt:lpstr>Slate</vt:lpstr>
      <vt:lpstr>1_Office Theme</vt:lpstr>
      <vt:lpstr>PowerPoint 演示文稿</vt:lpstr>
      <vt:lpstr>PowerPoint 演示文稿</vt:lpstr>
      <vt:lpstr>Edward Christian Church</vt:lpstr>
      <vt:lpstr>PowerPoint 演示文稿</vt:lpstr>
      <vt:lpstr>PowerPoint 演示文稿</vt:lpstr>
      <vt:lpstr>Attacking Panic</vt:lpstr>
      <vt:lpstr>PowerPoint 演示文稿</vt:lpstr>
      <vt:lpstr>Joshua</vt:lpstr>
      <vt:lpstr>Anxiety is Triggered Many Ways</vt:lpstr>
      <vt:lpstr>Anxiety Attacks</vt:lpstr>
      <vt:lpstr>Dangers of Anxiety</vt:lpstr>
      <vt:lpstr>Attack Panic</vt:lpstr>
      <vt:lpstr>Gives You Power to “Put Your Mind At Ease”</vt:lpstr>
      <vt:lpstr>Gives You Power to “Put Your Trust In Him”</vt:lpstr>
      <vt:lpstr>Gives Power to “Transfer All Your Burdens To Him”</vt:lpstr>
      <vt:lpstr>Gives You Power to “Practice His Presence”</vt:lpstr>
      <vt:lpstr>Gives You Power to “Stand”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Linton</dc:creator>
  <cp:lastModifiedBy>Eddie Edwards</cp:lastModifiedBy>
  <cp:revision>208</cp:revision>
  <cp:lastPrinted>2016-11-17T14:58:00Z</cp:lastPrinted>
  <dcterms:created xsi:type="dcterms:W3CDTF">2016-11-17T13:26:00Z</dcterms:created>
  <dcterms:modified xsi:type="dcterms:W3CDTF">2025-06-22T20:28:08Z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3763B9C7D26E4EF3A0567D1165A43668_13</vt:lpwstr>
  </property>
  <property fmtid="{D5CDD505-2E9C-101B-9397-08002B2CF9AE}" pid="3" name="KSOProductBuildVer">
    <vt:lpwstr>2057-12.2.0.21601</vt:lpwstr>
  </property>
</Properties>
</file>