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649" r:id="rId3"/>
    <p:sldId id="314" r:id="rId4"/>
    <p:sldId id="651" r:id="rId5"/>
    <p:sldId id="270" r:id="rId6"/>
    <p:sldId id="256" r:id="rId7"/>
    <p:sldId id="257" r:id="rId8"/>
    <p:sldId id="258" r:id="rId9"/>
    <p:sldId id="259" r:id="rId10"/>
    <p:sldId id="268" r:id="rId11"/>
    <p:sldId id="272" r:id="rId12"/>
    <p:sldId id="274" r:id="rId13"/>
    <p:sldId id="276" r:id="rId14"/>
    <p:sldId id="277" r:id="rId15"/>
    <p:sldId id="723" r:id="rId16"/>
    <p:sldId id="7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6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84E4B31-414B-4B82-A0AD-77249BE540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84E4B31-414B-4B82-A0AD-77249BE540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84E4B31-414B-4B82-A0AD-77249BE5402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84E4B31-414B-4B82-A0AD-77249BE5402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E4B31-414B-4B82-A0AD-77249BE5402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84E4B31-414B-4B82-A0AD-77249BE540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84E4B31-414B-4B82-A0AD-77249BE540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81C9-09AD-4C90-A49F-8A6410BB34D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E4B31-414B-4B82-A0AD-77249BE54023}"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A81C9-09AD-4C90-A49F-8A6410BB34D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6948" y="375781"/>
            <a:ext cx="7302674" cy="4936886"/>
          </a:xfrm>
          <a:solidFill>
            <a:schemeClr val="bg2">
              <a:alpha val="90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Remember… With God We Are Not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Helpless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Hopeless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Are Powerful!</a:t>
            </a:r>
            <a:r>
              <a:rPr lang="en-US" sz="3200" dirty="0">
                <a:effectLst>
                  <a:outerShdw blurRad="38100" dist="38100" dir="2700000" algn="tl">
                    <a:srgbClr val="000000">
                      <a:alpha val="43137"/>
                    </a:srgbClr>
                  </a:outerShdw>
                </a:effectLst>
                <a:latin typeface="Arial Rounded MT Bold" panose="020F0704030504030204" pitchFamily="34" charset="0"/>
              </a:rPr>
              <a:t>!</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3817512" y="154546"/>
            <a:ext cx="5257800" cy="877420"/>
          </a:xfrm>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Dark Valleys Are…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1257" y="1031966"/>
            <a:ext cx="11092543" cy="4617720"/>
          </a:xfrm>
          <a:solidFill>
            <a:schemeClr val="bg2">
              <a:alpha val="70000"/>
            </a:schemeClr>
          </a:solidFill>
        </p:spPr>
        <p:txBody>
          <a:bodyPr>
            <a:noAutofit/>
          </a:bodyPr>
          <a:lstStyle/>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Unavoidable</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Unpredictable</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Impartial</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Temporary</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Have a Purpose</a:t>
            </a:r>
            <a:br>
              <a:rPr lang="en-US" sz="1400"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latin typeface="Arial Rounded MT Bold" panose="020F0704030504030204" pitchFamily="34" charset="0"/>
              </a:rPr>
              <a:t>"You rejoice in this, though now for a short time you have had to be distressed by various trials so that the genuineness of your faith—more valuable than gold, which perishes though refined by fire—may result in praise, glory, and honor at the revelation of Jesus Christ."  -</a:t>
            </a:r>
            <a:r>
              <a:rPr lang="en-US" b="1" dirty="0">
                <a:effectLst>
                  <a:outerShdw blurRad="38100" dist="38100" dir="2700000" algn="tl">
                    <a:srgbClr val="000000">
                      <a:alpha val="43137"/>
                    </a:srgbClr>
                  </a:outerShdw>
                </a:effectLst>
                <a:latin typeface="Arial Rounded MT Bold" panose="020F0704030504030204" pitchFamily="34" charset="0"/>
              </a:rPr>
              <a:t>1 Peter 1:6-7 (HCSB)</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sz="1100" dirty="0"/>
          </a:p>
        </p:txBody>
      </p:sp>
    </p:spTree>
  </p:cSld>
  <p:clrMapOvr>
    <a:masterClrMapping/>
  </p:clrMapOvr>
  <mc:AlternateContent xmlns:mc="http://schemas.openxmlformats.org/markup-compatibility/2006">
    <mc:Choice xmlns:p14="http://schemas.microsoft.com/office/powerpoint/2010/main" Requires="p14">
      <p:transition spd="slow" p14:dur="32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edg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261257" y="154546"/>
            <a:ext cx="5486400" cy="877420"/>
          </a:xfrm>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Dark Valleys Are…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1257" y="1031966"/>
            <a:ext cx="11092543" cy="5259977"/>
          </a:xfrm>
          <a:solidFill>
            <a:schemeClr val="bg2">
              <a:alpha val="70000"/>
            </a:schemeClr>
          </a:solidFill>
        </p:spPr>
        <p:txBody>
          <a:bodyPr>
            <a:noAutofit/>
          </a:bodyPr>
          <a:lstStyle/>
          <a:p>
            <a:pPr algn="ctr">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Have a Purpose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God has a reason for taking you through dark valleys.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pPr>
            <a:r>
              <a:rPr lang="en-US" sz="2800" dirty="0">
                <a:effectLst>
                  <a:outerShdw blurRad="38100" dist="38100" dir="2700000" algn="tl">
                    <a:srgbClr val="000000">
                      <a:alpha val="43137"/>
                    </a:srgbClr>
                  </a:outerShdw>
                </a:effectLst>
                <a:latin typeface="Arial Rounded MT Bold" panose="020F0704030504030204" pitchFamily="34" charset="0"/>
              </a:rPr>
              <a:t>valley full of </a:t>
            </a:r>
            <a:r>
              <a:rPr lang="en-US" sz="2800" i="1" dirty="0">
                <a:effectLst>
                  <a:outerShdw blurRad="38100" dist="38100" dir="2700000" algn="tl">
                    <a:srgbClr val="000000">
                      <a:alpha val="43137"/>
                    </a:srgbClr>
                  </a:outerShdw>
                </a:effectLst>
                <a:latin typeface="Arial Rounded MT Bold" panose="020F0704030504030204" pitchFamily="34" charset="0"/>
              </a:rPr>
              <a:t>doubt, despair, discouragement, or defeat</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SzPct val="124000"/>
            </a:pPr>
            <a:r>
              <a:rPr lang="en-US" sz="2800" i="1" dirty="0">
                <a:effectLst>
                  <a:outerShdw blurRad="38100" dist="38100" dir="2700000" algn="tl">
                    <a:srgbClr val="000000">
                      <a:alpha val="43137"/>
                    </a:srgbClr>
                  </a:outerShdw>
                </a:effectLst>
                <a:latin typeface="Arial Rounded MT Bold" panose="020F0704030504030204" pitchFamily="34" charset="0"/>
              </a:rPr>
              <a:t>financial valleys, relationship, emotional, spiritual valleys</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SzPct val="124000"/>
            </a:pPr>
            <a:r>
              <a:rPr lang="en-US" sz="3200" b="1" dirty="0">
                <a:effectLst>
                  <a:outerShdw blurRad="38100" dist="38100" dir="2700000" algn="tl">
                    <a:srgbClr val="000000">
                      <a:alpha val="43137"/>
                    </a:srgbClr>
                  </a:outerShdw>
                </a:effectLst>
                <a:latin typeface="Arial Rounded MT Bold" panose="020F0704030504030204" pitchFamily="34" charset="0"/>
              </a:rPr>
              <a:t>God Promises .. You will get through them in time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Every Problem Has a Purpose</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little ones, inconsequential ones, irritating ones.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God can teach you character</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He wants to change you, mature you</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endParaRPr lang="en-US" sz="1200" b="1" dirty="0">
              <a:effectLst>
                <a:outerShdw blurRad="38100" dist="38100" dir="2700000" algn="tl">
                  <a:srgbClr val="000000">
                    <a:alpha val="43137"/>
                  </a:srgbClr>
                </a:outerShdw>
              </a:effectLst>
              <a:latin typeface="Arial Rounded MT Bold" panose="020F0704030504030204" pitchFamily="34" charset="0"/>
            </a:endParaRPr>
          </a:p>
          <a:p>
            <a:pPr marL="457200" lvl="1" indent="0" algn="ctr">
              <a:lnSpc>
                <a:spcPct val="100000"/>
              </a:lnSpc>
              <a:spcBef>
                <a:spcPts val="60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Faith is Built in the Valleys of Life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spcAft>
                <a:spcPts val="600"/>
              </a:spcAft>
              <a:buNone/>
            </a:pPr>
            <a:br>
              <a:rPr lang="en-US" sz="3200" dirty="0"/>
            </a:br>
            <a:br>
              <a:rPr lang="en-US" sz="1100" dirty="0"/>
            </a:br>
            <a:endParaRPr lang="en-US" sz="1100" dirty="0"/>
          </a:p>
        </p:txBody>
      </p:sp>
    </p:spTree>
  </p:cSld>
  <p:clrMapOvr>
    <a:masterClrMapping/>
  </p:clrMapOvr>
  <mc:AlternateContent xmlns:mc="http://schemas.openxmlformats.org/markup-compatibility/2006">
    <mc:Choice xmlns:p14="http://schemas.microsoft.com/office/powerpoint/2010/main" Requires="p14">
      <p:transition spd="slow" p14:dur="3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out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out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outVertical)">
                                      <p:cBhvr>
                                        <p:cTn id="30" dur="500"/>
                                        <p:tgtEl>
                                          <p:spTgt spid="3">
                                            <p:txEl>
                                              <p:pRg st="6" end="6"/>
                                            </p:txEl>
                                          </p:spTgt>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outVertic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arn(inVertic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4578183"/>
            <a:ext cx="11734800" cy="2094760"/>
          </a:xfrm>
        </p:spPr>
        <p:txBody>
          <a:bodyPr/>
          <a:lstStyle/>
          <a:p>
            <a:endParaRPr lang="en-US" dirty="0"/>
          </a:p>
        </p:txBody>
      </p:sp>
      <p:sp>
        <p:nvSpPr>
          <p:cNvPr id="4" name="TextBox 3"/>
          <p:cNvSpPr txBox="1"/>
          <p:nvPr/>
        </p:nvSpPr>
        <p:spPr>
          <a:xfrm>
            <a:off x="315686" y="4578183"/>
            <a:ext cx="11647714" cy="2062103"/>
          </a:xfrm>
          <a:prstGeom prst="rect">
            <a:avLst/>
          </a:prstGeom>
          <a:solidFill>
            <a:schemeClr val="bg1">
              <a:lumMod val="95000"/>
            </a:schemeClr>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Psalm 23:4 (NLT2)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4 </a:t>
            </a:r>
            <a:r>
              <a:rPr lang="en-US" sz="3200" dirty="0">
                <a:effectLst>
                  <a:outerShdw blurRad="38100" dist="38100" dir="2700000" algn="tl">
                    <a:srgbClr val="000000">
                      <a:alpha val="43137"/>
                    </a:srgbClr>
                  </a:outerShdw>
                </a:effectLst>
                <a:latin typeface="Arial Rounded MT Bold" panose="020F0704030504030204" pitchFamily="34" charset="0"/>
              </a:rPr>
              <a:t> Even when I walk through the darkest valley, I will not be afraid, for you are close beside me. Your rod and your staff protect and comfort me. </a:t>
            </a:r>
            <a:endParaRPr lang="en-US"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544286"/>
            <a:ext cx="10408234" cy="4466125"/>
          </a:xfrm>
          <a:solidFill>
            <a:schemeClr val="bg1">
              <a:lumMod val="95000"/>
              <a:alpha val="90000"/>
            </a:schemeClr>
          </a:solidFill>
        </p:spPr>
        <p:txBody>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This Week’s Challenge: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Instead of asking God to remove you from your valley,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Ask Him to show you how to use your current situation to:</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Grow closer to Him</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Minister to others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Demonstrate His faithfulness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Share His light with those in darkness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3" y="250370"/>
            <a:ext cx="11800115" cy="6389915"/>
          </a:xfrm>
        </p:spPr>
        <p:txBody>
          <a:bodyPr>
            <a:normAutofit fontScale="85000" lnSpcReduction="20000"/>
          </a:bodyPr>
          <a:lstStyle/>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A group of friends went deer hunting and paired off in twos for the day.</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That night, one of the hunters returned alone, staggering under the weight of an eight-point buck.</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"Where's Henry?" the others asked.</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"Henry had a stroke of some kind. He's a couple of miles back up the trail," the successful hunter replied.</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"You left Henry laying out there and carried the deer back?" they inquired.</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indent="0">
              <a:lnSpc>
                <a:spcPct val="107000"/>
              </a:lnSpc>
              <a:spcBef>
                <a:spcPts val="0"/>
              </a:spcBef>
              <a:spcAft>
                <a:spcPts val="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charset="0"/>
                <a:cs typeface="Times New Roman" panose="02020603050405020304" charset="0"/>
              </a:rPr>
              <a:t>"A tough call," nodded the hunter. "But I figured no one is going to steal Henry!"</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0" y="2914651"/>
            <a:ext cx="6964471" cy="3943349"/>
          </a:xfrm>
          <a:solidFill>
            <a:schemeClr val="bg2">
              <a:alpha val="90000"/>
            </a:schemeClr>
          </a:solidFill>
        </p:spPr>
        <p:txBody>
          <a:bodyPr>
            <a:normAutofit lnSpcReduction="10000"/>
          </a:bodyPr>
          <a:lstStyle/>
          <a:p>
            <a:pPr marL="0" indent="0" algn="ctr">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075"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075"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p:cTn id="7" dur="500" fill="hold"/>
                                        <p:tgtEl>
                                          <p:spTgt spid="3075">
                                            <p:bg/>
                                          </p:spTgt>
                                        </p:tgtEl>
                                        <p:attrNameLst>
                                          <p:attrName>ppt_w</p:attrName>
                                        </p:attrNameLst>
                                      </p:cBhvr>
                                      <p:tavLst>
                                        <p:tav tm="0">
                                          <p:val>
                                            <p:fltVal val="0"/>
                                          </p:val>
                                        </p:tav>
                                        <p:tav tm="100000">
                                          <p:val>
                                            <p:strVal val="#ppt_w"/>
                                          </p:val>
                                        </p:tav>
                                      </p:tavLst>
                                    </p:anim>
                                    <p:anim calcmode="lin" valueType="num">
                                      <p:cBhvr>
                                        <p:cTn id="8" dur="500" fill="hold"/>
                                        <p:tgtEl>
                                          <p:spTgt spid="3075">
                                            <p:bg/>
                                          </p:spTgt>
                                        </p:tgtEl>
                                        <p:attrNameLst>
                                          <p:attrName>ppt_h</p:attrName>
                                        </p:attrNameLst>
                                      </p:cBhvr>
                                      <p:tavLst>
                                        <p:tav tm="0">
                                          <p:val>
                                            <p:fltVal val="0"/>
                                          </p:val>
                                        </p:tav>
                                        <p:tav tm="100000">
                                          <p:val>
                                            <p:strVal val="#ppt_h"/>
                                          </p:val>
                                        </p:tav>
                                      </p:tavLst>
                                    </p:anim>
                                    <p:animEffect transition="in" filter="fade">
                                      <p:cBhvr>
                                        <p:cTn id="9" dur="500"/>
                                        <p:tgtEl>
                                          <p:spTgt spid="307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p:cTn id="12"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75">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p:cTn id="18"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075">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 calcmode="lin" valueType="num">
                                      <p:cBhvr>
                                        <p:cTn id="24"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75">
                                            <p:txEl>
                                              <p:pRg st="3" end="3"/>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 calcmode="lin" valueType="num">
                                      <p:cBhvr>
                                        <p:cTn id="30"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075">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 calcmode="lin" valueType="num">
                                      <p:cBhvr>
                                        <p:cTn id="36"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07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075">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 calcmode="lin" valueType="num">
                                      <p:cBhvr>
                                        <p:cTn id="42" dur="5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07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4537554" y="750518"/>
            <a:ext cx="7086599" cy="5111663"/>
          </a:xfrm>
          <a:solidFill>
            <a:schemeClr val="bg2">
              <a:alpha val="90000"/>
            </a:schemeClr>
          </a:solidFill>
        </p:spPr>
        <p:txBody>
          <a:bodyPr>
            <a:normAutofit/>
          </a:bodyPr>
          <a:lstStyle/>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7515"/>
            <a:ext cx="5812077" cy="3061261"/>
          </a:xfrm>
          <a:prstGeom prst="rect">
            <a:avLst/>
          </a:prstGeom>
        </p:spPr>
      </p:pic>
      <p:sp>
        <p:nvSpPr>
          <p:cNvPr id="2" name="Title 1"/>
          <p:cNvSpPr>
            <a:spLocks noGrp="1"/>
          </p:cNvSpPr>
          <p:nvPr>
            <p:ph type="ctrTitle"/>
          </p:nvPr>
        </p:nvSpPr>
        <p:spPr>
          <a:xfrm>
            <a:off x="0" y="1236371"/>
            <a:ext cx="4675031" cy="2394725"/>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Passing Through</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Dark Valleys</a:t>
            </a:r>
            <a:br>
              <a:rPr lang="en-US" b="1" dirty="0">
                <a:solidFill>
                  <a:schemeClr val="bg1"/>
                </a:solidFill>
                <a:effectLst>
                  <a:outerShdw blurRad="38100" dist="38100" dir="2700000" algn="tl">
                    <a:srgbClr val="000000">
                      <a:alpha val="43137"/>
                    </a:srgbClr>
                  </a:outerShdw>
                </a:effectLst>
              </a:rPr>
            </a:br>
            <a:r>
              <a:rPr lang="en-US" sz="5300" b="1" dirty="0" err="1">
                <a:solidFill>
                  <a:schemeClr val="bg1"/>
                </a:solidFill>
                <a:effectLst>
                  <a:outerShdw blurRad="38100" dist="38100" dir="2700000" algn="tl">
                    <a:srgbClr val="000000">
                      <a:alpha val="43137"/>
                    </a:srgbClr>
                  </a:outerShdw>
                </a:effectLst>
              </a:rPr>
              <a:t>pt</a:t>
            </a:r>
            <a:r>
              <a:rPr lang="en-US" sz="5300" b="1" dirty="0">
                <a:solidFill>
                  <a:schemeClr val="bg1"/>
                </a:solidFill>
                <a:effectLst>
                  <a:outerShdw blurRad="38100" dist="38100" dir="2700000" algn="tl">
                    <a:srgbClr val="000000">
                      <a:alpha val="43137"/>
                    </a:srgbClr>
                  </a:outerShdw>
                </a:effectLst>
              </a:rPr>
              <a:t> 1   </a:t>
            </a:r>
            <a:endParaRPr lang="en-US" sz="53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010331" y="3827516"/>
            <a:ext cx="2142186" cy="647990"/>
          </a:xfrm>
        </p:spPr>
        <p:txBody>
          <a:bodyPr>
            <a:normAutofit fontScale="85000" lnSpcReduction="20000"/>
          </a:bodyPr>
          <a:lstStyle/>
          <a:p>
            <a:r>
              <a:rPr lang="en-US" sz="3500" b="1" dirty="0">
                <a:solidFill>
                  <a:schemeClr val="bg1"/>
                </a:solidFill>
                <a:effectLst>
                  <a:outerShdw blurRad="38100" dist="38100" dir="2700000" algn="tl">
                    <a:srgbClr val="000000">
                      <a:alpha val="43137"/>
                    </a:srgbClr>
                  </a:outerShdw>
                </a:effectLst>
              </a:rPr>
              <a:t>Psalms 23:4</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5" name="Rectangle 4"/>
          <p:cNvSpPr/>
          <p:nvPr/>
        </p:nvSpPr>
        <p:spPr>
          <a:xfrm>
            <a:off x="8036218" y="3167390"/>
            <a:ext cx="4285981" cy="584775"/>
          </a:xfrm>
          <a:prstGeom prst="rect">
            <a:avLst/>
          </a:prstGeom>
        </p:spPr>
        <p:txBody>
          <a:bodyPr wrap="none">
            <a:spAutoFit/>
          </a:bodyPr>
          <a:lstStyle/>
          <a:p>
            <a:r>
              <a:rPr lang="en-US" sz="3200" b="1" dirty="0">
                <a:solidFill>
                  <a:schemeClr val="bg1"/>
                </a:solidFill>
                <a:effectLst>
                  <a:outerShdw blurRad="38100" dist="38100" dir="2700000" algn="tl">
                    <a:srgbClr val="000000">
                      <a:alpha val="43137"/>
                    </a:srgbClr>
                  </a:outerShdw>
                </a:effectLst>
              </a:rPr>
              <a:t>(Dealing with Adversity)</a:t>
            </a:r>
            <a:endParaRPr lang="en-US" sz="3200" b="1" dirty="0">
              <a:effectLst>
                <a:outerShdw blurRad="38100" dist="38100" dir="2700000" algn="tl">
                  <a:srgbClr val="000000">
                    <a:alpha val="43137"/>
                  </a:srgbClr>
                </a:outerShdw>
              </a:effectLst>
            </a:endParaRPr>
          </a:p>
        </p:txBody>
      </p:sp>
      <p:sp>
        <p:nvSpPr>
          <p:cNvPr id="6" name="TextBox 5"/>
          <p:cNvSpPr txBox="1"/>
          <p:nvPr/>
        </p:nvSpPr>
        <p:spPr>
          <a:xfrm>
            <a:off x="834887" y="6097728"/>
            <a:ext cx="2284093"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9239911" y="6175800"/>
            <a:ext cx="1683026"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July 6, 2025</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141667"/>
            <a:ext cx="11250769" cy="4665463"/>
          </a:xfrm>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What Do You Get in a Land Where All You Have Is…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…Sunshine Every Day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No Rain?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sz="3200" b="1" i="1" dirty="0">
                <a:effectLst>
                  <a:outerShdw blurRad="38100" dist="38100" dir="2700000" algn="tl">
                    <a:srgbClr val="000000">
                      <a:alpha val="43137"/>
                    </a:srgbClr>
                  </a:outerShdw>
                </a:effectLst>
                <a:latin typeface="Arial Rounded MT Bold" panose="020F0704030504030204" pitchFamily="34" charset="0"/>
              </a:rPr>
              <a:t>“a Desert”</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Balance -</a:t>
            </a:r>
            <a:r>
              <a:rPr lang="en-US" sz="2800" b="1" i="1" dirty="0">
                <a:effectLst>
                  <a:outerShdw blurRad="38100" dist="38100" dir="2700000" algn="tl">
                    <a:srgbClr val="000000">
                      <a:alpha val="43137"/>
                    </a:srgbClr>
                  </a:outerShdw>
                </a:effectLst>
                <a:latin typeface="Arial Rounded MT Bold" panose="020F0704030504030204" pitchFamily="34" charset="0"/>
              </a:rPr>
              <a:t>none</a:t>
            </a:r>
            <a:endParaRPr lang="en-US" sz="2800" b="1"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Blocked- </a:t>
            </a:r>
            <a:r>
              <a:rPr lang="en-US" sz="2800" b="1" i="1" dirty="0">
                <a:effectLst>
                  <a:outerShdw blurRad="38100" dist="38100" dir="2700000" algn="tl">
                    <a:srgbClr val="000000">
                      <a:alpha val="43137"/>
                    </a:srgbClr>
                  </a:outerShdw>
                </a:effectLst>
                <a:latin typeface="Arial Rounded MT Bold" panose="020F0704030504030204" pitchFamily="34" charset="0"/>
              </a:rPr>
              <a:t>growth stunted</a:t>
            </a:r>
            <a:endParaRPr lang="en-US" sz="2800" b="1"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Blank- </a:t>
            </a:r>
            <a:r>
              <a:rPr lang="en-US" sz="2800" b="1" i="1" dirty="0">
                <a:effectLst>
                  <a:outerShdw blurRad="38100" dist="38100" dir="2700000" algn="tl">
                    <a:srgbClr val="000000">
                      <a:alpha val="43137"/>
                    </a:srgbClr>
                  </a:outerShdw>
                </a:effectLst>
                <a:latin typeface="Arial Rounded MT Bold" panose="020F0704030504030204" pitchFamily="34" charset="0"/>
              </a:rPr>
              <a:t>Unthankful</a:t>
            </a:r>
            <a:endParaRPr lang="en-US" sz="2800" b="1"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Bland- </a:t>
            </a:r>
            <a:r>
              <a:rPr lang="en-US" sz="2800" b="1" i="1" dirty="0">
                <a:effectLst>
                  <a:outerShdw blurRad="38100" dist="38100" dir="2700000" algn="tl">
                    <a:srgbClr val="000000">
                      <a:alpha val="43137"/>
                    </a:srgbClr>
                  </a:outerShdw>
                </a:effectLst>
                <a:latin typeface="Arial Rounded MT Bold" panose="020F0704030504030204" pitchFamily="34" charset="0"/>
              </a:rPr>
              <a:t>boring</a:t>
            </a:r>
            <a:endParaRPr lang="en-US" sz="2800" b="1" i="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390504"/>
            <a:ext cx="12192000" cy="4465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out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outVertic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outVertical)">
                                      <p:cBhvr>
                                        <p:cTn id="40" dur="500"/>
                                        <p:tgtEl>
                                          <p:spTgt spid="3">
                                            <p:txEl>
                                              <p:pRg st="3" end="3"/>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7174523" cy="666841"/>
          </a:xfrm>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Examples of Life's Valleys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 y="1188720"/>
            <a:ext cx="5872765" cy="3013166"/>
          </a:xfrm>
        </p:spPr>
        <p:txBody>
          <a:bodyPr>
            <a:normAutofit lnSpcReduction="10000"/>
          </a:bodyPr>
          <a:lstStyle/>
          <a:p>
            <a:pPr>
              <a:lnSpc>
                <a:spcPct val="100000"/>
              </a:lnSpc>
              <a:spcBef>
                <a:spcPts val="1200"/>
              </a:spcBef>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Valley of…</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Trouble  </a:t>
            </a:r>
            <a:r>
              <a:rPr lang="en-US" sz="3200" dirty="0">
                <a:effectLst>
                  <a:outerShdw blurRad="38100" dist="38100" dir="2700000" algn="tl">
                    <a:srgbClr val="000000">
                      <a:alpha val="43137"/>
                    </a:srgbClr>
                  </a:outerShdw>
                </a:effectLst>
                <a:latin typeface="Arial Rounded MT Bold" panose="020F0704030504030204" pitchFamily="34" charset="0"/>
              </a:rPr>
              <a:t>-Josh. 7:26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Weeping</a:t>
            </a:r>
            <a:r>
              <a:rPr lang="en-US" sz="3200" dirty="0">
                <a:effectLst>
                  <a:outerShdw blurRad="38100" dist="38100" dir="2700000" algn="tl">
                    <a:srgbClr val="000000">
                      <a:alpha val="43137"/>
                    </a:srgbClr>
                  </a:outerShdw>
                </a:effectLst>
                <a:latin typeface="Arial Rounded MT Bold" panose="020F0704030504030204" pitchFamily="34" charset="0"/>
              </a:rPr>
              <a:t>  -Psa. 84:6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Deep Darkness </a:t>
            </a:r>
            <a:r>
              <a:rPr lang="en-US" sz="3200" dirty="0">
                <a:effectLst>
                  <a:outerShdw blurRad="38100" dist="38100" dir="2700000" algn="tl">
                    <a:srgbClr val="000000">
                      <a:alpha val="43137"/>
                    </a:srgbClr>
                  </a:outerShdw>
                </a:effectLst>
                <a:latin typeface="Arial Rounded MT Bold" panose="020F0704030504030204" pitchFamily="34" charset="0"/>
              </a:rPr>
              <a:t>-Ps. 23:4</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2621" y="12880"/>
            <a:ext cx="5559380" cy="681379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711" y="1509635"/>
            <a:ext cx="5025654" cy="5304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out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28"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0" fill="hold"/>
                                        <p:tgtEl>
                                          <p:spTgt spid="5"/>
                                        </p:tgtEl>
                                        <p:attrNameLst>
                                          <p:attrName>ppt_x</p:attrName>
                                        </p:attrNameLst>
                                      </p:cBhvr>
                                      <p:tavLst>
                                        <p:tav tm="0">
                                          <p:val>
                                            <p:strVal val="#ppt_x"/>
                                          </p:val>
                                        </p:tav>
                                        <p:tav tm="100000">
                                          <p:val>
                                            <p:strVal val="#ppt_x"/>
                                          </p:val>
                                        </p:tav>
                                      </p:tavLst>
                                    </p:anim>
                                    <p:anim calcmode="lin" valueType="num">
                                      <p:cBhvr>
                                        <p:cTn id="2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838200" y="365125"/>
            <a:ext cx="5431971" cy="666841"/>
          </a:xfrm>
          <a:solidFill>
            <a:schemeClr val="bg1">
              <a:lumMod val="95000"/>
              <a:alpha val="70000"/>
            </a:schemeClr>
          </a:solidFill>
        </p:spPr>
        <p:txBody>
          <a:bodyPr>
            <a:noAutofit/>
          </a:bodyPr>
          <a:lstStyle/>
          <a:p>
            <a:r>
              <a:rPr lang="en-US" b="1" dirty="0">
                <a:effectLst>
                  <a:outerShdw blurRad="38100" dist="38100" dir="2700000" algn="tl">
                    <a:srgbClr val="000000">
                      <a:alpha val="43137"/>
                    </a:srgbClr>
                  </a:outerShdw>
                </a:effectLst>
                <a:latin typeface="Arial Rounded MT Bold" panose="020F0704030504030204" pitchFamily="34" charset="0"/>
              </a:rPr>
              <a:t>Dark Valleys Are…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0152" y="1188720"/>
            <a:ext cx="11754845" cy="4972594"/>
          </a:xfrm>
          <a:solidFill>
            <a:schemeClr val="bg2">
              <a:alpha val="70000"/>
            </a:schemeClr>
          </a:solidFill>
        </p:spPr>
        <p:txBody>
          <a:bodyPr>
            <a:noAutofit/>
          </a:bodyPr>
          <a:lstStyle/>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Unavoidable</a:t>
            </a:r>
            <a:br>
              <a:rPr lang="en-US" dirty="0">
                <a:effectLst>
                  <a:outerShdw blurRad="38100" dist="38100" dir="2700000" algn="tl">
                    <a:srgbClr val="000000">
                      <a:alpha val="43137"/>
                    </a:srgbClr>
                  </a:outerShdw>
                </a:effectLst>
                <a:latin typeface="Arial Rounded MT Bold" panose="020F0704030504030204" pitchFamily="34" charset="0"/>
              </a:rPr>
            </a:br>
            <a:r>
              <a:rPr lang="en-US" sz="2600" i="1" dirty="0">
                <a:effectLst>
                  <a:outerShdw blurRad="38100" dist="38100" dir="2700000" algn="tl">
                    <a:srgbClr val="000000">
                      <a:alpha val="43137"/>
                    </a:srgbClr>
                  </a:outerShdw>
                </a:effectLst>
                <a:latin typeface="Arial Rounded MT Bold" panose="020F0704030504030204" pitchFamily="34" charset="0"/>
              </a:rPr>
              <a:t>"Mankind is born for trouble as surely as sparks fly upward." Job 5:7</a:t>
            </a:r>
            <a:endParaRPr lang="en-US" sz="2600" i="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Unpredictable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You can’t plan them or time them (usually worst </a:t>
            </a:r>
            <a:r>
              <a:rPr lang="en-US" sz="2800" b="1" dirty="0" err="1">
                <a:effectLst>
                  <a:outerShdw blurRad="38100" dist="38100" dir="2700000" algn="tl">
                    <a:srgbClr val="000000">
                      <a:alpha val="43137"/>
                    </a:srgbClr>
                  </a:outerShdw>
                </a:effectLst>
                <a:latin typeface="Arial Rounded MT Bold" panose="020F0704030504030204" pitchFamily="34" charset="0"/>
              </a:rPr>
              <a:t>poss</a:t>
            </a:r>
            <a:r>
              <a:rPr lang="en-US" sz="2800" b="1" dirty="0">
                <a:effectLst>
                  <a:outerShdw blurRad="38100" dist="38100" dir="2700000" algn="tl">
                    <a:srgbClr val="000000">
                      <a:alpha val="43137"/>
                    </a:srgbClr>
                  </a:outerShdw>
                </a:effectLst>
                <a:latin typeface="Arial Rounded MT Bold" panose="020F0704030504030204" pitchFamily="34" charset="0"/>
              </a:rPr>
              <a:t> time)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rPr>
              <a:t>"Disaster after disaster is reported, for the whole land is destroyed. Suddenly my tents are destroyed, my tent curtains, in a moment."</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Jeremiah 4:20 (HCSB)</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Impartial</a:t>
            </a:r>
            <a:br>
              <a:rPr lang="en-US"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latin typeface="Arial Rounded MT Bold" panose="020F0704030504030204" pitchFamily="34" charset="0"/>
              </a:rPr>
              <a:t>"He causes His sun to rise on the evil and the good, and sends rain on the righteous and the unrighteous."  -</a:t>
            </a:r>
            <a:r>
              <a:rPr lang="en-US" dirty="0">
                <a:effectLst>
                  <a:outerShdw blurRad="38100" dist="38100" dir="2700000" algn="tl">
                    <a:srgbClr val="000000">
                      <a:alpha val="43137"/>
                    </a:srgbClr>
                  </a:outerShdw>
                </a:effectLst>
                <a:latin typeface="Arial Rounded MT Bold" panose="020F0704030504030204" pitchFamily="34" charset="0"/>
              </a:rPr>
              <a:t>Matt 5:45 (HCSB)</a:t>
            </a:r>
            <a:br>
              <a:rPr lang="en-US" dirty="0">
                <a:effectLst>
                  <a:outerShdw blurRad="38100" dist="38100" dir="2700000" algn="tl">
                    <a:srgbClr val="000000">
                      <a:alpha val="43137"/>
                    </a:srgbClr>
                  </a:outerShdw>
                </a:effectLst>
                <a:latin typeface="Arial Rounded MT Bold" panose="020F0704030504030204" pitchFamily="34" charset="0"/>
              </a:rPr>
            </a:br>
            <a:br>
              <a:rPr lang="en-US" sz="1100" dirty="0"/>
            </a:br>
            <a:br>
              <a:rPr lang="en-US" sz="1100" dirty="0"/>
            </a:br>
            <a:br>
              <a:rPr lang="en-US" sz="1100" dirty="0"/>
            </a:br>
            <a:endParaRPr lang="en-US" sz="11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312" y="1345475"/>
            <a:ext cx="3116688" cy="5512525"/>
          </a:xfrm>
          <a:prstGeom prst="rect">
            <a:avLst/>
          </a:prstGeom>
        </p:spPr>
      </p:pic>
      <p:sp>
        <p:nvSpPr>
          <p:cNvPr id="2" name="Title 1"/>
          <p:cNvSpPr>
            <a:spLocks noGrp="1"/>
          </p:cNvSpPr>
          <p:nvPr>
            <p:ph type="title"/>
          </p:nvPr>
        </p:nvSpPr>
        <p:spPr>
          <a:xfrm>
            <a:off x="5638800" y="156754"/>
            <a:ext cx="5421086" cy="851662"/>
          </a:xfrm>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Dark Valleys Are…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1257" y="1031966"/>
            <a:ext cx="11092543" cy="5669280"/>
          </a:xfrm>
          <a:solidFill>
            <a:schemeClr val="bg2">
              <a:alpha val="70000"/>
            </a:schemeClr>
          </a:solidFill>
        </p:spPr>
        <p:txBody>
          <a:bodyPr>
            <a:noAutofit/>
          </a:bodyPr>
          <a:lstStyle/>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Unavoidable</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Unpredictable</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Impartial</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Temporary</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1828800" lvl="4" indent="0">
              <a:lnSpc>
                <a:spcPct val="10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Valleys…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5">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Have a Beginning also an End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5">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Don’t Last Forever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5">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Are Not Our Permanent Residence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endParaRPr lang="en-US" sz="14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"The suffering won’t last forever. It won’t be long before this generous God who has great plans for us in Christ—eternal and glorious plans they are!—will have you put together and on your feet for good"  -</a:t>
            </a:r>
            <a:r>
              <a:rPr lang="en-US" b="1" dirty="0">
                <a:effectLst>
                  <a:outerShdw blurRad="38100" dist="38100" dir="2700000" algn="tl">
                    <a:srgbClr val="000000">
                      <a:alpha val="43137"/>
                    </a:srgbClr>
                  </a:outerShdw>
                </a:effectLst>
                <a:latin typeface="Arial Rounded MT Bold" panose="020F0704030504030204" pitchFamily="34" charset="0"/>
              </a:rPr>
              <a:t>1 Peter 5:10 (MSG)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br>
              <a:rPr lang="en-US" sz="1100" b="1" dirty="0"/>
            </a:br>
            <a:br>
              <a:rPr lang="en-US" sz="1100" dirty="0"/>
            </a:br>
            <a:endParaRPr lang="en-US" sz="1100" dirty="0"/>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outVertical)">
                                      <p:cBhvr>
                                        <p:cTn id="12" dur="2000"/>
                                        <p:tgtEl>
                                          <p:spTgt spid="3">
                                            <p:txEl>
                                              <p:pRg st="4" end="4"/>
                                            </p:txEl>
                                          </p:spTgt>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2000"/>
                                        <p:tgtEl>
                                          <p:spTgt spid="3">
                                            <p:txEl>
                                              <p:pRg st="5" end="5"/>
                                            </p:txEl>
                                          </p:spTgt>
                                        </p:tgtEl>
                                      </p:cBhvr>
                                    </p:animEffect>
                                  </p:childTnLst>
                                </p:cTn>
                              </p:par>
                            </p:childTnLst>
                          </p:cTn>
                        </p:par>
                        <p:par>
                          <p:cTn id="17" fill="hold">
                            <p:stCondLst>
                              <p:cond delay="4000"/>
                            </p:stCondLst>
                            <p:childTnLst>
                              <p:par>
                                <p:cTn id="18" presetID="16" presetClass="entr" presetSubtype="37" fill="hold" grpId="0"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outVertical)">
                                      <p:cBhvr>
                                        <p:cTn id="20" dur="2000"/>
                                        <p:tgtEl>
                                          <p:spTgt spid="3">
                                            <p:txEl>
                                              <p:pRg st="6" end="6"/>
                                            </p:txEl>
                                          </p:spTgt>
                                        </p:tgtEl>
                                      </p:cBhvr>
                                    </p:animEffect>
                                  </p:childTnLst>
                                </p:cTn>
                              </p:par>
                            </p:childTnLst>
                          </p:cTn>
                        </p:par>
                        <p:par>
                          <p:cTn id="21" fill="hold">
                            <p:stCondLst>
                              <p:cond delay="6000"/>
                            </p:stCondLst>
                            <p:childTnLst>
                              <p:par>
                                <p:cTn id="22" presetID="16" presetClass="entr" presetSubtype="21"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20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arn(outVertical)">
                                      <p:cBhvr>
                                        <p:cTn id="2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3423</Words>
  <Application>WPS Presentation</Application>
  <PresentationFormat>Widescreen</PresentationFormat>
  <Paragraphs>126</Paragraphs>
  <Slides>15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SimSun</vt:lpstr>
      <vt:lpstr>Wingdings</vt:lpstr>
      <vt:lpstr>Trebuchet MS</vt:lpstr>
      <vt:lpstr>Wingdings 2</vt:lpstr>
      <vt:lpstr>Wingdings</vt:lpstr>
      <vt:lpstr>Arial Rounded MT Bold</vt:lpstr>
      <vt:lpstr>Calisto MT</vt:lpstr>
      <vt:lpstr>Segoe Print</vt:lpstr>
      <vt:lpstr>Calibri</vt:lpstr>
      <vt:lpstr>Microsoft YaHei</vt:lpstr>
      <vt:lpstr>Arial Unicode MS</vt:lpstr>
      <vt:lpstr>Calibri Light</vt:lpstr>
      <vt:lpstr>Roboto</vt:lpstr>
      <vt:lpstr>Times New Roman</vt:lpstr>
      <vt:lpstr>Courier New</vt:lpstr>
      <vt:lpstr>Office Theme</vt:lpstr>
      <vt:lpstr>PowerPoint 演示文稿</vt:lpstr>
      <vt:lpstr>PowerPoint 演示文稿</vt:lpstr>
      <vt:lpstr>PowerPoint 演示文稿</vt:lpstr>
      <vt:lpstr>PowerPoint 演示文稿</vt:lpstr>
      <vt:lpstr>Passing Through  Dark Valleys pt 1   </vt:lpstr>
      <vt:lpstr>PowerPoint 演示文稿</vt:lpstr>
      <vt:lpstr> Examples of Life's Valleys</vt:lpstr>
      <vt:lpstr>Dark Valleys Are…</vt:lpstr>
      <vt:lpstr>Dark Valleys Are…</vt:lpstr>
      <vt:lpstr>Dark Valleys Are…</vt:lpstr>
      <vt:lpstr>Dark Valleys Are…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Passing Through Dark Valleys     How to Deal With Adversity</dc:title>
  <dc:creator>David Linton</dc:creator>
  <cp:lastModifiedBy>Eddie Edwards</cp:lastModifiedBy>
  <cp:revision>138</cp:revision>
  <dcterms:created xsi:type="dcterms:W3CDTF">2015-11-30T00:44:00Z</dcterms:created>
  <dcterms:modified xsi:type="dcterms:W3CDTF">2025-07-06T22:23:50Z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300F5FA1794740309AF1E8D249A2E482_12</vt:lpwstr>
  </property>
  <property fmtid="{D5CDD505-2E9C-101B-9397-08002B2CF9AE}" pid="3" name="KSOProductBuildVer">
    <vt:lpwstr>2057-12.2.0.21602</vt:lpwstr>
  </property>
</Properties>
</file>