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750" r:id="rId4"/>
    <p:sldId id="314" r:id="rId5"/>
    <p:sldId id="318" r:id="rId6"/>
    <p:sldId id="761" r:id="rId7"/>
    <p:sldId id="256" r:id="rId8"/>
    <p:sldId id="257" r:id="rId9"/>
    <p:sldId id="258" r:id="rId10"/>
    <p:sldId id="275" r:id="rId11"/>
    <p:sldId id="724" r:id="rId12"/>
    <p:sldId id="718" r:id="rId13"/>
    <p:sldId id="717" r:id="rId15"/>
    <p:sldId id="268" r:id="rId16"/>
    <p:sldId id="267" r:id="rId17"/>
    <p:sldId id="713" r:id="rId18"/>
    <p:sldId id="714" r:id="rId19"/>
    <p:sldId id="715" r:id="rId20"/>
    <p:sldId id="716" r:id="rId21"/>
    <p:sldId id="726" r:id="rId22"/>
    <p:sldId id="763" r:id="rId23"/>
    <p:sldId id="762" r:id="rId24"/>
    <p:sldId id="7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4660"/>
  </p:normalViewPr>
  <p:slideViewPr>
    <p:cSldViewPr snapToGrid="0" showGuides="1">
      <p:cViewPr varScale="1">
        <p:scale>
          <a:sx n="47" d="100"/>
          <a:sy n="47" d="100"/>
        </p:scale>
        <p:origin x="1248"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6D332-9D1E-4166-BD6C-EC6A131A8C0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B2CE5-7A3E-4A00-9BBE-234D4773C6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B2CE5-7A3E-4A00-9BBE-234D4773C60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162A89-E51D-4218-9334-0598DBB38D0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162A89-E51D-4218-9334-0598DBB38D0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62A89-E51D-4218-9334-0598DBB38D0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162A89-E51D-4218-9334-0598DBB38D0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162A89-E51D-4218-9334-0598DBB38D0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162A89-E51D-4218-9334-0598DBB38D0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62A89-E51D-4218-9334-0598DBB38D0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162A89-E51D-4218-9334-0598DBB38D0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CB9B6-0A5A-4746-897E-FBA5C7D7F93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162A89-E51D-4218-9334-0598DBB38D0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1CB9B6-0A5A-4746-897E-FBA5C7D7F93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162A89-E51D-4218-9334-0598DBB38D0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1CB9B6-0A5A-4746-897E-FBA5C7D7F93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4890" y="1658204"/>
            <a:ext cx="6337110" cy="4988255"/>
          </a:xfrm>
          <a:solidFill>
            <a:schemeClr val="bg1">
              <a:alpha val="90000"/>
            </a:schemeClr>
          </a:solidFill>
        </p:spPr>
        <p:txBody>
          <a:bodyPr>
            <a:normAutofit/>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In this Psalm Are 7 Things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We All Need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When These Are Present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It Produces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Overwhelming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Peace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Joy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No Matter the Circumstances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endParaRPr lang="en-US"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plus(in)">
                                      <p:cBhvr>
                                        <p:cTn id="27" dur="2000"/>
                                        <p:tgtEl>
                                          <p:spTgt spid="3">
                                            <p:txEl>
                                              <p:pRg st="4" end="4"/>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plus(in)">
                                      <p:cBhvr>
                                        <p:cTn id="31" dur="2000"/>
                                        <p:tgtEl>
                                          <p:spTgt spid="3">
                                            <p:txEl>
                                              <p:pRg st="5" end="5"/>
                                            </p:txEl>
                                          </p:spTgt>
                                        </p:tgtEl>
                                      </p:cBhvr>
                                    </p:animEffect>
                                  </p:childTnLst>
                                </p:cTn>
                              </p:par>
                            </p:childTnLst>
                          </p:cTn>
                        </p:par>
                        <p:par>
                          <p:cTn id="32" fill="hold">
                            <p:stCondLst>
                              <p:cond delay="8000"/>
                            </p:stCondLst>
                            <p:childTnLst>
                              <p:par>
                                <p:cTn id="33" presetID="13"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plus(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plus(in)">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660" y="136478"/>
            <a:ext cx="10222174" cy="6127843"/>
          </a:xfrm>
          <a:solidFill>
            <a:schemeClr val="bg1">
              <a:alpha val="90000"/>
            </a:schemeClr>
          </a:solidFill>
        </p:spPr>
        <p:txBody>
          <a:bodyPr/>
          <a:lstStyle/>
          <a:p>
            <a:pPr marL="0" indent="0" algn="ctr">
              <a:lnSpc>
                <a:spcPct val="100000"/>
              </a:lnSpc>
              <a:spcAft>
                <a:spcPts val="1200"/>
              </a:spcAft>
              <a:buNone/>
            </a:pPr>
            <a:r>
              <a:rPr lang="en-US" sz="3600" b="1" u="sng"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#1- God’s Challenge</a:t>
            </a:r>
            <a:endParaRPr lang="en-US" sz="3600" b="1" u="sng"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This Psalm Presents Us w- a Powerful Challenge</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One That Could Not only Change Our Lives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And Improve Our Lives</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It Could Even Save Our Lives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The Challenge is to Live in the Present</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In This Moment</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Impossible to Live More than One Day At a Time</a:t>
            </a:r>
            <a:endParaRPr lang="en-US"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3015" y="136479"/>
            <a:ext cx="10508775" cy="6045958"/>
          </a:xfrm>
          <a:solidFill>
            <a:schemeClr val="bg1">
              <a:alpha val="90000"/>
            </a:schemeClr>
          </a:solidFill>
        </p:spPr>
        <p:txBody>
          <a:bodyPr>
            <a:normAutofit/>
          </a:bodyPr>
          <a:lstStyle/>
          <a:p>
            <a:pPr marL="0" indent="0" algn="ctr">
              <a:lnSpc>
                <a:spcPct val="100000"/>
              </a:lnSpc>
              <a:buNone/>
            </a:pPr>
            <a:r>
              <a:rPr lang="en-US" sz="3600" b="1" u="sng" dirty="0">
                <a:effectLst>
                  <a:outerShdw blurRad="38100" dist="38100" dir="2700000" algn="tl">
                    <a:srgbClr val="000000">
                      <a:alpha val="43137"/>
                    </a:srgbClr>
                  </a:outerShdw>
                </a:effectLst>
                <a:latin typeface="Arial Rounded MT Bold" panose="020F0704030504030204" pitchFamily="34" charset="0"/>
              </a:rPr>
              <a:t>#2- Focus on His Compassion</a:t>
            </a:r>
            <a:r>
              <a:rPr lang="en-US" sz="3600" b="1" dirty="0">
                <a:effectLst>
                  <a:outerShdw blurRad="38100" dist="38100" dir="2700000" algn="tl">
                    <a:srgbClr val="000000">
                      <a:alpha val="43137"/>
                    </a:srgbClr>
                  </a:outerShdw>
                </a:effectLst>
                <a:latin typeface="Arial Rounded MT Bold" panose="020F0704030504030204" pitchFamily="34" charset="0"/>
              </a:rPr>
              <a:t> (1-2)</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Mercy= </a:t>
            </a:r>
            <a:r>
              <a:rPr lang="en-US" sz="3200" b="1" i="1" dirty="0">
                <a:effectLst>
                  <a:outerShdw blurRad="38100" dist="38100" dir="2700000" algn="tl">
                    <a:srgbClr val="000000">
                      <a:alpha val="43137"/>
                    </a:srgbClr>
                  </a:outerShdw>
                </a:effectLst>
                <a:latin typeface="Arial Rounded MT Bold" panose="020F0704030504030204" pitchFamily="34" charset="0"/>
              </a:rPr>
              <a:t>With Hold Punishment I Deserve</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Amazing This Psalm Starts With Mercy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Too Many Are Focused On Yesterday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Mistakes, Sins, Bad  Decisions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30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Lamentations 3:22-23 NKJV</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b="1" i="1" baseline="30000" dirty="0">
                <a:effectLst>
                  <a:outerShdw blurRad="38100" dist="38100" dir="2700000" algn="tl">
                    <a:srgbClr val="000000">
                      <a:alpha val="43137"/>
                    </a:srgbClr>
                  </a:outerShdw>
                </a:effectLst>
                <a:latin typeface="Arial Rounded MT Bold" panose="020F0704030504030204" pitchFamily="34" charset="0"/>
              </a:rPr>
              <a:t>22 </a:t>
            </a:r>
            <a:r>
              <a:rPr lang="en-US" sz="3200" i="1" dirty="0">
                <a:effectLst>
                  <a:outerShdw blurRad="38100" dist="38100" dir="2700000" algn="tl">
                    <a:srgbClr val="000000">
                      <a:alpha val="43137"/>
                    </a:srgbClr>
                  </a:outerShdw>
                </a:effectLst>
                <a:latin typeface="Arial Rounded MT Bold" panose="020F0704030504030204" pitchFamily="34" charset="0"/>
              </a:rPr>
              <a:t>Through</a:t>
            </a:r>
            <a:r>
              <a:rPr lang="en-US" sz="3200" dirty="0">
                <a:effectLst>
                  <a:outerShdw blurRad="38100" dist="38100" dir="2700000" algn="tl">
                    <a:srgbClr val="000000">
                      <a:alpha val="43137"/>
                    </a:srgbClr>
                  </a:outerShdw>
                </a:effectLst>
                <a:latin typeface="Arial Rounded MT Bold" panose="020F0704030504030204" pitchFamily="34" charset="0"/>
              </a:rPr>
              <a:t> the </a:t>
            </a:r>
            <a:r>
              <a:rPr lang="en-US" sz="3200" cap="small" dirty="0">
                <a:effectLst>
                  <a:outerShdw blurRad="38100" dist="38100" dir="2700000" algn="tl">
                    <a:srgbClr val="000000">
                      <a:alpha val="43137"/>
                    </a:srgbClr>
                  </a:outerShdw>
                </a:effectLst>
                <a:latin typeface="Arial Rounded MT Bold" panose="020F0704030504030204" pitchFamily="34" charset="0"/>
              </a:rPr>
              <a:t>Lord</a:t>
            </a:r>
            <a:r>
              <a:rPr lang="en-US" sz="3200" dirty="0">
                <a:effectLst>
                  <a:outerShdw blurRad="38100" dist="38100" dir="2700000" algn="tl">
                    <a:srgbClr val="000000">
                      <a:alpha val="43137"/>
                    </a:srgbClr>
                  </a:outerShdw>
                </a:effectLst>
                <a:latin typeface="Arial Rounded MT Bold" panose="020F0704030504030204" pitchFamily="34" charset="0"/>
              </a:rPr>
              <a:t>’s mercies we are not consumed,</a:t>
            </a:r>
            <a:br>
              <a:rPr lang="en-US" sz="3200" dirty="0">
                <a:effectLst>
                  <a:outerShdw blurRad="38100" dist="38100" dir="2700000" algn="tl">
                    <a:srgbClr val="000000">
                      <a:alpha val="43137"/>
                    </a:srgbClr>
                  </a:outerShdw>
                </a:effectLst>
                <a:latin typeface="Arial Rounded MT Bold" panose="020F0704030504030204" pitchFamily="34" charset="0"/>
              </a:rPr>
            </a:br>
            <a:r>
              <a:rPr lang="en-US" sz="3200" dirty="0">
                <a:effectLst>
                  <a:outerShdw blurRad="38100" dist="38100" dir="2700000" algn="tl">
                    <a:srgbClr val="000000">
                      <a:alpha val="43137"/>
                    </a:srgbClr>
                  </a:outerShdw>
                </a:effectLst>
                <a:latin typeface="Arial Rounded MT Bold" panose="020F0704030504030204" pitchFamily="34" charset="0"/>
              </a:rPr>
              <a:t>Because His compassions fail not.</a:t>
            </a:r>
            <a:br>
              <a:rPr lang="en-US" sz="3200" dirty="0">
                <a:effectLst>
                  <a:outerShdw blurRad="38100" dist="38100" dir="2700000" algn="tl">
                    <a:srgbClr val="000000">
                      <a:alpha val="43137"/>
                    </a:srgbClr>
                  </a:outerShdw>
                </a:effectLst>
                <a:latin typeface="Arial Rounded MT Bold" panose="020F0704030504030204" pitchFamily="34" charset="0"/>
              </a:rPr>
            </a:br>
            <a:r>
              <a:rPr lang="en-US" sz="3200" b="1" baseline="30000" dirty="0">
                <a:effectLst>
                  <a:outerShdw blurRad="38100" dist="38100" dir="2700000" algn="tl">
                    <a:srgbClr val="000000">
                      <a:alpha val="43137"/>
                    </a:srgbClr>
                  </a:outerShdw>
                </a:effectLst>
                <a:latin typeface="Arial Rounded MT Bold" panose="020F0704030504030204" pitchFamily="34" charset="0"/>
              </a:rPr>
              <a:t>23 </a:t>
            </a:r>
            <a:r>
              <a:rPr lang="en-US" sz="3200" i="1" dirty="0">
                <a:effectLst>
                  <a:outerShdw blurRad="38100" dist="38100" dir="2700000" algn="tl">
                    <a:srgbClr val="000000">
                      <a:alpha val="43137"/>
                    </a:srgbClr>
                  </a:outerShdw>
                </a:effectLst>
                <a:latin typeface="Arial Rounded MT Bold" panose="020F0704030504030204" pitchFamily="34" charset="0"/>
              </a:rPr>
              <a:t>They are</a:t>
            </a:r>
            <a:r>
              <a:rPr lang="en-US" sz="3200" dirty="0">
                <a:effectLst>
                  <a:outerShdw blurRad="38100" dist="38100" dir="2700000" algn="tl">
                    <a:srgbClr val="000000">
                      <a:alpha val="43137"/>
                    </a:srgbClr>
                  </a:outerShdw>
                </a:effectLst>
                <a:latin typeface="Arial Rounded MT Bold" panose="020F0704030504030204" pitchFamily="34" charset="0"/>
              </a:rPr>
              <a:t> new every morning;</a:t>
            </a:r>
            <a:br>
              <a:rPr lang="en-US" sz="3200" dirty="0">
                <a:effectLst>
                  <a:outerShdw blurRad="38100" dist="38100" dir="2700000" algn="tl">
                    <a:srgbClr val="000000">
                      <a:alpha val="43137"/>
                    </a:srgbClr>
                  </a:outerShdw>
                </a:effectLst>
                <a:latin typeface="Arial Rounded MT Bold" panose="020F0704030504030204" pitchFamily="34" charset="0"/>
              </a:rPr>
            </a:br>
            <a:r>
              <a:rPr lang="en-US" sz="3200" dirty="0">
                <a:effectLst>
                  <a:outerShdw blurRad="38100" dist="38100" dir="2700000" algn="tl">
                    <a:srgbClr val="000000">
                      <a:alpha val="43137"/>
                    </a:srgbClr>
                  </a:outerShdw>
                </a:effectLst>
                <a:latin typeface="Arial Rounded MT Bold" panose="020F0704030504030204" pitchFamily="34" charset="0"/>
              </a:rPr>
              <a:t>Great </a:t>
            </a:r>
            <a:r>
              <a:rPr lang="en-US" sz="3200" i="1" dirty="0">
                <a:effectLst>
                  <a:outerShdw blurRad="38100" dist="38100" dir="2700000" algn="tl">
                    <a:srgbClr val="000000">
                      <a:alpha val="43137"/>
                    </a:srgbClr>
                  </a:outerShdw>
                </a:effectLst>
                <a:latin typeface="Arial Rounded MT Bold" panose="020F0704030504030204" pitchFamily="34" charset="0"/>
              </a:rPr>
              <a:t>is</a:t>
            </a:r>
            <a:r>
              <a:rPr lang="en-US" sz="3200" dirty="0">
                <a:effectLst>
                  <a:outerShdw blurRad="38100" dist="38100" dir="2700000" algn="tl">
                    <a:srgbClr val="000000">
                      <a:alpha val="43137"/>
                    </a:srgbClr>
                  </a:outerShdw>
                </a:effectLst>
                <a:latin typeface="Arial Rounded MT Bold" panose="020F0704030504030204" pitchFamily="34" charset="0"/>
              </a:rPr>
              <a:t> Your faithfulness.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par>
                          <p:cTn id="24" fill="hold">
                            <p:stCondLst>
                              <p:cond delay="6000"/>
                            </p:stCondLst>
                            <p:childTnLst>
                              <p:par>
                                <p:cTn id="25" presetID="21" presetClass="entr" presetSubtype="1"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par>
                          <p:cTn id="33" fill="hold">
                            <p:stCondLst>
                              <p:cond delay="2000"/>
                            </p:stCondLst>
                            <p:childTnLst>
                              <p:par>
                                <p:cTn id="34" presetID="21" presetClass="entr" presetSubtype="1"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heel(1)">
                                      <p:cBhvr>
                                        <p:cTn id="3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809" y="272956"/>
            <a:ext cx="10959151" cy="5882184"/>
          </a:xfrm>
          <a:solidFill>
            <a:schemeClr val="bg1">
              <a:alpha val="90000"/>
            </a:schemeClr>
          </a:solidFill>
        </p:spPr>
        <p:txBody>
          <a:bodyPr>
            <a:normAutofit/>
          </a:bodyPr>
          <a:lstStyle/>
          <a:p>
            <a:pPr marL="0" indent="0" algn="ctr">
              <a:lnSpc>
                <a:spcPct val="100000"/>
              </a:lnSpc>
              <a:buNone/>
            </a:pPr>
            <a:r>
              <a:rPr lang="en-US" sz="3600" b="1" u="sng" dirty="0">
                <a:effectLst>
                  <a:outerShdw blurRad="38100" dist="38100" dir="2700000" algn="tl">
                    <a:srgbClr val="000000">
                      <a:alpha val="43137"/>
                    </a:srgbClr>
                  </a:outerShdw>
                </a:effectLst>
                <a:latin typeface="Arial Rounded MT Bold" panose="020F0704030504030204" pitchFamily="34" charset="0"/>
              </a:rPr>
              <a:t>#3- Stand in Confidence</a:t>
            </a:r>
            <a:endParaRPr lang="en-US" sz="3200" u="sng"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“The Lord is for me.” </a:t>
            </a:r>
            <a:r>
              <a:rPr lang="en-US" sz="3200" b="1" dirty="0">
                <a:effectLst>
                  <a:outerShdw blurRad="38100" dist="38100" dir="2700000" algn="tl">
                    <a:srgbClr val="000000">
                      <a:alpha val="43137"/>
                    </a:srgbClr>
                  </a:outerShdw>
                </a:effectLst>
                <a:latin typeface="Arial Rounded MT Bold" panose="020F0704030504030204" pitchFamily="34" charset="0"/>
              </a:rPr>
              <a:t>(6)</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As The Psalmist Penned the Words of this Psalm,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He Understood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World Was Against Him.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Devil Was Against Him.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His Own People Were Against Him.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But He Knew God Was For Him.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When the Lord is On Our Side There Are…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…No Circumstances Too Great for Us to Handle.</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150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3">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p:cTn id="6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6" dur="500"/>
                                        <p:tgtEl>
                                          <p:spTgt spid="3">
                                            <p:txEl>
                                              <p:pRg st="8" end="8"/>
                                            </p:txEl>
                                          </p:spTgt>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934" y="1009936"/>
            <a:ext cx="11696131" cy="5322625"/>
          </a:xfrm>
          <a:solidFill>
            <a:schemeClr val="bg1">
              <a:alpha val="90000"/>
            </a:schemeClr>
          </a:solidFill>
        </p:spPr>
        <p:txBody>
          <a:bodyPr>
            <a:normAutofit/>
          </a:bodyPr>
          <a:lstStyle/>
          <a:p>
            <a:pPr marL="0" indent="0" algn="ctr">
              <a:lnSpc>
                <a:spcPct val="100000"/>
              </a:lnSpc>
              <a:spcBef>
                <a:spcPts val="600"/>
              </a:spcBef>
              <a:buNone/>
            </a:pPr>
            <a:r>
              <a:rPr lang="en-US" sz="3200" b="1" u="sng" dirty="0">
                <a:effectLst>
                  <a:outerShdw blurRad="38100" dist="38100" dir="2700000" algn="tl">
                    <a:srgbClr val="000000">
                      <a:alpha val="43137"/>
                    </a:srgbClr>
                  </a:outerShdw>
                </a:effectLst>
                <a:latin typeface="Arial Rounded MT Bold" panose="020F0704030504030204" pitchFamily="34" charset="0"/>
              </a:rPr>
              <a:t>#4- Approach Each Day With Courage</a:t>
            </a:r>
            <a:endParaRPr lang="en-US" sz="3200" b="1" u="sng"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“I will not fear; What can man do to me.” </a:t>
            </a:r>
            <a:r>
              <a:rPr lang="en-US" sz="3200" b="1" dirty="0">
                <a:effectLst>
                  <a:outerShdw blurRad="38100" dist="38100" dir="2700000" algn="tl">
                    <a:srgbClr val="000000">
                      <a:alpha val="43137"/>
                    </a:srgbClr>
                  </a:outerShdw>
                </a:effectLst>
                <a:latin typeface="Arial Rounded MT Bold" panose="020F0704030504030204" pitchFamily="34" charset="0"/>
              </a:rPr>
              <a:t>(6)</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The psalmist did not say that he should not suffer,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…but that he would not fear.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2400"/>
              </a:spcBef>
            </a:pPr>
            <a:r>
              <a:rPr lang="en-US" sz="3200" b="1" dirty="0">
                <a:effectLst>
                  <a:outerShdw blurRad="38100" dist="38100" dir="2700000" algn="tl">
                    <a:srgbClr val="000000">
                      <a:alpha val="43137"/>
                    </a:srgbClr>
                  </a:outerShdw>
                </a:effectLst>
                <a:latin typeface="Arial Rounded MT Bold" panose="020F0704030504030204" pitchFamily="34" charset="0"/>
              </a:rPr>
              <a:t>He understood that God’s love for him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…outweighed man’s hatred of him.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2400"/>
              </a:spcBef>
            </a:pPr>
            <a:r>
              <a:rPr lang="en-US" sz="3200" b="1" dirty="0">
                <a:effectLst>
                  <a:outerShdw blurRad="38100" dist="38100" dir="2700000" algn="tl">
                    <a:srgbClr val="000000">
                      <a:alpha val="43137"/>
                    </a:srgbClr>
                  </a:outerShdw>
                </a:effectLst>
                <a:latin typeface="Arial Rounded MT Bold" panose="020F0704030504030204" pitchFamily="34" charset="0"/>
              </a:rPr>
              <a:t>Therefore, setting God’s love over against man’s hatred,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…he felt that he had no reason to be afraid.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659" y="136478"/>
            <a:ext cx="11546007" cy="6400799"/>
          </a:xfrm>
          <a:solidFill>
            <a:schemeClr val="bg1">
              <a:alpha val="90000"/>
            </a:schemeClr>
          </a:solidFill>
        </p:spPr>
        <p:txBody>
          <a:bodyPr>
            <a:normAutofit/>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#5- Approach Each Day With Contentment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“This is the day which the Lord has made; </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Let us rejoice and be glad in it.” </a:t>
            </a:r>
            <a:r>
              <a:rPr lang="en-US" sz="3200" b="1" dirty="0">
                <a:effectLst>
                  <a:outerShdw blurRad="38100" dist="38100" dir="2700000" algn="tl">
                    <a:srgbClr val="000000">
                      <a:alpha val="43137"/>
                    </a:srgbClr>
                  </a:outerShdw>
                </a:effectLst>
                <a:latin typeface="Arial Rounded MT Bold" panose="020F0704030504030204" pitchFamily="34" charset="0"/>
              </a:rPr>
              <a:t>(24)</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Contentment was meant to be a part of our life each day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 This means that even the days of adversity…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…are meant to be days of contentment.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Jesus sang the night he instituted the Lord’s Supper,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…he gave testimony of contentment while facing death.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All experiences of life, the shade, the showers, and the sunshine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…Are Working Together For Our Good</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par>
                          <p:cTn id="38" fill="hold">
                            <p:stCondLst>
                              <p:cond delay="2000"/>
                            </p:stCondLst>
                            <p:childTnLst>
                              <p:par>
                                <p:cTn id="39" presetID="21"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heel(1)">
                                      <p:cBhvr>
                                        <p:cTn id="41" dur="20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heel(1)">
                                      <p:cBhvr>
                                        <p:cTn id="5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934" y="532264"/>
            <a:ext cx="11696131" cy="6018662"/>
          </a:xfrm>
          <a:solidFill>
            <a:schemeClr val="bg1">
              <a:alpha val="90000"/>
            </a:schemeClr>
          </a:solidFill>
        </p:spPr>
        <p:txBody>
          <a:bodyPr>
            <a:normAutofit/>
          </a:bodyPr>
          <a:lstStyle/>
          <a:p>
            <a:pPr marL="0" indent="0" algn="ctr">
              <a:lnSpc>
                <a:spcPct val="100000"/>
              </a:lnSpc>
              <a:buNone/>
            </a:pPr>
            <a:r>
              <a:rPr lang="en-US" sz="3200" b="1" u="sng" dirty="0">
                <a:effectLst>
                  <a:outerShdw blurRad="38100" dist="38100" dir="2700000" algn="tl">
                    <a:srgbClr val="000000">
                      <a:alpha val="43137"/>
                    </a:srgbClr>
                  </a:outerShdw>
                </a:effectLst>
                <a:latin typeface="Arial Rounded MT Bold" panose="020F0704030504030204" pitchFamily="34" charset="0"/>
              </a:rPr>
              <a:t>#6- Approach Each Day With Commitment</a:t>
            </a:r>
            <a:endParaRPr lang="en-US" sz="3200" b="1" u="sng"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“Bind the festival sacrifice with cords</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 to the horns of the altar.” </a:t>
            </a:r>
            <a:r>
              <a:rPr lang="en-US" sz="3200" b="1" dirty="0">
                <a:effectLst>
                  <a:outerShdw blurRad="38100" dist="38100" dir="2700000" algn="tl">
                    <a:srgbClr val="000000">
                      <a:alpha val="43137"/>
                    </a:srgbClr>
                  </a:outerShdw>
                </a:effectLst>
                <a:latin typeface="Arial Rounded MT Bold" panose="020F0704030504030204" pitchFamily="34" charset="0"/>
              </a:rPr>
              <a:t>(27)</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The word sacrifice has to do with more than just dying;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…it also has to do with living</a:t>
            </a:r>
            <a:r>
              <a:rPr lang="en-US" sz="3200" dirty="0">
                <a:effectLst>
                  <a:outerShdw blurRad="38100" dist="38100" dir="2700000" algn="tl">
                    <a:srgbClr val="000000">
                      <a:alpha val="43137"/>
                    </a:srgbClr>
                  </a:outerShdw>
                </a:effectLst>
                <a:latin typeface="Arial Rounded MT Bold" panose="020F0704030504030204" pitchFamily="34" charset="0"/>
              </a:rPr>
              <a:t>.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Romans 12:1</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dirty="0">
                <a:effectLst>
                  <a:outerShdw blurRad="38100" dist="38100" dir="2700000" algn="tl">
                    <a:srgbClr val="000000">
                      <a:alpha val="43137"/>
                    </a:srgbClr>
                  </a:outerShdw>
                </a:effectLst>
                <a:latin typeface="Arial Rounded MT Bold" panose="020F0704030504030204" pitchFamily="34" charset="0"/>
              </a:rPr>
              <a:t>So here’s what I want you to do, God helping you: Take your everyday, ordinary life—your sleeping, eating, going-to-work, and walking-around life—and place it before God as an offering. Embracing what God does for you is the best thing you can do for him.</a:t>
            </a:r>
            <a:endParaRPr lang="en-US" sz="36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 y="136479"/>
            <a:ext cx="12528645" cy="6196082"/>
          </a:xfrm>
          <a:solidFill>
            <a:schemeClr val="bg1">
              <a:alpha val="90000"/>
            </a:schemeClr>
          </a:solidFill>
        </p:spPr>
        <p:txBody>
          <a:bodyPr>
            <a:normAutofit fontScale="92500" lnSpcReduction="10000"/>
          </a:bodyPr>
          <a:lstStyle/>
          <a:p>
            <a:pPr marL="0" indent="0" algn="ctr">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#7- Approach Each Day With Conquest</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sz="3500" i="1" dirty="0">
                <a:effectLst>
                  <a:outerShdw blurRad="38100" dist="38100" dir="2700000" algn="tl">
                    <a:srgbClr val="000000">
                      <a:alpha val="43137"/>
                    </a:srgbClr>
                  </a:outerShdw>
                </a:effectLst>
                <a:latin typeface="Arial Rounded MT Bold" panose="020F0704030504030204" pitchFamily="34" charset="0"/>
              </a:rPr>
              <a:t>“I shall not die, but live, And tell of the works of the Lord.” </a:t>
            </a:r>
            <a:r>
              <a:rPr lang="en-US" sz="3500" b="1" dirty="0">
                <a:effectLst>
                  <a:outerShdw blurRad="38100" dist="38100" dir="2700000" algn="tl">
                    <a:srgbClr val="000000">
                      <a:alpha val="43137"/>
                    </a:srgbClr>
                  </a:outerShdw>
                </a:effectLst>
                <a:latin typeface="Arial Rounded MT Bold" panose="020F0704030504030204" pitchFamily="34" charset="0"/>
              </a:rPr>
              <a:t>(17)</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sz="3500" b="1" dirty="0">
                <a:effectLst>
                  <a:outerShdw blurRad="38100" dist="38100" dir="2700000" algn="tl">
                    <a:srgbClr val="000000">
                      <a:alpha val="43137"/>
                    </a:srgbClr>
                  </a:outerShdw>
                </a:effectLst>
                <a:latin typeface="Arial Rounded MT Bold" panose="020F0704030504030204" pitchFamily="34" charset="0"/>
              </a:rPr>
              <a:t>The psalmist saw death, but death slain</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sz="3500" b="1" dirty="0">
                <a:effectLst>
                  <a:outerShdw blurRad="38100" dist="38100" dir="2700000" algn="tl">
                    <a:srgbClr val="000000">
                      <a:alpha val="43137"/>
                    </a:srgbClr>
                  </a:outerShdw>
                </a:effectLst>
                <a:latin typeface="Arial Rounded MT Bold" panose="020F0704030504030204" pitchFamily="34" charset="0"/>
              </a:rPr>
              <a:t>He saw the grave, but the grave had been robbed</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sz="3500" b="1" dirty="0">
                <a:effectLst>
                  <a:outerShdw blurRad="38100" dist="38100" dir="2700000" algn="tl">
                    <a:srgbClr val="000000">
                      <a:alpha val="43137"/>
                    </a:srgbClr>
                  </a:outerShdw>
                </a:effectLst>
                <a:latin typeface="Arial Rounded MT Bold" panose="020F0704030504030204" pitchFamily="34" charset="0"/>
              </a:rPr>
              <a:t>He saw judgment silenced, and hell defeated</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sz="3500" b="1" dirty="0">
                <a:effectLst>
                  <a:outerShdw blurRad="38100" dist="38100" dir="2700000" algn="tl">
                    <a:srgbClr val="000000">
                      <a:alpha val="43137"/>
                    </a:srgbClr>
                  </a:outerShdw>
                </a:effectLst>
                <a:latin typeface="Arial Rounded MT Bold" panose="020F0704030504030204" pitchFamily="34" charset="0"/>
              </a:rPr>
              <a:t>What men call death, God has made the gateway to life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pPr>
            <a:r>
              <a:rPr lang="en-US" sz="3200" dirty="0">
                <a:effectLst>
                  <a:outerShdw blurRad="38100" dist="38100" dir="2700000" algn="tl">
                    <a:srgbClr val="000000">
                      <a:alpha val="43137"/>
                    </a:srgbClr>
                  </a:outerShdw>
                </a:effectLst>
                <a:latin typeface="Arial Rounded MT Bold" panose="020F0704030504030204" pitchFamily="34" charset="0"/>
              </a:rPr>
              <a:t>“Therefore, my beloved brethren, be steadfast, immovable, always abounding in the work of the Lord, knowing that your toil is not in vain in the Lord. Thanks be to God, who giveth us the victory through or Lord Jesus Christ” -</a:t>
            </a:r>
            <a:r>
              <a:rPr lang="en-US" sz="3200" b="1" dirty="0">
                <a:effectLst>
                  <a:outerShdw blurRad="38100" dist="38100" dir="2700000" algn="tl">
                    <a:srgbClr val="000000">
                      <a:alpha val="43137"/>
                    </a:srgbClr>
                  </a:outerShdw>
                </a:effectLst>
                <a:latin typeface="Arial Rounded MT Bold" panose="020F0704030504030204" pitchFamily="34" charset="0"/>
              </a:rPr>
              <a:t>1 Corinthians 15:58, </a:t>
            </a:r>
            <a:r>
              <a:rPr lang="en-US" sz="3200" b="1" dirty="0" err="1">
                <a:effectLst>
                  <a:outerShdw blurRad="38100" dist="38100" dir="2700000" algn="tl">
                    <a:srgbClr val="000000">
                      <a:alpha val="43137"/>
                    </a:srgbClr>
                  </a:outerShdw>
                </a:effectLst>
                <a:latin typeface="Arial Rounded MT Bold" panose="020F0704030504030204" pitchFamily="34" charset="0"/>
              </a:rPr>
              <a:t>NASB</a:t>
            </a:r>
            <a:endParaRPr lang="en-US" sz="32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5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outHorizontal)">
                                      <p:cBhvr>
                                        <p:cTn id="7" dur="500"/>
                                        <p:tgtEl>
                                          <p:spTgt spid="3">
                                            <p:bg/>
                                          </p:spTgt>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Horizontal)">
                                      <p:cBhvr>
                                        <p:cTn id="10" dur="500"/>
                                        <p:tgtEl>
                                          <p:spTgt spid="3">
                                            <p:txEl>
                                              <p:pRg st="0" end="0"/>
                                            </p:txEl>
                                          </p:spTgt>
                                        </p:tgtEl>
                                      </p:cBhvr>
                                    </p:animEffect>
                                  </p:childTnLst>
                                </p:cTn>
                              </p:par>
                            </p:childTnLst>
                          </p:cTn>
                        </p:par>
                        <p:par>
                          <p:cTn id="11" fill="hold">
                            <p:stCondLst>
                              <p:cond delay="500"/>
                            </p:stCondLst>
                            <p:childTnLst>
                              <p:par>
                                <p:cTn id="12" presetID="16" presetClass="entr" presetSubtype="4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Horizont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out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outHorizont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outHorizont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outHorizont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outHorizont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f You Slow Down... | Jesus calling, Life quotes, Devotional books"/>
          <p:cNvPicPr>
            <a:picLocks noChangeAspect="1" noChangeArrowheads="1"/>
          </p:cNvPicPr>
          <p:nvPr/>
        </p:nvPicPr>
        <p:blipFill>
          <a:blip r:embed="rId1">
            <a:extLst>
              <a:ext uri="{28A0092B-C50C-407E-A947-70E740481C1C}">
                <a14:useLocalDpi xmlns:a14="http://schemas.microsoft.com/office/drawing/2010/main" val="0"/>
              </a:ext>
            </a:extLst>
          </a:blip>
          <a:srcRect t="30517" r="1" b="31267"/>
          <a:stretch>
            <a:fillRect/>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Grateful Heart Is A Magnet For Miracles: Inspirational Wide Ruled ..."/>
          <p:cNvPicPr>
            <a:picLocks noChangeAspect="1" noChangeArrowheads="1"/>
          </p:cNvPicPr>
          <p:nvPr/>
        </p:nvPicPr>
        <p:blipFill>
          <a:blip r:embed="rId2">
            <a:extLst>
              <a:ext uri="{28A0092B-C50C-407E-A947-70E740481C1C}">
                <a14:useLocalDpi xmlns:a14="http://schemas.microsoft.com/office/drawing/2010/main" val="0"/>
              </a:ext>
            </a:extLst>
          </a:blip>
          <a:srcRect t="33512" r="1" b="41932"/>
          <a:stretch>
            <a:fillRect/>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0247" name="Freeform: Shape 10246"/>
          <p:cNvSpPr>
            <a:spLocks noGrp="1" noRot="1" noChangeAspect="1" noMove="1" noResize="1" noEditPoints="1" noAdjustHandles="1" noChangeArrowheads="1" noChangeShapeType="1" noTextEdit="1"/>
          </p:cNvSpPr>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nnouncements October 9, 2016 - Highland Park Full Gospel Assembly"/>
          <p:cNvPicPr>
            <a:picLocks noChangeAspect="1" noChangeArrowheads="1"/>
          </p:cNvPicPr>
          <p:nvPr/>
        </p:nvPicPr>
        <p:blipFill>
          <a:blip r:embed="rId3">
            <a:extLst>
              <a:ext uri="{28A0092B-C50C-407E-A947-70E740481C1C}">
                <a14:useLocalDpi xmlns:a14="http://schemas.microsoft.com/office/drawing/2010/main" val="0"/>
              </a:ext>
            </a:extLst>
          </a:blip>
          <a:srcRect l="26370" r="1"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0249" name="Freeform: Shape 10248"/>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The church is not a museum for pristine saints - SermonQuotes"/>
          <p:cNvPicPr>
            <a:picLocks noChangeAspect="1" noChangeArrowheads="1"/>
          </p:cNvPicPr>
          <p:nvPr/>
        </p:nvPicPr>
        <p:blipFill>
          <a:blip r:embed="rId4">
            <a:extLst>
              <a:ext uri="{28A0092B-C50C-407E-A947-70E740481C1C}">
                <a14:useLocalDpi xmlns:a14="http://schemas.microsoft.com/office/drawing/2010/main" val="0"/>
              </a:ext>
            </a:extLst>
          </a:blip>
          <a:srcRect t="12685" r="2" b="2"/>
          <a:stretch>
            <a:fillRect/>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0251" name="Oval 10250"/>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No Fear Wallpapers on WallpaperDog"/>
          <p:cNvPicPr>
            <a:picLocks noChangeAspect="1" noChangeArrowheads="1"/>
          </p:cNvPicPr>
          <p:nvPr/>
        </p:nvPicPr>
        <p:blipFill>
          <a:blip r:embed="rId5">
            <a:extLst>
              <a:ext uri="{28A0092B-C50C-407E-A947-70E740481C1C}">
                <a14:useLocalDpi xmlns:a14="http://schemas.microsoft.com/office/drawing/2010/main" val="0"/>
              </a:ext>
            </a:extLst>
          </a:blip>
          <a:srcRect l="13246" r="24255" b="2"/>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860" y="1564005"/>
            <a:ext cx="11887200" cy="5005705"/>
          </a:xfrm>
          <a:prstGeom prst="rect">
            <a:avLst/>
          </a:prstGeom>
          <a:solidFill>
            <a:schemeClr val="bg1"/>
          </a:solidFill>
        </p:spPr>
        <p:txBody>
          <a:bodyPr wrap="square" rtlCol="0">
            <a:noAutofit/>
          </a:bodyPr>
          <a:lstStyle/>
          <a:p>
            <a:pPr algn="ctr">
              <a:spcAft>
                <a:spcPts val="600"/>
              </a:spcAft>
            </a:pPr>
            <a:r>
              <a:rPr lang="en-US" sz="32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Week’s Challenge…</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2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Face These Challenges</a:t>
            </a:r>
            <a:endParaRPr lang="en-US" sz="32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1">
              <a:spcAft>
                <a:spcPts val="600"/>
              </a:spcAft>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Begin Each Morning by Acknowledging the Day as a Gift.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Font typeface="Courier New" panose="02070309020205020404" pitchFamily="49" charset="0"/>
              <a:buChar char="o"/>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Reflect on Specific Blessings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1">
              <a:spcAft>
                <a:spcPts val="600"/>
              </a:spcAft>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(health, relationships, opportunities)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Font typeface="Courier New" panose="02070309020205020404" pitchFamily="49" charset="0"/>
              <a:buChar char="o"/>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Shift Focus to Challenges Found in this Psalm</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Font typeface="Courier New" panose="02070309020205020404" pitchFamily="49" charset="0"/>
              <a:buChar char="o"/>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 Your Self to Accept and Practice Them</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2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par>
                                <p:cTn id="8" presetID="13" presetClass="entr" presetSubtype="16"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plus(in)">
                                      <p:cBhvr>
                                        <p:cTn id="10" dur="2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plus(in)">
                                      <p:cBhvr>
                                        <p:cTn id="15" dur="2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plus(in)">
                                      <p:cBhvr>
                                        <p:cTn id="20" dur="2000"/>
                                        <p:tgtEl>
                                          <p:spTgt spid="2">
                                            <p:txEl>
                                              <p:pRg st="2" end="2"/>
                                            </p:txEl>
                                          </p:spTgt>
                                        </p:tgtEl>
                                      </p:cBhvr>
                                    </p:animEffect>
                                  </p:childTnLst>
                                </p:cTn>
                              </p:par>
                            </p:childTnLst>
                          </p:cTn>
                        </p:par>
                        <p:par>
                          <p:cTn id="21" fill="hold">
                            <p:stCondLst>
                              <p:cond delay="2000"/>
                            </p:stCondLst>
                            <p:childTnLst>
                              <p:par>
                                <p:cTn id="22" presetID="13" presetClass="entr" presetSubtype="16"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plus(in)">
                                      <p:cBhvr>
                                        <p:cTn id="24" dur="2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plus(in)">
                                      <p:cBhvr>
                                        <p:cTn id="29" dur="20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plus(in)">
                                      <p:cBhvr>
                                        <p:cTn id="34"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43" y="783770"/>
            <a:ext cx="11974286" cy="6074229"/>
          </a:xfrm>
        </p:spPr>
        <p:txBody>
          <a:bodyPr>
            <a:normAutofit/>
          </a:bodyPr>
          <a:lstStyle/>
          <a:p>
            <a:pPr marL="0" indent="0" algn="ctr">
              <a:buNone/>
            </a:pPr>
            <a:endParaRPr lang="en-US" sz="4800" dirty="0">
              <a:solidFill>
                <a:schemeClr val="bg1"/>
              </a:solidFill>
            </a:endParaRPr>
          </a:p>
          <a:p>
            <a:pPr marL="0" indent="0" algn="ctr">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1310185" y="838199"/>
            <a:ext cx="8660903" cy="5508009"/>
          </a:xfrm>
          <a:solidFill>
            <a:schemeClr val="bg1">
              <a:lumMod val="95000"/>
              <a:alpha val="90000"/>
            </a:schemeClr>
          </a:solidFill>
        </p:spPr>
        <p:txBody>
          <a:bodyPr>
            <a:normAutofit fontScale="92500" lnSpcReduction="20000"/>
          </a:bodyPr>
          <a:lstStyle/>
          <a:p>
            <a:pPr marL="0" indent="0" algn="ctr">
              <a:lnSpc>
                <a:spcPct val="110000"/>
              </a:lnSpc>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9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These are the 2 Most Important Hours </a:t>
            </a:r>
            <a:endParaRPr lang="en-US" altLang="en-US" sz="39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of My Week </a:t>
            </a:r>
            <a:endParaRPr lang="en-US" altLang="en-US" sz="39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 Help Me to Cherish Them </a:t>
            </a:r>
            <a:endParaRPr lang="en-US" altLang="en-US" sz="39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endParaRPr lang="en-US" altLang="en-US" sz="39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345"/>
              </a:spcBef>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9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345"/>
              </a:spcBef>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9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345"/>
              </a:spcBef>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9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345"/>
              </a:spcBef>
              <a:buNone/>
              <a:defRPr/>
            </a:pPr>
            <a:r>
              <a:rPr lang="en-US" altLang="en-US" sz="39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9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barn(inVertical)">
                                      <p:cBhvr>
                                        <p:cTn id="7" dur="500"/>
                                        <p:tgtEl>
                                          <p:spTgt spid="307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barn(inVertical)">
                                      <p:cBhvr>
                                        <p:cTn id="10" dur="500"/>
                                        <p:tgtEl>
                                          <p:spTgt spid="307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barn(inVertical)">
                                      <p:cBhvr>
                                        <p:cTn id="14" dur="500"/>
                                        <p:tgtEl>
                                          <p:spTgt spid="3075">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barn(inVertical)">
                                      <p:cBhvr>
                                        <p:cTn id="18" dur="500"/>
                                        <p:tgtEl>
                                          <p:spTgt spid="3075">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arn(inVertical)">
                                      <p:cBhvr>
                                        <p:cTn id="22" dur="500"/>
                                        <p:tgtEl>
                                          <p:spTgt spid="3075">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075">
                                            <p:txEl>
                                              <p:pRg st="5" end="5"/>
                                            </p:txEl>
                                          </p:spTgt>
                                        </p:tgtEl>
                                        <p:attrNameLst>
                                          <p:attrName>style.visibility</p:attrName>
                                        </p:attrNameLst>
                                      </p:cBhvr>
                                      <p:to>
                                        <p:strVal val="visible"/>
                                      </p:to>
                                    </p:set>
                                    <p:animEffect transition="in" filter="barn(inVertical)">
                                      <p:cBhvr>
                                        <p:cTn id="26" dur="500"/>
                                        <p:tgtEl>
                                          <p:spTgt spid="3075">
                                            <p:txEl>
                                              <p:pRg st="5" end="5"/>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Effect transition="in" filter="barn(inVertical)">
                                      <p:cBhvr>
                                        <p:cTn id="30" dur="500"/>
                                        <p:tgtEl>
                                          <p:spTgt spid="3075">
                                            <p:txEl>
                                              <p:pRg st="6" end="6"/>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75">
                                            <p:txEl>
                                              <p:pRg st="7" end="7"/>
                                            </p:txEl>
                                          </p:spTgt>
                                        </p:tgtEl>
                                        <p:attrNameLst>
                                          <p:attrName>style.visibility</p:attrName>
                                        </p:attrNameLst>
                                      </p:cBhvr>
                                      <p:to>
                                        <p:strVal val="visible"/>
                                      </p:to>
                                    </p:set>
                                    <p:animEffect transition="in" filter="barn(inVertical)">
                                      <p:cBhvr>
                                        <p:cTn id="34" dur="500"/>
                                        <p:tgtEl>
                                          <p:spTgt spid="3075">
                                            <p:txEl>
                                              <p:pRg st="7" end="7"/>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barn(inVertical)">
                                      <p:cBhvr>
                                        <p:cTn id="38" dur="5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1068" y="368490"/>
            <a:ext cx="11709780" cy="6237025"/>
          </a:xfrm>
        </p:spPr>
        <p:txBody>
          <a:bodyPr>
            <a:normAutofit/>
          </a:bodyPr>
          <a:lstStyle/>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Boss: You got your hair cut on company time?!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Susie: It grew on company time.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Boss: Not all that hair!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Susie: I didn't get it all cut.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I know a rancher who lets his cows roam anywhere they wish. He lets the chips fall where they may.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43" y="783770"/>
            <a:ext cx="11974286" cy="6074229"/>
          </a:xfrm>
        </p:spPr>
        <p:txBody>
          <a:bodyPr>
            <a:normAutofit/>
          </a:bodyPr>
          <a:lstStyle/>
          <a:p>
            <a:pPr marL="0" indent="0" algn="ctr">
              <a:buNone/>
            </a:pPr>
            <a:endParaRPr lang="en-US" sz="4800" dirty="0">
              <a:solidFill>
                <a:schemeClr val="bg1"/>
              </a:solidFill>
            </a:endParaRPr>
          </a:p>
          <a:p>
            <a:pPr marL="0" indent="0" algn="ctr">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36371" y="304800"/>
            <a:ext cx="7532915" cy="5081392"/>
          </a:xfrm>
          <a:solidFill>
            <a:schemeClr val="bg1">
              <a:lumMod val="95000"/>
              <a:alpha val="90000"/>
            </a:schemeClr>
          </a:solidFill>
        </p:spPr>
        <p:txBody>
          <a:bodyPr>
            <a:normAutofit lnSpcReduction="10000"/>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460"/>
              </a:spcBef>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460"/>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wheel(1)">
                                      <p:cBhvr>
                                        <p:cTn id="7" dur="2000"/>
                                        <p:tgtEl>
                                          <p:spTgt spid="3075">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wheel(1)">
                                      <p:cBhvr>
                                        <p:cTn id="10" dur="2000"/>
                                        <p:tgtEl>
                                          <p:spTgt spid="3075">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wheel(1)">
                                      <p:cBhvr>
                                        <p:cTn id="14" dur="2000"/>
                                        <p:tgtEl>
                                          <p:spTgt spid="3075">
                                            <p:txEl>
                                              <p:pRg st="1" end="1"/>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wheel(1)">
                                      <p:cBhvr>
                                        <p:cTn id="18" dur="2000"/>
                                        <p:tgtEl>
                                          <p:spTgt spid="3075">
                                            <p:txEl>
                                              <p:pRg st="2" end="2"/>
                                            </p:txEl>
                                          </p:spTgt>
                                        </p:tgtEl>
                                      </p:cBhvr>
                                    </p:animEffect>
                                  </p:childTnLst>
                                </p:cTn>
                              </p:par>
                            </p:childTnLst>
                          </p:cTn>
                        </p:par>
                        <p:par>
                          <p:cTn id="19" fill="hold">
                            <p:stCondLst>
                              <p:cond delay="6000"/>
                            </p:stCondLst>
                            <p:childTnLst>
                              <p:par>
                                <p:cTn id="20" presetID="21" presetClass="entr" presetSubtype="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wheel(1)">
                                      <p:cBhvr>
                                        <p:cTn id="22" dur="2000"/>
                                        <p:tgtEl>
                                          <p:spTgt spid="3075">
                                            <p:txEl>
                                              <p:pRg st="3" end="3"/>
                                            </p:txEl>
                                          </p:spTgt>
                                        </p:tgtEl>
                                      </p:cBhvr>
                                    </p:animEffect>
                                  </p:childTnLst>
                                </p:cTn>
                              </p:par>
                            </p:childTnLst>
                          </p:cTn>
                        </p:par>
                        <p:par>
                          <p:cTn id="23" fill="hold">
                            <p:stCondLst>
                              <p:cond delay="8000"/>
                            </p:stCondLst>
                            <p:childTnLst>
                              <p:par>
                                <p:cTn id="24" presetID="21" presetClass="entr" presetSubtype="1"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wheel(1)">
                                      <p:cBhvr>
                                        <p:cTn id="26" dur="2000"/>
                                        <p:tgtEl>
                                          <p:spTgt spid="3075">
                                            <p:txEl>
                                              <p:pRg st="4" end="4"/>
                                            </p:txEl>
                                          </p:spTgt>
                                        </p:tgtEl>
                                      </p:cBhvr>
                                    </p:animEffect>
                                  </p:childTnLst>
                                </p:cTn>
                              </p:par>
                            </p:childTnLst>
                          </p:cTn>
                        </p:par>
                        <p:par>
                          <p:cTn id="27" fill="hold">
                            <p:stCondLst>
                              <p:cond delay="10000"/>
                            </p:stCondLst>
                            <p:childTnLst>
                              <p:par>
                                <p:cTn id="28" presetID="21" presetClass="entr" presetSubtype="1"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wheel(1)">
                                      <p:cBhvr>
                                        <p:cTn id="30" dur="2000"/>
                                        <p:tgtEl>
                                          <p:spTgt spid="3075">
                                            <p:txEl>
                                              <p:pRg st="5" end="5"/>
                                            </p:txEl>
                                          </p:spTgt>
                                        </p:tgtEl>
                                      </p:cBhvr>
                                    </p:animEffect>
                                  </p:childTnLst>
                                </p:cTn>
                              </p:par>
                            </p:childTnLst>
                          </p:cTn>
                        </p:par>
                        <p:par>
                          <p:cTn id="31" fill="hold">
                            <p:stCondLst>
                              <p:cond delay="12000"/>
                            </p:stCondLst>
                            <p:childTnLst>
                              <p:par>
                                <p:cTn id="32" presetID="21" presetClass="entr" presetSubtype="1"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wheel(1)">
                                      <p:cBhvr>
                                        <p:cTn id="34" dur="2000"/>
                                        <p:tgtEl>
                                          <p:spTgt spid="3075">
                                            <p:txEl>
                                              <p:pRg st="6" end="6"/>
                                            </p:txEl>
                                          </p:spTgt>
                                        </p:tgtEl>
                                      </p:cBhvr>
                                    </p:animEffect>
                                  </p:childTnLst>
                                </p:cTn>
                              </p:par>
                            </p:childTnLst>
                          </p:cTn>
                        </p:par>
                        <p:par>
                          <p:cTn id="35" fill="hold">
                            <p:stCondLst>
                              <p:cond delay="14000"/>
                            </p:stCondLst>
                            <p:childTnLst>
                              <p:par>
                                <p:cTn id="36" presetID="21" presetClass="entr" presetSubtype="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wheel(1)">
                                      <p:cBhvr>
                                        <p:cTn id="38" dur="20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43" y="783770"/>
            <a:ext cx="11974286" cy="6074229"/>
          </a:xfrm>
        </p:spPr>
        <p:txBody>
          <a:bodyPr>
            <a:normAutofit/>
          </a:bodyPr>
          <a:lstStyle/>
          <a:p>
            <a:pPr marL="0" indent="0" algn="ctr">
              <a:buNone/>
            </a:pPr>
            <a:endParaRPr lang="en-US" sz="4800" dirty="0">
              <a:solidFill>
                <a:schemeClr val="bg1"/>
              </a:solidFill>
            </a:endParaRPr>
          </a:p>
          <a:p>
            <a:pPr marL="0" indent="0" algn="ct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3039" y="4107976"/>
            <a:ext cx="8807355" cy="1285378"/>
          </a:xfrm>
        </p:spPr>
        <p:txBody>
          <a:bodyPr>
            <a:normAutofit/>
          </a:bodyPr>
          <a:lstStyle/>
          <a:p>
            <a:r>
              <a:rPr lang="en-US" sz="6600" b="1"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is the Day </a:t>
            </a:r>
            <a:r>
              <a:rPr lang="en-US" sz="5400"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r>
              <a:rPr lang="en-US" sz="5400" dirty="0" err="1">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pt3</a:t>
            </a:r>
            <a:endParaRPr lang="en-US" sz="6600"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ubtitle 2"/>
          <p:cNvSpPr>
            <a:spLocks noGrp="1"/>
          </p:cNvSpPr>
          <p:nvPr>
            <p:ph type="subTitle" idx="1"/>
          </p:nvPr>
        </p:nvSpPr>
        <p:spPr>
          <a:xfrm>
            <a:off x="6291618" y="5958765"/>
            <a:ext cx="5754806" cy="915371"/>
          </a:xfrm>
        </p:spPr>
        <p:txBody>
          <a:bodyPr>
            <a:normAutofit/>
          </a:bodyPr>
          <a:lstStyle/>
          <a:p>
            <a:r>
              <a:rPr lang="en-US" sz="4000" b="1"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Psalm 118:24</a:t>
            </a:r>
            <a:endParaRPr lang="en-US" sz="4000" b="1"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p:cNvSpPr txBox="1"/>
          <p:nvPr/>
        </p:nvSpPr>
        <p:spPr>
          <a:xfrm>
            <a:off x="1910686" y="134175"/>
            <a:ext cx="2797791"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Edward Church</a:t>
            </a:r>
            <a:endParaRPr lang="en-US" sz="28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8218226" y="134175"/>
            <a:ext cx="2797791"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August 3, 2025</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065" y="259080"/>
            <a:ext cx="11914505" cy="5464810"/>
          </a:xfrm>
          <a:solidFill>
            <a:schemeClr val="bg1">
              <a:alpha val="90000"/>
            </a:schemeClr>
          </a:solidFill>
        </p:spPr>
        <p:txBody>
          <a:bodyPr>
            <a:normAutofit/>
          </a:bodyPr>
          <a:lstStyle/>
          <a:p>
            <a:pPr marL="0" indent="0" algn="ctr">
              <a:lnSpc>
                <a:spcPct val="100000"/>
              </a:lnSpc>
              <a:spcAft>
                <a:spcPts val="600"/>
              </a:spcAft>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What a Powerful Reminder that Every Day is a Gift from God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600"/>
              </a:spcAft>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Every Moment an Opportunity to Rejoice in His Goodness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600"/>
              </a:spcAft>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Recognize His Hand in Our Lives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600"/>
              </a:spcAft>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 the Light or in the Dark</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Rest Assured that the Lord Is With Us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 Is For Us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…Working All Things Together for Our Good</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250">
        <p:push dir="d"/>
      </p:transition>
    </mc:Choice>
    <mc:Fallback>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61" y="174057"/>
            <a:ext cx="11491414" cy="740343"/>
          </a:xfrm>
        </p:spPr>
        <p:txBody>
          <a:bodyPr>
            <a:normAutofit/>
          </a:bodyPr>
          <a:lstStyle/>
          <a:p>
            <a:r>
              <a:rPr lang="en-US" b="1"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Recognizing the Lord in Every Experience</a:t>
            </a:r>
            <a:endParaRPr lang="en-US"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a:spLocks noGrp="1"/>
          </p:cNvSpPr>
          <p:nvPr>
            <p:ph idx="1"/>
          </p:nvPr>
        </p:nvSpPr>
        <p:spPr>
          <a:xfrm>
            <a:off x="1617200" y="2703157"/>
            <a:ext cx="9429465" cy="3548418"/>
          </a:xfrm>
          <a:solidFill>
            <a:schemeClr val="bg1">
              <a:alpha val="90000"/>
            </a:schemeClr>
          </a:solidFill>
        </p:spPr>
        <p:txBody>
          <a:bodyPr>
            <a:normAutofit/>
          </a:bodyPr>
          <a:lstStyle/>
          <a:p>
            <a:pPr marL="0" indent="0" algn="ctr">
              <a:lnSpc>
                <a:spcPct val="15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 The Hustle And Bustle of Our Daily Lives…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…It's Easy to Lose Sight Of God's Presence.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Caught Up In Routines, Worries, Ambitions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Forgetting God Is Right There With Us,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61" y="174057"/>
            <a:ext cx="11491414" cy="740343"/>
          </a:xfrm>
        </p:spPr>
        <p:txBody>
          <a:bodyPr>
            <a:normAutofit/>
          </a:bodyPr>
          <a:lstStyle/>
          <a:p>
            <a:r>
              <a:rPr lang="en-US" b="1"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Recognizing the Lord in Every Experience</a:t>
            </a:r>
            <a:endParaRPr lang="en-US" dirty="0">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a:spLocks noGrp="1"/>
          </p:cNvSpPr>
          <p:nvPr>
            <p:ph idx="1"/>
          </p:nvPr>
        </p:nvSpPr>
        <p:spPr>
          <a:xfrm>
            <a:off x="3794078" y="1610435"/>
            <a:ext cx="7928211" cy="4121625"/>
          </a:xfrm>
          <a:solidFill>
            <a:schemeClr val="bg1">
              <a:alpha val="90000"/>
            </a:schemeClr>
          </a:solidFill>
        </p:spPr>
        <p:txBody>
          <a:bodyPr>
            <a:normAutofit/>
          </a:bodyPr>
          <a:lstStyle/>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Every Moment, Every Experience.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He's There When We Wake Up,</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When We Lay Down</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He's There In Our Joys / Sorrows…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 Our Victories / Defeats.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25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3" end="3"/>
                                            </p:txEl>
                                          </p:spTgt>
                                        </p:tgtEl>
                                      </p:cBhvr>
                                    </p:animEffect>
                                  </p:childTnLst>
                                </p:cTn>
                              </p:par>
                            </p:childTnLst>
                          </p:cTn>
                        </p:par>
                        <p:par>
                          <p:cTn id="38" fill="hold">
                            <p:stCondLst>
                              <p:cond delay="4000"/>
                            </p:stCondLst>
                            <p:childTnLst>
                              <p:par>
                                <p:cTn id="39" presetID="31"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8491"/>
            <a:ext cx="12192000" cy="5691116"/>
          </a:xfrm>
          <a:solidFill>
            <a:schemeClr val="bg1">
              <a:alpha val="95000"/>
            </a:schemeClr>
          </a:solidFill>
        </p:spPr>
        <p:txBody>
          <a:bodyPr>
            <a:normAutofit/>
          </a:bodyPr>
          <a:lstStyle/>
          <a:p>
            <a:pPr marL="0" indent="0" algn="ctr">
              <a:lnSpc>
                <a:spcPct val="100000"/>
              </a:lnSpc>
              <a:spcBef>
                <a:spcPts val="6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Lying Behind the Praise in this Psalm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there Appears to Be a Great Deal of Pain</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000" i="1" dirty="0">
                <a:effectLst>
                  <a:outerShdw blurRad="38100" dist="38100" dir="2700000" algn="tl">
                    <a:srgbClr val="000000">
                      <a:alpha val="43137"/>
                    </a:srgbClr>
                  </a:outerShdw>
                </a:effectLst>
                <a:latin typeface="Arial Rounded MT Bold" panose="020F0704030504030204" pitchFamily="34" charset="0"/>
              </a:rPr>
              <a:t>“In my anguish I cried to the LORD, </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000" i="1" dirty="0">
                <a:effectLst>
                  <a:outerShdw blurRad="38100" dist="38100" dir="2700000" algn="tl">
                    <a:srgbClr val="000000">
                      <a:alpha val="43137"/>
                    </a:srgbClr>
                  </a:outerShdw>
                </a:effectLst>
                <a:latin typeface="Arial Rounded MT Bold" panose="020F0704030504030204" pitchFamily="34" charset="0"/>
              </a:rPr>
              <a:t>and he answered by setting me free.” (5)</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Then in verses 10-13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All nations surrounded me, but …name of the LORD I cut them off.</a:t>
            </a:r>
            <a:endParaRPr lang="en-US"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i="1" dirty="0">
                <a:effectLst>
                  <a:outerShdw blurRad="38100" dist="38100" dir="2700000" algn="tl">
                    <a:srgbClr val="000000">
                      <a:alpha val="43137"/>
                    </a:srgbClr>
                  </a:outerShdw>
                </a:effectLst>
                <a:latin typeface="Arial Rounded MT Bold" panose="020F0704030504030204" pitchFamily="34" charset="0"/>
              </a:rPr>
              <a:t>They surrounded me on every side…name of the LORD I cut them off.</a:t>
            </a:r>
            <a:endParaRPr lang="en-US"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i="1" dirty="0">
                <a:effectLst>
                  <a:outerShdw blurRad="38100" dist="38100" dir="2700000" algn="tl">
                    <a:srgbClr val="000000">
                      <a:alpha val="43137"/>
                    </a:srgbClr>
                  </a:outerShdw>
                </a:effectLst>
                <a:latin typeface="Arial Rounded MT Bold" panose="020F0704030504030204" pitchFamily="34" charset="0"/>
              </a:rPr>
              <a:t>They swarmed around me like bees, but they died out as quickly as burning thorns; in the name of the LORD I cut them off.</a:t>
            </a:r>
            <a:endParaRPr lang="en-US"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i="1" dirty="0">
                <a:effectLst>
                  <a:outerShdw blurRad="38100" dist="38100" dir="2700000" algn="tl">
                    <a:srgbClr val="000000">
                      <a:alpha val="43137"/>
                    </a:srgbClr>
                  </a:outerShdw>
                </a:effectLst>
                <a:latin typeface="Arial Rounded MT Bold" panose="020F0704030504030204" pitchFamily="34" charset="0"/>
              </a:rPr>
              <a:t>I was pushed back and about to fall, but the LORD helped me.</a:t>
            </a:r>
            <a:endParaRPr lang="en-US" i="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000"/>
                                        <p:tgtEl>
                                          <p:spTgt spid="3">
                                            <p:txEl>
                                              <p:pRg st="2" end="2"/>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2000"/>
                                        <p:tgtEl>
                                          <p:spTgt spid="3">
                                            <p:txEl>
                                              <p:pRg st="4" end="4"/>
                                            </p:txEl>
                                          </p:spTgt>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2000"/>
                                        <p:tgtEl>
                                          <p:spTgt spid="3">
                                            <p:txEl>
                                              <p:pRg st="5" end="5"/>
                                            </p:txEl>
                                          </p:spTgt>
                                        </p:tgtEl>
                                      </p:cBhvr>
                                    </p:animEffect>
                                  </p:childTnLst>
                                </p:cTn>
                              </p:par>
                            </p:childTnLst>
                          </p:cTn>
                        </p:par>
                        <p:par>
                          <p:cTn id="33" fill="hold">
                            <p:stCondLst>
                              <p:cond delay="4000"/>
                            </p:stCondLst>
                            <p:childTnLst>
                              <p:par>
                                <p:cTn id="34" presetID="16" presetClass="entr" presetSubtype="21"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2000"/>
                                        <p:tgtEl>
                                          <p:spTgt spid="3">
                                            <p:txEl>
                                              <p:pRg st="6" end="6"/>
                                            </p:txEl>
                                          </p:spTgt>
                                        </p:tgtEl>
                                      </p:cBhvr>
                                    </p:animEffect>
                                  </p:childTnLst>
                                </p:cTn>
                              </p:par>
                            </p:childTnLst>
                          </p:cTn>
                        </p:par>
                        <p:par>
                          <p:cTn id="37" fill="hold">
                            <p:stCondLst>
                              <p:cond delay="6000"/>
                            </p:stCondLst>
                            <p:childTnLst>
                              <p:par>
                                <p:cTn id="38" presetID="16" presetClass="entr" presetSubtype="21"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2000"/>
                                        <p:tgtEl>
                                          <p:spTgt spid="3">
                                            <p:txEl>
                                              <p:pRg st="7" end="7"/>
                                            </p:txEl>
                                          </p:spTgt>
                                        </p:tgtEl>
                                      </p:cBhvr>
                                    </p:animEffect>
                                  </p:childTnLst>
                                </p:cTn>
                              </p:par>
                            </p:childTnLst>
                          </p:cTn>
                        </p:par>
                        <p:par>
                          <p:cTn id="41" fill="hold">
                            <p:stCondLst>
                              <p:cond delay="8000"/>
                            </p:stCondLst>
                            <p:childTnLst>
                              <p:par>
                                <p:cTn id="42" presetID="16" presetClass="entr" presetSubtype="21"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arn(inVertical)">
                                      <p:cBhvr>
                                        <p:cTn id="4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4992</Words>
  <Application>WPS Presentation</Application>
  <PresentationFormat>Widescreen</PresentationFormat>
  <Paragraphs>166</Paragraphs>
  <Slides>21</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21</vt:i4>
      </vt:variant>
    </vt:vector>
  </HeadingPairs>
  <TitlesOfParts>
    <vt:vector size="37" baseType="lpstr">
      <vt:lpstr>Arial</vt:lpstr>
      <vt:lpstr>SimSun</vt:lpstr>
      <vt:lpstr>Wingdings</vt:lpstr>
      <vt:lpstr>Arial Rounded MT Bold</vt:lpstr>
      <vt:lpstr>Aptos</vt:lpstr>
      <vt:lpstr>Calibri</vt:lpstr>
      <vt:lpstr>Microsoft YaHei</vt:lpstr>
      <vt:lpstr>Arial Unicode MS</vt:lpstr>
      <vt:lpstr>Aptos Display</vt:lpstr>
      <vt:lpstr>Segoe UI Variable Display</vt:lpstr>
      <vt:lpstr>Segoe UI</vt:lpstr>
      <vt:lpstr>ADLaM Display</vt:lpstr>
      <vt:lpstr>Verdana</vt:lpstr>
      <vt:lpstr>Courier New</vt:lpstr>
      <vt:lpstr>Office Theme</vt:lpstr>
      <vt:lpstr>1_Office Theme</vt:lpstr>
      <vt:lpstr>PowerPoint 演示文稿</vt:lpstr>
      <vt:lpstr>PowerPoint 演示文稿</vt:lpstr>
      <vt:lpstr>PowerPoint 演示文稿</vt:lpstr>
      <vt:lpstr>PowerPoint 演示文稿</vt:lpstr>
      <vt:lpstr>This is the Day –pt3</vt:lpstr>
      <vt:lpstr>PowerPoint 演示文稿</vt:lpstr>
      <vt:lpstr>Recognizing the Lord in Every Experience</vt:lpstr>
      <vt:lpstr>Recognizing the Lord in Every Experience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Linton</dc:creator>
  <cp:lastModifiedBy>Eddie Edwards</cp:lastModifiedBy>
  <cp:revision>159</cp:revision>
  <dcterms:created xsi:type="dcterms:W3CDTF">2025-07-18T01:36:00Z</dcterms:created>
  <dcterms:modified xsi:type="dcterms:W3CDTF">2025-08-03T21:58:07Z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286C8A806C33443081733CEA42CB0327_11</vt:lpwstr>
  </property>
  <property fmtid="{D5CDD505-2E9C-101B-9397-08002B2CF9AE}" pid="3" name="KSOProductBuildVer">
    <vt:lpwstr>2057-12.2.0.21936</vt:lpwstr>
  </property>
</Properties>
</file>