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679" r:id="rId4"/>
    <p:sldId id="649" r:id="rId5"/>
    <p:sldId id="314" r:id="rId6"/>
    <p:sldId id="318" r:id="rId7"/>
    <p:sldId id="741" r:id="rId8"/>
    <p:sldId id="256" r:id="rId9"/>
    <p:sldId id="257" r:id="rId10"/>
    <p:sldId id="277" r:id="rId11"/>
    <p:sldId id="258" r:id="rId12"/>
    <p:sldId id="281" r:id="rId13"/>
    <p:sldId id="269" r:id="rId14"/>
    <p:sldId id="262" r:id="rId15"/>
    <p:sldId id="282" r:id="rId16"/>
    <p:sldId id="283" r:id="rId17"/>
    <p:sldId id="275" r:id="rId18"/>
    <p:sldId id="743" r:id="rId19"/>
    <p:sldId id="74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47" d="100"/>
          <a:sy n="47" d="100"/>
        </p:scale>
        <p:origin x="1416" y="2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9EDF861-6890-40AA-80DA-AFB509C3B33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9EDF861-6890-40AA-80DA-AFB509C3B33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EDF861-6890-40AA-80DA-AFB509C3B3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9EDF861-6890-40AA-80DA-AFB509C3B33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9EDF861-6890-40AA-80DA-AFB509C3B33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EDF861-6890-40AA-80DA-AFB509C3B3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EDF861-6890-40AA-80DA-AFB509C3B33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E56941-E499-4E8F-9EA0-1BE6D628626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EDF861-6890-40AA-80DA-AFB509C3B33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E56941-E499-4E8F-9EA0-1BE6D628626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www.biblegateway.com/passage/?search=Luke%2015%3A17-20&amp;version=AMPC#fen-AMPC-25607a" TargetMode="External"/><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545" y="2251881"/>
            <a:ext cx="11627893" cy="3480179"/>
          </a:xfrm>
          <a:solidFill>
            <a:schemeClr val="bg1">
              <a:alpha val="90000"/>
            </a:schemeClr>
          </a:solidFill>
        </p:spPr>
        <p:txBody>
          <a:bodyPr/>
          <a:lstStyle/>
          <a:p>
            <a:pPr marL="0" indent="0" algn="ctr">
              <a:lnSpc>
                <a:spcPct val="100000"/>
              </a:lnSpc>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Point 1: You Are Not a Mistake — You Are Marvelous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rPr>
              <a:t>God’s craftsmanship didn’t disappear when you fell.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lgn="ctr">
              <a:lnSpc>
                <a:spcPct val="100000"/>
              </a:lnSpc>
              <a:spcAft>
                <a:spcPts val="600"/>
              </a:spcAft>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It’s still there, waiting to be reclaimed.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80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Declaration: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         “I am not my past. I am God’s workmanship.”</a:t>
            </a:r>
            <a:endParaRPr lang="en-US" sz="3200" b="1"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425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1" end="1"/>
                                            </p:txEl>
                                          </p:spTgt>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9" dur="10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5"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6"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7" dur="1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5"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545" y="95537"/>
            <a:ext cx="11627893" cy="6509980"/>
          </a:xfrm>
          <a:solidFill>
            <a:schemeClr val="bg1"/>
          </a:solidFill>
        </p:spPr>
        <p:txBody>
          <a:bodyPr>
            <a:normAutofit fontScale="92500" lnSpcReduction="10000"/>
          </a:bodyPr>
          <a:lstStyle/>
          <a:p>
            <a:pPr marL="0" indent="0" algn="ctr">
              <a:lnSpc>
                <a:spcPct val="120000"/>
              </a:lnSpc>
              <a:spcBef>
                <a:spcPts val="0"/>
              </a:spcBef>
              <a:buNone/>
            </a:pPr>
            <a:r>
              <a:rPr lang="en-US" sz="3500" b="1" dirty="0">
                <a:effectLst>
                  <a:outerShdw blurRad="38100" dist="38100" dir="2700000" algn="tl">
                    <a:srgbClr val="000000">
                      <a:alpha val="43137"/>
                    </a:srgbClr>
                  </a:outerShdw>
                </a:effectLst>
                <a:latin typeface="Arial Rounded MT Bold" panose="020F0704030504030204" pitchFamily="34" charset="0"/>
              </a:rPr>
              <a:t>Truth from Psalm 139:14</a:t>
            </a:r>
            <a:endParaRPr lang="en-US" sz="35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spcBef>
                <a:spcPts val="0"/>
              </a:spcBef>
              <a:buNone/>
            </a:pPr>
            <a:r>
              <a:rPr lang="en-US" sz="3500" dirty="0">
                <a:effectLst>
                  <a:outerShdw blurRad="38100" dist="38100" dir="2700000" algn="tl">
                    <a:srgbClr val="000000">
                      <a:alpha val="43137"/>
                    </a:srgbClr>
                  </a:outerShdw>
                </a:effectLst>
                <a:latin typeface="Arial Rounded MT Bold" panose="020F0704030504030204" pitchFamily="34" charset="0"/>
              </a:rPr>
              <a:t>“Your workmanship is marvelous…”</a:t>
            </a:r>
            <a:endParaRPr lang="en-US" sz="3500" dirty="0">
              <a:effectLst>
                <a:outerShdw blurRad="38100" dist="38100" dir="2700000" algn="tl">
                  <a:srgbClr val="000000">
                    <a:alpha val="43137"/>
                  </a:srgbClr>
                </a:outerShdw>
              </a:effectLst>
              <a:latin typeface="Arial Rounded MT Bold" panose="020F0704030504030204" pitchFamily="34" charset="0"/>
            </a:endParaRPr>
          </a:p>
          <a:p>
            <a:pPr algn="ctr">
              <a:lnSpc>
                <a:spcPct val="120000"/>
              </a:lnSpc>
              <a:spcBef>
                <a:spcPts val="0"/>
              </a:spcBef>
            </a:pPr>
            <a:r>
              <a:rPr lang="en-US" sz="3500" b="1">
                <a:effectLst>
                  <a:outerShdw blurRad="38100" dist="38100" dir="2700000" algn="tl">
                    <a:srgbClr val="000000">
                      <a:alpha val="43137"/>
                    </a:srgbClr>
                  </a:outerShdw>
                </a:effectLst>
                <a:latin typeface="Arial Rounded MT Bold" panose="020F0704030504030204" pitchFamily="34" charset="0"/>
              </a:rPr>
              <a:t>Emphasizes </a:t>
            </a:r>
            <a:r>
              <a:rPr lang="en-US" sz="3500" b="1" dirty="0">
                <a:effectLst>
                  <a:outerShdw blurRad="38100" dist="38100" dir="2700000" algn="tl">
                    <a:srgbClr val="000000">
                      <a:alpha val="43137"/>
                    </a:srgbClr>
                  </a:outerShdw>
                </a:effectLst>
                <a:latin typeface="Arial Rounded MT Bold" panose="020F0704030504030204" pitchFamily="34" charset="0"/>
              </a:rPr>
              <a:t>that God’s Design is… </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spcBef>
                <a:spcPts val="0"/>
              </a:spcBef>
              <a:buNone/>
            </a:pPr>
            <a:r>
              <a:rPr lang="en-US" sz="3500" b="1" dirty="0">
                <a:effectLst>
                  <a:outerShdw blurRad="38100" dist="38100" dir="2700000" algn="tl">
                    <a:srgbClr val="000000">
                      <a:alpha val="43137"/>
                    </a:srgbClr>
                  </a:outerShdw>
                </a:effectLst>
                <a:latin typeface="Arial Rounded MT Bold" panose="020F0704030504030204" pitchFamily="34" charset="0"/>
              </a:rPr>
              <a:t>…Intentional, Not Accidental</a:t>
            </a:r>
            <a:endParaRPr lang="en-US" sz="35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spcBef>
                <a:spcPts val="1200"/>
              </a:spcBef>
              <a:buNone/>
            </a:pPr>
            <a:r>
              <a:rPr lang="en-US" sz="3500" b="1" dirty="0">
                <a:effectLst>
                  <a:outerShdw blurRad="38100" dist="38100" dir="2700000" algn="tl">
                    <a:srgbClr val="000000">
                      <a:alpha val="43137"/>
                    </a:srgbClr>
                  </a:outerShdw>
                </a:effectLst>
                <a:latin typeface="Arial Rounded MT Bold" panose="020F0704030504030204" pitchFamily="34" charset="0"/>
              </a:rPr>
              <a:t>Mephibosheth (2 Samuel 9)</a:t>
            </a:r>
            <a:endParaRPr lang="en-US" sz="3500" dirty="0">
              <a:effectLst>
                <a:outerShdw blurRad="38100" dist="38100" dir="2700000" algn="tl">
                  <a:srgbClr val="000000">
                    <a:alpha val="43137"/>
                  </a:srgbClr>
                </a:outerShdw>
              </a:effectLst>
              <a:latin typeface="Arial Rounded MT Bold" panose="020F0704030504030204" pitchFamily="34" charset="0"/>
            </a:endParaRPr>
          </a:p>
          <a:p>
            <a:pPr lvl="0" algn="ctr">
              <a:lnSpc>
                <a:spcPct val="120000"/>
              </a:lnSpc>
              <a:spcBef>
                <a:spcPts val="0"/>
              </a:spcBef>
            </a:pPr>
            <a:r>
              <a:rPr lang="en-US" sz="3500" dirty="0">
                <a:effectLst>
                  <a:outerShdw blurRad="38100" dist="38100" dir="2700000" algn="tl">
                    <a:srgbClr val="000000">
                      <a:alpha val="43137"/>
                    </a:srgbClr>
                  </a:outerShdw>
                </a:effectLst>
                <a:latin typeface="Arial Rounded MT Bold" panose="020F0704030504030204" pitchFamily="34" charset="0"/>
              </a:rPr>
              <a:t>Crippled, Forgotten, Yet Invited to Dine at King’s Table.</a:t>
            </a:r>
            <a:endParaRPr lang="en-US" sz="3500" dirty="0">
              <a:effectLst>
                <a:outerShdw blurRad="38100" dist="38100" dir="2700000" algn="tl">
                  <a:srgbClr val="000000">
                    <a:alpha val="43137"/>
                  </a:srgbClr>
                </a:outerShdw>
              </a:effectLst>
              <a:latin typeface="Arial Rounded MT Bold" panose="020F0704030504030204" pitchFamily="34" charset="0"/>
            </a:endParaRPr>
          </a:p>
          <a:p>
            <a:pPr lvl="0" algn="ctr">
              <a:lnSpc>
                <a:spcPct val="120000"/>
              </a:lnSpc>
              <a:spcBef>
                <a:spcPts val="0"/>
              </a:spcBef>
            </a:pPr>
            <a:r>
              <a:rPr lang="en-US" sz="3500" dirty="0">
                <a:effectLst>
                  <a:outerShdw blurRad="38100" dist="38100" dir="2700000" algn="tl">
                    <a:srgbClr val="000000">
                      <a:alpha val="43137"/>
                    </a:srgbClr>
                  </a:outerShdw>
                </a:effectLst>
                <a:latin typeface="Arial Rounded MT Bold" panose="020F0704030504030204" pitchFamily="34" charset="0"/>
              </a:rPr>
              <a:t>“Do Not Be Afraid… You Will Always Eat At My Table.”</a:t>
            </a:r>
            <a:endParaRPr lang="en-US" sz="35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spcBef>
                <a:spcPts val="1200"/>
              </a:spcBef>
              <a:buNone/>
            </a:pPr>
            <a:r>
              <a:rPr lang="en-US" sz="3500" b="1" dirty="0">
                <a:effectLst>
                  <a:outerShdw blurRad="38100" dist="38100" dir="2700000" algn="tl">
                    <a:srgbClr val="000000">
                      <a:alpha val="43137"/>
                    </a:srgbClr>
                  </a:outerShdw>
                </a:effectLst>
                <a:latin typeface="Arial Rounded MT Bold" panose="020F0704030504030204" pitchFamily="34" charset="0"/>
              </a:rPr>
              <a:t> Recovery Principle</a:t>
            </a:r>
            <a:endParaRPr lang="en-US" sz="3500" dirty="0">
              <a:effectLst>
                <a:outerShdw blurRad="38100" dist="38100" dir="2700000" algn="tl">
                  <a:srgbClr val="000000">
                    <a:alpha val="43137"/>
                  </a:srgbClr>
                </a:outerShdw>
              </a:effectLst>
              <a:latin typeface="Arial Rounded MT Bold" panose="020F0704030504030204" pitchFamily="34" charset="0"/>
            </a:endParaRPr>
          </a:p>
          <a:p>
            <a:pPr lvl="0" algn="ctr">
              <a:lnSpc>
                <a:spcPct val="120000"/>
              </a:lnSpc>
              <a:spcBef>
                <a:spcPts val="0"/>
              </a:spcBef>
            </a:pPr>
            <a:r>
              <a:rPr lang="en-US" sz="3500" dirty="0">
                <a:effectLst>
                  <a:outerShdw blurRad="38100" dist="38100" dir="2700000" algn="tl">
                    <a:srgbClr val="000000">
                      <a:alpha val="43137"/>
                    </a:srgbClr>
                  </a:outerShdw>
                </a:effectLst>
                <a:latin typeface="Arial Rounded MT Bold" panose="020F0704030504030204" pitchFamily="34" charset="0"/>
              </a:rPr>
              <a:t>Your Brokenness Doesn’t Make You Less Worthy.</a:t>
            </a:r>
            <a:endParaRPr lang="en-US" sz="3500" dirty="0">
              <a:effectLst>
                <a:outerShdw blurRad="38100" dist="38100" dir="2700000" algn="tl">
                  <a:srgbClr val="000000">
                    <a:alpha val="43137"/>
                  </a:srgbClr>
                </a:outerShdw>
              </a:effectLst>
              <a:latin typeface="Arial Rounded MT Bold" panose="020F0704030504030204" pitchFamily="34" charset="0"/>
            </a:endParaRPr>
          </a:p>
          <a:p>
            <a:pPr lvl="0" algn="ctr">
              <a:lnSpc>
                <a:spcPct val="120000"/>
              </a:lnSpc>
              <a:spcBef>
                <a:spcPts val="0"/>
              </a:spcBef>
            </a:pPr>
            <a:r>
              <a:rPr lang="en-US" sz="3500" dirty="0">
                <a:effectLst>
                  <a:outerShdw blurRad="38100" dist="38100" dir="2700000" algn="tl">
                    <a:srgbClr val="000000">
                      <a:alpha val="43137"/>
                    </a:srgbClr>
                  </a:outerShdw>
                </a:effectLst>
                <a:latin typeface="Arial Rounded MT Bold" panose="020F0704030504030204" pitchFamily="34" charset="0"/>
              </a:rPr>
              <a:t>God Restores Dignity, Not Based On Performance, But Identity.</a:t>
            </a:r>
            <a:endParaRPr lang="en-US" sz="35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5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4)">
                                      <p:cBhvr>
                                        <p:cTn id="7" dur="2000"/>
                                        <p:tgtEl>
                                          <p:spTgt spid="3">
                                            <p:bg/>
                                          </p:spTgt>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4)">
                                      <p:cBhvr>
                                        <p:cTn id="10" dur="2000"/>
                                        <p:tgtEl>
                                          <p:spTgt spid="3">
                                            <p:txEl>
                                              <p:pRg st="0" end="0"/>
                                            </p:txEl>
                                          </p:spTgt>
                                        </p:tgtEl>
                                      </p:cBhvr>
                                    </p:animEffect>
                                  </p:childTnLst>
                                </p:cTn>
                              </p:par>
                            </p:childTnLst>
                          </p:cTn>
                        </p:par>
                        <p:par>
                          <p:cTn id="11" fill="hold">
                            <p:stCondLst>
                              <p:cond delay="2000"/>
                            </p:stCondLst>
                            <p:childTnLst>
                              <p:par>
                                <p:cTn id="12" presetID="21" presetClass="entr" presetSubtype="4"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4)">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4)">
                                      <p:cBhvr>
                                        <p:cTn id="19" dur="2000"/>
                                        <p:tgtEl>
                                          <p:spTgt spid="3">
                                            <p:txEl>
                                              <p:pRg st="2" end="2"/>
                                            </p:txEl>
                                          </p:spTgt>
                                        </p:tgtEl>
                                      </p:cBhvr>
                                    </p:animEffect>
                                  </p:childTnLst>
                                </p:cTn>
                              </p:par>
                            </p:childTnLst>
                          </p:cTn>
                        </p:par>
                        <p:par>
                          <p:cTn id="20" fill="hold">
                            <p:stCondLst>
                              <p:cond delay="2000"/>
                            </p:stCondLst>
                            <p:childTnLst>
                              <p:par>
                                <p:cTn id="21" presetID="21"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heel(4)">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heel(4)">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4)">
                                      <p:cBhvr>
                                        <p:cTn id="33" dur="2000"/>
                                        <p:tgtEl>
                                          <p:spTgt spid="3">
                                            <p:txEl>
                                              <p:pRg st="5" end="5"/>
                                            </p:txEl>
                                          </p:spTgt>
                                        </p:tgtEl>
                                      </p:cBhvr>
                                    </p:animEffect>
                                  </p:childTnLst>
                                </p:cTn>
                              </p:par>
                            </p:childTnLst>
                          </p:cTn>
                        </p:par>
                        <p:par>
                          <p:cTn id="34" fill="hold">
                            <p:stCondLst>
                              <p:cond delay="2000"/>
                            </p:stCondLst>
                            <p:childTnLst>
                              <p:par>
                                <p:cTn id="35" presetID="21" presetClass="entr" presetSubtype="4"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heel(4)">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heel(4)">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heel(4)">
                                      <p:cBhvr>
                                        <p:cTn id="47" dur="2000"/>
                                        <p:tgtEl>
                                          <p:spTgt spid="3">
                                            <p:txEl>
                                              <p:pRg st="8" end="8"/>
                                            </p:txEl>
                                          </p:spTgt>
                                        </p:tgtEl>
                                      </p:cBhvr>
                                    </p:animEffect>
                                  </p:childTnLst>
                                </p:cTn>
                              </p:par>
                            </p:childTnLst>
                          </p:cTn>
                        </p:par>
                        <p:par>
                          <p:cTn id="48" fill="hold">
                            <p:stCondLst>
                              <p:cond delay="2000"/>
                            </p:stCondLst>
                            <p:childTnLst>
                              <p:par>
                                <p:cTn id="49" presetID="21" presetClass="entr" presetSubtype="4" fill="hold" grpId="0" nodeType="after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wheel(4)">
                                      <p:cBhvr>
                                        <p:cTn id="51"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09184"/>
            <a:ext cx="12078268" cy="6387152"/>
          </a:xfrm>
          <a:solidFill>
            <a:schemeClr val="bg1">
              <a:alpha val="90000"/>
            </a:schemeClr>
          </a:solidFill>
        </p:spPr>
        <p:txBody>
          <a:bodyPr>
            <a:normAutofit lnSpcReduction="10000"/>
          </a:bodyPr>
          <a:lstStyle/>
          <a:p>
            <a:pPr marL="0" indent="0" algn="ctr">
              <a:lnSpc>
                <a:spcPct val="12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Rahab (Joshua 2; Matthew 1:5)</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lnSpc>
                <a:spcPct val="12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A Canaanite Prostitute Who Helped Israel’s Spies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2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…Became Part of the Lineage Of Jesus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00000"/>
              </a:lnSpc>
              <a:spcBef>
                <a:spcPts val="180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Recovery Principle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2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Your Past Doesn’t Disqualify You From God’s Plan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2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..You Are Part of His Marvelous Workmanship.</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sz="3200" b="1" dirty="0">
                <a:effectLst>
                  <a:outerShdw blurRad="38100" dist="38100" dir="2700000" algn="tl">
                    <a:srgbClr val="000000">
                      <a:alpha val="43137"/>
                    </a:srgbClr>
                  </a:outerShdw>
                </a:effectLst>
              </a:rPr>
              <a:t>Joshua 6:22-23 NLT</a:t>
            </a:r>
            <a:endParaRPr lang="en-US" sz="3200" b="1" dirty="0">
              <a:effectLst>
                <a:outerShdw blurRad="38100" dist="38100" dir="2700000" algn="tl">
                  <a:srgbClr val="000000">
                    <a:alpha val="43137"/>
                  </a:srgbClr>
                </a:outerShdw>
              </a:effectLst>
            </a:endParaRPr>
          </a:p>
          <a:p>
            <a:pPr marL="0" indent="0" algn="ctr">
              <a:buNone/>
            </a:pPr>
            <a:r>
              <a:rPr lang="en-US" sz="3200" b="1" i="1" baseline="30000" dirty="0">
                <a:effectLst>
                  <a:outerShdw blurRad="38100" dist="38100" dir="2700000" algn="tl">
                    <a:srgbClr val="000000">
                      <a:alpha val="43137"/>
                    </a:srgbClr>
                  </a:outerShdw>
                </a:effectLst>
              </a:rPr>
              <a:t>22 </a:t>
            </a:r>
            <a:r>
              <a:rPr lang="en-US" sz="3200" i="1" dirty="0">
                <a:effectLst>
                  <a:outerShdw blurRad="38100" dist="38100" dir="2700000" algn="tl">
                    <a:srgbClr val="000000">
                      <a:alpha val="43137"/>
                    </a:srgbClr>
                  </a:outerShdw>
                </a:effectLst>
              </a:rPr>
              <a:t>Meanwhile, Joshua said to the two spies, “Keep your promise. Go to the prostitute’s house and bring her out, along with all her family.”</a:t>
            </a:r>
            <a:endParaRPr lang="en-US" sz="3200" i="1" dirty="0">
              <a:effectLst>
                <a:outerShdw blurRad="38100" dist="38100" dir="2700000" algn="tl">
                  <a:srgbClr val="000000">
                    <a:alpha val="43137"/>
                  </a:srgbClr>
                </a:outerShdw>
              </a:effectLst>
            </a:endParaRPr>
          </a:p>
          <a:p>
            <a:pPr marL="0" indent="0" algn="ctr">
              <a:buNone/>
            </a:pPr>
            <a:r>
              <a:rPr lang="en-US" sz="3200" b="1" i="1" baseline="30000" dirty="0">
                <a:effectLst>
                  <a:outerShdw blurRad="38100" dist="38100" dir="2700000" algn="tl">
                    <a:srgbClr val="000000">
                      <a:alpha val="43137"/>
                    </a:srgbClr>
                  </a:outerShdw>
                </a:effectLst>
              </a:rPr>
              <a:t>23 </a:t>
            </a:r>
            <a:r>
              <a:rPr lang="en-US" sz="3200" i="1" dirty="0">
                <a:effectLst>
                  <a:outerShdw blurRad="38100" dist="38100" dir="2700000" algn="tl">
                    <a:srgbClr val="000000">
                      <a:alpha val="43137"/>
                    </a:srgbClr>
                  </a:outerShdw>
                </a:effectLst>
              </a:rPr>
              <a:t>The men who had been spies went in/ brought out Rahab, her father, mother, brothers, / all the other relatives who were with her. They moved her whole family to a safe place near the camp of Israel.</a:t>
            </a:r>
            <a:endParaRPr lang="en-US" sz="3200" i="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3">
                                            <p:txEl>
                                              <p:pRg st="4" end="4"/>
                                            </p:txEl>
                                          </p:spTgt>
                                        </p:tgtEl>
                                      </p:cBhvr>
                                    </p:animEffec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2" dur="500"/>
                                        <p:tgtEl>
                                          <p:spTgt spid="3">
                                            <p:txEl>
                                              <p:pRg st="6" end="6"/>
                                            </p:txEl>
                                          </p:spTgt>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par>
                          <p:cTn id="59" fill="hold">
                            <p:stCondLst>
                              <p:cond delay="1000"/>
                            </p:stCondLst>
                            <p:childTnLst>
                              <p:par>
                                <p:cTn id="60" presetID="53" presetClass="entr" presetSubtype="16" fill="hold" grpId="0" nodeType="after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p:cTn id="62"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3"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241" y="27296"/>
            <a:ext cx="12078268" cy="6714699"/>
          </a:xfrm>
          <a:solidFill>
            <a:schemeClr val="bg1">
              <a:alpha val="90000"/>
            </a:schemeClr>
          </a:solidFill>
        </p:spPr>
        <p:txBody>
          <a:bodyPr>
            <a:normAutofit/>
          </a:bodyPr>
          <a:lstStyle/>
          <a:p>
            <a:pPr marL="0" indent="0" algn="ctr">
              <a:lnSpc>
                <a:spcPct val="12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The Woman at the Well (John 4)</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nSpc>
                <a:spcPct val="12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A Samaritan Woman with a Complicated Past Meets Jesus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2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…Who Sees Her Fully and Offers Living Water</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00000"/>
              </a:lnSpc>
              <a:spcBef>
                <a:spcPts val="18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Recovery Principle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lnSpc>
                <a:spcPct val="12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Jesus Doesn’t Flinch At Our Brokenness…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2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…He Meets Us There And Reveals Our True Value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sz="3200" b="1" dirty="0">
                <a:effectLst>
                  <a:outerShdw blurRad="38100" dist="38100" dir="2700000" algn="tl">
                    <a:srgbClr val="000000">
                      <a:alpha val="43137"/>
                    </a:srgbClr>
                  </a:outerShdw>
                </a:effectLst>
              </a:rPr>
              <a:t>John 4:28-30 NLT</a:t>
            </a:r>
            <a:endParaRPr lang="en-US" sz="3200" b="1" dirty="0">
              <a:effectLst>
                <a:outerShdw blurRad="38100" dist="38100" dir="2700000" algn="tl">
                  <a:srgbClr val="000000">
                    <a:alpha val="43137"/>
                  </a:srgbClr>
                </a:outerShdw>
              </a:effectLst>
            </a:endParaRPr>
          </a:p>
          <a:p>
            <a:pPr marL="0" indent="0" algn="just">
              <a:buNone/>
            </a:pPr>
            <a:r>
              <a:rPr lang="en-US" sz="3200" b="1" i="1" baseline="30000" dirty="0">
                <a:effectLst>
                  <a:outerShdw blurRad="38100" dist="38100" dir="2700000" algn="tl">
                    <a:srgbClr val="000000">
                      <a:alpha val="43137"/>
                    </a:srgbClr>
                  </a:outerShdw>
                </a:effectLst>
              </a:rPr>
              <a:t>28 </a:t>
            </a:r>
            <a:r>
              <a:rPr lang="en-US" sz="3200" i="1" dirty="0">
                <a:effectLst>
                  <a:outerShdw blurRad="38100" dist="38100" dir="2700000" algn="tl">
                    <a:srgbClr val="000000">
                      <a:alpha val="43137"/>
                    </a:srgbClr>
                  </a:outerShdw>
                </a:effectLst>
              </a:rPr>
              <a:t>The woman left her water jar beside the well and ran back to the village, telling everyone, </a:t>
            </a:r>
            <a:r>
              <a:rPr lang="en-US" sz="3200" b="1" i="1" baseline="30000" dirty="0">
                <a:effectLst>
                  <a:outerShdw blurRad="38100" dist="38100" dir="2700000" algn="tl">
                    <a:srgbClr val="000000">
                      <a:alpha val="43137"/>
                    </a:srgbClr>
                  </a:outerShdw>
                </a:effectLst>
              </a:rPr>
              <a:t>29 </a:t>
            </a:r>
            <a:r>
              <a:rPr lang="en-US" sz="3200" i="1" dirty="0">
                <a:effectLst>
                  <a:outerShdw blurRad="38100" dist="38100" dir="2700000" algn="tl">
                    <a:srgbClr val="000000">
                      <a:alpha val="43137"/>
                    </a:srgbClr>
                  </a:outerShdw>
                </a:effectLst>
              </a:rPr>
              <a:t>“Come and see a man who told me everything I ever did! Could he possibly be the Messiah?” </a:t>
            </a:r>
            <a:r>
              <a:rPr lang="en-US" sz="3200" b="1" i="1" baseline="30000" dirty="0">
                <a:effectLst>
                  <a:outerShdw blurRad="38100" dist="38100" dir="2700000" algn="tl">
                    <a:srgbClr val="000000">
                      <a:alpha val="43137"/>
                    </a:srgbClr>
                  </a:outerShdw>
                </a:effectLst>
              </a:rPr>
              <a:t>30 </a:t>
            </a:r>
            <a:r>
              <a:rPr lang="en-US" sz="3200" i="1" dirty="0">
                <a:effectLst>
                  <a:outerShdw blurRad="38100" dist="38100" dir="2700000" algn="tl">
                    <a:srgbClr val="000000">
                      <a:alpha val="43137"/>
                    </a:srgbClr>
                  </a:outerShdw>
                </a:effectLst>
              </a:rPr>
              <a:t>So the people came streaming from the village to see him</a:t>
            </a:r>
            <a:endParaRPr lang="en-US" sz="3200" b="1" i="1"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8)">
                                      <p:cBhvr>
                                        <p:cTn id="7" dur="2000"/>
                                        <p:tgtEl>
                                          <p:spTgt spid="3">
                                            <p:bg/>
                                          </p:spTgt>
                                        </p:tgtEl>
                                      </p:cBhvr>
                                    </p:animEffect>
                                  </p:childTnLst>
                                </p:cTn>
                              </p:par>
                              <p:par>
                                <p:cTn id="8" presetID="21"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8)">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8"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8)">
                                      <p:cBhvr>
                                        <p:cTn id="15" dur="2000"/>
                                        <p:tgtEl>
                                          <p:spTgt spid="3">
                                            <p:txEl>
                                              <p:pRg st="1" end="1"/>
                                            </p:txEl>
                                          </p:spTgt>
                                        </p:tgtEl>
                                      </p:cBhvr>
                                    </p:animEffect>
                                  </p:childTnLst>
                                </p:cTn>
                              </p:par>
                            </p:childTnLst>
                          </p:cTn>
                        </p:par>
                        <p:par>
                          <p:cTn id="16" fill="hold">
                            <p:stCondLst>
                              <p:cond delay="2000"/>
                            </p:stCondLst>
                            <p:childTnLst>
                              <p:par>
                                <p:cTn id="17" presetID="21" presetClass="entr" presetSubtype="8"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8)">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8"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8)">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8"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heel(8)">
                                      <p:cBhvr>
                                        <p:cTn id="29" dur="2000"/>
                                        <p:tgtEl>
                                          <p:spTgt spid="3">
                                            <p:txEl>
                                              <p:pRg st="4" end="4"/>
                                            </p:txEl>
                                          </p:spTgt>
                                        </p:tgtEl>
                                      </p:cBhvr>
                                    </p:animEffect>
                                  </p:childTnLst>
                                </p:cTn>
                              </p:par>
                            </p:childTnLst>
                          </p:cTn>
                        </p:par>
                        <p:par>
                          <p:cTn id="30" fill="hold">
                            <p:stCondLst>
                              <p:cond delay="2000"/>
                            </p:stCondLst>
                            <p:childTnLst>
                              <p:par>
                                <p:cTn id="31" presetID="21" presetClass="entr" presetSubtype="8"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8)">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heel(8)">
                                      <p:cBhvr>
                                        <p:cTn id="38" dur="2000"/>
                                        <p:tgtEl>
                                          <p:spTgt spid="3">
                                            <p:txEl>
                                              <p:pRg st="6" end="6"/>
                                            </p:txEl>
                                          </p:spTgt>
                                        </p:tgtEl>
                                      </p:cBhvr>
                                    </p:animEffect>
                                  </p:childTnLst>
                                </p:cTn>
                              </p:par>
                            </p:childTnLst>
                          </p:cTn>
                        </p:par>
                        <p:par>
                          <p:cTn id="39" fill="hold">
                            <p:stCondLst>
                              <p:cond delay="2000"/>
                            </p:stCondLst>
                            <p:childTnLst>
                              <p:par>
                                <p:cTn id="40" presetID="21" presetClass="entr" presetSubtype="8"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heel(8)">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43" y="0"/>
            <a:ext cx="12096465" cy="6858000"/>
          </a:xfrm>
          <a:solidFill>
            <a:schemeClr val="bg1">
              <a:alpha val="90000"/>
            </a:schemeClr>
          </a:solidFill>
        </p:spPr>
        <p:txBody>
          <a:bodyPr>
            <a:normAutofit fontScale="55000" lnSpcReduction="20000"/>
          </a:bodyPr>
          <a:lstStyle/>
          <a:p>
            <a:pPr marL="0" indent="0" algn="ctr">
              <a:lnSpc>
                <a:spcPct val="120000"/>
              </a:lnSpc>
              <a:buNone/>
            </a:pPr>
            <a:r>
              <a:rPr lang="en-US" sz="5800" b="1" dirty="0">
                <a:effectLst>
                  <a:outerShdw blurRad="38100" dist="38100" dir="2700000" algn="tl">
                    <a:srgbClr val="000000">
                      <a:alpha val="43137"/>
                    </a:srgbClr>
                  </a:outerShdw>
                </a:effectLst>
              </a:rPr>
              <a:t>The Prodigal Son (Luke 15:11–32)</a:t>
            </a:r>
            <a:endParaRPr lang="en-US" sz="5800" b="1" dirty="0">
              <a:effectLst>
                <a:outerShdw blurRad="38100" dist="38100" dir="2700000" algn="tl">
                  <a:srgbClr val="000000">
                    <a:alpha val="43137"/>
                  </a:srgbClr>
                </a:outerShdw>
              </a:effectLst>
            </a:endParaRPr>
          </a:p>
          <a:p>
            <a:pPr lvl="1">
              <a:lnSpc>
                <a:spcPct val="120000"/>
              </a:lnSpc>
            </a:pPr>
            <a:r>
              <a:rPr lang="en-US" sz="5100" b="1" dirty="0">
                <a:effectLst>
                  <a:outerShdw blurRad="38100" dist="38100" dir="2700000" algn="tl">
                    <a:srgbClr val="000000">
                      <a:alpha val="43137"/>
                    </a:srgbClr>
                  </a:outerShdw>
                </a:effectLst>
              </a:rPr>
              <a:t>The Son Squandered Everything, </a:t>
            </a:r>
            <a:endParaRPr lang="en-US" sz="5100" b="1" dirty="0">
              <a:effectLst>
                <a:outerShdw blurRad="38100" dist="38100" dir="2700000" algn="tl">
                  <a:srgbClr val="000000">
                    <a:alpha val="43137"/>
                  </a:srgbClr>
                </a:outerShdw>
              </a:effectLst>
            </a:endParaRPr>
          </a:p>
          <a:p>
            <a:pPr marL="0" lvl="0" indent="0">
              <a:lnSpc>
                <a:spcPct val="120000"/>
              </a:lnSpc>
              <a:spcBef>
                <a:spcPts val="0"/>
              </a:spcBef>
              <a:buNone/>
            </a:pPr>
            <a:r>
              <a:rPr lang="en-US" sz="5100" b="1" dirty="0">
                <a:effectLst>
                  <a:outerShdw blurRad="38100" dist="38100" dir="2700000" algn="tl">
                    <a:srgbClr val="000000">
                      <a:alpha val="43137"/>
                    </a:srgbClr>
                  </a:outerShdw>
                </a:effectLst>
              </a:rPr>
              <a:t>                       …Yet The Father Ran To Him With Open Arms.</a:t>
            </a:r>
            <a:endParaRPr lang="en-US" sz="5100" b="1" dirty="0">
              <a:effectLst>
                <a:outerShdw blurRad="38100" dist="38100" dir="2700000" algn="tl">
                  <a:srgbClr val="000000">
                    <a:alpha val="43137"/>
                  </a:srgbClr>
                </a:outerShdw>
              </a:effectLst>
            </a:endParaRPr>
          </a:p>
          <a:p>
            <a:pPr marL="0" lvl="0" indent="0" algn="ctr">
              <a:lnSpc>
                <a:spcPct val="120000"/>
              </a:lnSpc>
              <a:spcBef>
                <a:spcPts val="600"/>
              </a:spcBef>
              <a:buNone/>
            </a:pPr>
            <a:r>
              <a:rPr lang="en-US" sz="5800" b="1" dirty="0">
                <a:effectLst>
                  <a:outerShdw blurRad="38100" dist="38100" dir="2700000" algn="tl">
                    <a:srgbClr val="000000">
                      <a:alpha val="43137"/>
                    </a:srgbClr>
                  </a:outerShdw>
                </a:effectLst>
              </a:rPr>
              <a:t>Recovery Principle</a:t>
            </a:r>
            <a:endParaRPr lang="en-US" sz="5800" b="1" dirty="0">
              <a:effectLst>
                <a:outerShdw blurRad="38100" dist="38100" dir="2700000" algn="tl">
                  <a:srgbClr val="000000">
                    <a:alpha val="43137"/>
                  </a:srgbClr>
                </a:outerShdw>
              </a:effectLst>
            </a:endParaRPr>
          </a:p>
          <a:p>
            <a:pPr marL="0" lvl="0" indent="0">
              <a:lnSpc>
                <a:spcPct val="120000"/>
              </a:lnSpc>
              <a:spcBef>
                <a:spcPts val="0"/>
              </a:spcBef>
              <a:buNone/>
            </a:pPr>
            <a:r>
              <a:rPr lang="en-US" sz="5100" b="1" dirty="0">
                <a:effectLst>
                  <a:outerShdw blurRad="38100" dist="38100" dir="2700000" algn="tl">
                    <a:srgbClr val="000000">
                      <a:alpha val="43137"/>
                    </a:srgbClr>
                  </a:outerShdw>
                </a:effectLst>
              </a:rPr>
              <a:t>      Even When We Feel Unworthy, </a:t>
            </a:r>
            <a:endParaRPr lang="en-US" sz="5100" b="1" dirty="0">
              <a:effectLst>
                <a:outerShdw blurRad="38100" dist="38100" dir="2700000" algn="tl">
                  <a:srgbClr val="000000">
                    <a:alpha val="43137"/>
                  </a:srgbClr>
                </a:outerShdw>
              </a:effectLst>
            </a:endParaRPr>
          </a:p>
          <a:p>
            <a:pPr marL="0" lvl="0" indent="0">
              <a:lnSpc>
                <a:spcPct val="120000"/>
              </a:lnSpc>
              <a:spcBef>
                <a:spcPts val="0"/>
              </a:spcBef>
              <a:buNone/>
            </a:pPr>
            <a:r>
              <a:rPr lang="en-US" sz="5100" b="1" dirty="0">
                <a:effectLst>
                  <a:outerShdw blurRad="38100" dist="38100" dir="2700000" algn="tl">
                    <a:srgbClr val="000000">
                      <a:alpha val="43137"/>
                    </a:srgbClr>
                  </a:outerShdw>
                </a:effectLst>
              </a:rPr>
              <a:t>             …God Sees Us as Marvelous and Welcomes Us Home.</a:t>
            </a:r>
            <a:endParaRPr lang="en-US" sz="5100" b="1" dirty="0">
              <a:effectLst>
                <a:outerShdw blurRad="38100" dist="38100" dir="2700000" algn="tl">
                  <a:srgbClr val="000000">
                    <a:alpha val="43137"/>
                  </a:srgbClr>
                </a:outerShdw>
              </a:effectLst>
            </a:endParaRPr>
          </a:p>
          <a:p>
            <a:pPr marL="0" indent="0" algn="ctr">
              <a:lnSpc>
                <a:spcPct val="120000"/>
              </a:lnSpc>
              <a:spcBef>
                <a:spcPts val="600"/>
              </a:spcBef>
              <a:buNone/>
            </a:pPr>
            <a:r>
              <a:rPr lang="en-US" sz="5100" b="1" dirty="0">
                <a:effectLst>
                  <a:outerShdw blurRad="38100" dist="38100" dir="2700000" algn="tl">
                    <a:srgbClr val="000000">
                      <a:alpha val="43137"/>
                    </a:srgbClr>
                  </a:outerShdw>
                </a:effectLst>
              </a:rPr>
              <a:t>Luke 15:17-20 Amp</a:t>
            </a:r>
            <a:endParaRPr lang="en-US" sz="5100" b="1" dirty="0">
              <a:effectLst>
                <a:outerShdw blurRad="38100" dist="38100" dir="2700000" algn="tl">
                  <a:srgbClr val="000000">
                    <a:alpha val="43137"/>
                  </a:srgbClr>
                </a:outerShdw>
              </a:effectLst>
            </a:endParaRPr>
          </a:p>
          <a:p>
            <a:pPr marL="0" indent="0" algn="just">
              <a:lnSpc>
                <a:spcPct val="120000"/>
              </a:lnSpc>
              <a:spcBef>
                <a:spcPts val="0"/>
              </a:spcBef>
              <a:buNone/>
            </a:pPr>
            <a:r>
              <a:rPr lang="en-US" sz="5100" b="1" baseline="30000" dirty="0">
                <a:effectLst>
                  <a:outerShdw blurRad="38100" dist="38100" dir="2700000" algn="tl">
                    <a:srgbClr val="000000">
                      <a:alpha val="43137"/>
                    </a:srgbClr>
                  </a:outerShdw>
                </a:effectLst>
              </a:rPr>
              <a:t>17 </a:t>
            </a:r>
            <a:r>
              <a:rPr lang="en-US" sz="5100" dirty="0">
                <a:effectLst>
                  <a:outerShdw blurRad="38100" dist="38100" dir="2700000" algn="tl">
                    <a:srgbClr val="000000">
                      <a:alpha val="43137"/>
                    </a:srgbClr>
                  </a:outerShdw>
                </a:effectLst>
              </a:rPr>
              <a:t>Then when he came to himself, he said, How many hired servants of my father have enough food, and [even food] to spare, but I am perishing (dying) here of hunger! </a:t>
            </a:r>
            <a:r>
              <a:rPr lang="en-US" sz="5100" b="1" baseline="30000" dirty="0">
                <a:effectLst>
                  <a:outerShdw blurRad="38100" dist="38100" dir="2700000" algn="tl">
                    <a:srgbClr val="000000">
                      <a:alpha val="43137"/>
                    </a:srgbClr>
                  </a:outerShdw>
                </a:effectLst>
              </a:rPr>
              <a:t>18 </a:t>
            </a:r>
            <a:r>
              <a:rPr lang="en-US" sz="5100" dirty="0">
                <a:effectLst>
                  <a:outerShdw blurRad="38100" dist="38100" dir="2700000" algn="tl">
                    <a:srgbClr val="000000">
                      <a:alpha val="43137"/>
                    </a:srgbClr>
                  </a:outerShdw>
                </a:effectLst>
              </a:rPr>
              <a:t>I will get up and go to my father, and I will say to him, Father, I have sinned against heaven and in your sight. </a:t>
            </a:r>
            <a:r>
              <a:rPr lang="en-US" sz="5100" b="1" baseline="30000" dirty="0">
                <a:effectLst>
                  <a:outerShdw blurRad="38100" dist="38100" dir="2700000" algn="tl">
                    <a:srgbClr val="000000">
                      <a:alpha val="43137"/>
                    </a:srgbClr>
                  </a:outerShdw>
                </a:effectLst>
              </a:rPr>
              <a:t>19 </a:t>
            </a:r>
            <a:r>
              <a:rPr lang="en-US" sz="5100" dirty="0">
                <a:effectLst>
                  <a:outerShdw blurRad="38100" dist="38100" dir="2700000" algn="tl">
                    <a:srgbClr val="000000">
                      <a:alpha val="43137"/>
                    </a:srgbClr>
                  </a:outerShdw>
                </a:effectLst>
              </a:rPr>
              <a:t>I am no longer worthy to be called your son; [just] make me like one of your hired </a:t>
            </a:r>
            <a:r>
              <a:rPr lang="en-US" sz="5100" dirty="0" err="1">
                <a:effectLst>
                  <a:outerShdw blurRad="38100" dist="38100" dir="2700000" algn="tl">
                    <a:srgbClr val="000000">
                      <a:alpha val="43137"/>
                    </a:srgbClr>
                  </a:outerShdw>
                </a:effectLst>
              </a:rPr>
              <a:t>servants.</a:t>
            </a:r>
            <a:r>
              <a:rPr lang="en-US" sz="5100" b="1" baseline="30000" dirty="0" err="1">
                <a:effectLst>
                  <a:outerShdw blurRad="38100" dist="38100" dir="2700000" algn="tl">
                    <a:srgbClr val="000000">
                      <a:alpha val="43137"/>
                    </a:srgbClr>
                  </a:outerShdw>
                </a:effectLst>
              </a:rPr>
              <a:t>20</a:t>
            </a:r>
            <a:r>
              <a:rPr lang="en-US" sz="5100" b="1" baseline="30000" dirty="0">
                <a:effectLst>
                  <a:outerShdw blurRad="38100" dist="38100" dir="2700000" algn="tl">
                    <a:srgbClr val="000000">
                      <a:alpha val="43137"/>
                    </a:srgbClr>
                  </a:outerShdw>
                </a:effectLst>
              </a:rPr>
              <a:t> </a:t>
            </a:r>
            <a:r>
              <a:rPr lang="en-US" sz="5100" dirty="0">
                <a:effectLst>
                  <a:outerShdw blurRad="38100" dist="38100" dir="2700000" algn="tl">
                    <a:srgbClr val="000000">
                      <a:alpha val="43137"/>
                    </a:srgbClr>
                  </a:outerShdw>
                </a:effectLst>
              </a:rPr>
              <a:t>So he got up and came to his [own] father. But while he was still a long way off, his father saw him and was moved with pity </a:t>
            </a:r>
            <a:r>
              <a:rPr lang="en-US" sz="5100" i="1" dirty="0">
                <a:effectLst>
                  <a:outerShdw blurRad="38100" dist="38100" dir="2700000" algn="tl">
                    <a:srgbClr val="000000">
                      <a:alpha val="43137"/>
                    </a:srgbClr>
                  </a:outerShdw>
                </a:effectLst>
              </a:rPr>
              <a:t>and</a:t>
            </a:r>
            <a:r>
              <a:rPr lang="en-US" sz="5100" dirty="0">
                <a:effectLst>
                  <a:outerShdw blurRad="38100" dist="38100" dir="2700000" algn="tl">
                    <a:srgbClr val="000000">
                      <a:alpha val="43137"/>
                    </a:srgbClr>
                  </a:outerShdw>
                </a:effectLst>
              </a:rPr>
              <a:t> tenderness [for him]; and he ran and embraced him and kissed him [</a:t>
            </a:r>
            <a:r>
              <a:rPr lang="en-US" sz="5100" baseline="30000" dirty="0">
                <a:effectLst>
                  <a:outerShdw blurRad="38100" dist="38100" dir="2700000" algn="tl">
                    <a:srgbClr val="000000">
                      <a:alpha val="43137"/>
                    </a:srgbClr>
                  </a:outerShdw>
                </a:effectLst>
              </a:rPr>
              <a:t>[</a:t>
            </a:r>
            <a:r>
              <a:rPr lang="en-US" sz="5100" baseline="30000" dirty="0">
                <a:effectLst>
                  <a:outerShdw blurRad="38100" dist="38100" dir="2700000" algn="tl">
                    <a:srgbClr val="000000">
                      <a:alpha val="43137"/>
                    </a:srgbClr>
                  </a:outerShdw>
                </a:effectLst>
                <a:hlinkClick r:id="rId2" tooltip="See footnote a"/>
              </a:rPr>
              <a:t>a</a:t>
            </a:r>
            <a:r>
              <a:rPr lang="en-US" sz="5100" baseline="30000" dirty="0">
                <a:effectLst>
                  <a:outerShdw blurRad="38100" dist="38100" dir="2700000" algn="tl">
                    <a:srgbClr val="000000">
                      <a:alpha val="43137"/>
                    </a:srgbClr>
                  </a:outerShdw>
                </a:effectLst>
              </a:rPr>
              <a:t>]</a:t>
            </a:r>
            <a:r>
              <a:rPr lang="en-US" sz="5100" dirty="0">
                <a:effectLst>
                  <a:outerShdw blurRad="38100" dist="38100" dir="2700000" algn="tl">
                    <a:srgbClr val="000000">
                      <a:alpha val="43137"/>
                    </a:srgbClr>
                  </a:outerShdw>
                </a:effectLst>
              </a:rPr>
              <a:t>fervently].</a:t>
            </a:r>
            <a:endParaRPr lang="en-US" sz="5100"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heel(1)">
                                      <p:cBhvr>
                                        <p:cTn id="13" dur="2000"/>
                                        <p:tgtEl>
                                          <p:spTgt spid="3">
                                            <p:txEl>
                                              <p:pRg st="1" end="1"/>
                                            </p:txEl>
                                          </p:spTgt>
                                        </p:tgtEl>
                                      </p:cBhvr>
                                    </p:animEffec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1)">
                                      <p:cBhvr>
                                        <p:cTn id="27" dur="2000"/>
                                        <p:tgtEl>
                                          <p:spTgt spid="3">
                                            <p:txEl>
                                              <p:pRg st="4" end="4"/>
                                            </p:txEl>
                                          </p:spTgt>
                                        </p:tgtEl>
                                      </p:cBhvr>
                                    </p:animEffect>
                                  </p:childTnLst>
                                </p:cTn>
                              </p:par>
                            </p:childTnLst>
                          </p:cTn>
                        </p:par>
                        <p:par>
                          <p:cTn id="28" fill="hold">
                            <p:stCondLst>
                              <p:cond delay="2000"/>
                            </p:stCondLst>
                            <p:childTnLst>
                              <p:par>
                                <p:cTn id="29" presetID="21" presetClass="entr" presetSubtype="1"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heel(1)">
                                      <p:cBhvr>
                                        <p:cTn id="31" dur="20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heel(1)">
                                      <p:cBhvr>
                                        <p:cTn id="36" dur="2000"/>
                                        <p:tgtEl>
                                          <p:spTgt spid="3">
                                            <p:txEl>
                                              <p:pRg st="6" end="6"/>
                                            </p:txEl>
                                          </p:spTgt>
                                        </p:tgtEl>
                                      </p:cBhvr>
                                    </p:animEffect>
                                  </p:childTnLst>
                                </p:cTn>
                              </p:par>
                            </p:childTnLst>
                          </p:cTn>
                        </p:par>
                        <p:par>
                          <p:cTn id="37" fill="hold">
                            <p:stCondLst>
                              <p:cond delay="2000"/>
                            </p:stCondLst>
                            <p:childTnLst>
                              <p:par>
                                <p:cTn id="38" presetID="21" presetClass="entr" presetSubtype="1" fill="hold" grpId="0"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heel(1)">
                                      <p:cBhvr>
                                        <p:cTn id="40"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59307"/>
            <a:ext cx="10515600" cy="5595583"/>
          </a:xfrm>
          <a:solidFill>
            <a:schemeClr val="bg1">
              <a:alpha val="90000"/>
            </a:schemeClr>
          </a:solidFill>
        </p:spPr>
        <p:txBody>
          <a:bodyPr>
            <a:normAutofit/>
          </a:bodyPr>
          <a:lstStyle/>
          <a:p>
            <a:pPr marL="0" indent="0" algn="ctr">
              <a:lnSpc>
                <a:spcPct val="100000"/>
              </a:lnSpc>
              <a:spcBef>
                <a:spcPts val="600"/>
              </a:spcBef>
              <a:spcAft>
                <a:spcPts val="1200"/>
              </a:spcAft>
              <a:buNone/>
            </a:pPr>
            <a:r>
              <a:rPr lang="en-US" b="1" i="1" dirty="0">
                <a:highlight>
                  <a:srgbClr val="FFFF00"/>
                </a:highlight>
              </a:rPr>
              <a:t> </a:t>
            </a:r>
            <a:r>
              <a:rPr lang="en-US" sz="3200" b="1" dirty="0">
                <a:effectLst>
                  <a:outerShdw blurRad="38100" dist="38100" dir="2700000" algn="tl">
                    <a:srgbClr val="000000">
                      <a:alpha val="43137"/>
                    </a:srgbClr>
                  </a:outerShdw>
                </a:effectLst>
              </a:rPr>
              <a:t>The Cracked Pot</a:t>
            </a:r>
            <a:endParaRPr lang="en-US" sz="3200" b="1" dirty="0">
              <a:effectLst>
                <a:outerShdw blurRad="38100" dist="38100" dir="2700000" algn="tl">
                  <a:srgbClr val="000000">
                    <a:alpha val="43137"/>
                  </a:srgbClr>
                </a:outerShdw>
              </a:effectLst>
            </a:endParaRPr>
          </a:p>
          <a:p>
            <a:pPr lvl="0">
              <a:lnSpc>
                <a:spcPct val="100000"/>
              </a:lnSpc>
              <a:spcBef>
                <a:spcPts val="600"/>
              </a:spcBef>
              <a:spcAft>
                <a:spcPts val="1200"/>
              </a:spcAft>
            </a:pPr>
            <a:r>
              <a:rPr lang="en-US" b="1" dirty="0">
                <a:effectLst>
                  <a:outerShdw blurRad="38100" dist="38100" dir="2700000" algn="tl">
                    <a:srgbClr val="000000">
                      <a:alpha val="43137"/>
                    </a:srgbClr>
                  </a:outerShdw>
                </a:effectLst>
              </a:rPr>
              <a:t>A well-known parable from Eastern tradition: A water bearer had two pots, one perfect and one cracked. The cracked pot leaked water along the path. One day, the pot apologized for its flaws. The bearer replied, “Look at the flowers on your side of the path — I planted seeds there, and you watered them every day.”</a:t>
            </a:r>
            <a:endParaRPr lang="en-US" b="1" dirty="0">
              <a:effectLst>
                <a:outerShdw blurRad="38100" dist="38100" dir="2700000" algn="tl">
                  <a:srgbClr val="000000">
                    <a:alpha val="43137"/>
                  </a:srgbClr>
                </a:outerShdw>
              </a:effectLst>
            </a:endParaRPr>
          </a:p>
          <a:p>
            <a:pPr marL="0" lvl="0" indent="0" algn="ctr">
              <a:lnSpc>
                <a:spcPct val="100000"/>
              </a:lnSpc>
              <a:spcBef>
                <a:spcPts val="600"/>
              </a:spcBef>
              <a:spcAft>
                <a:spcPts val="1200"/>
              </a:spcAft>
              <a:buNone/>
            </a:pPr>
            <a:r>
              <a:rPr lang="en-US" sz="3200" b="1" dirty="0">
                <a:effectLst>
                  <a:outerShdw blurRad="38100" dist="38100" dir="2700000" algn="tl">
                    <a:srgbClr val="000000">
                      <a:alpha val="43137"/>
                    </a:srgbClr>
                  </a:outerShdw>
                </a:effectLst>
              </a:rPr>
              <a:t>Recovery Principle</a:t>
            </a:r>
            <a:endParaRPr lang="en-US" sz="3200" b="1" dirty="0">
              <a:effectLst>
                <a:outerShdw blurRad="38100" dist="38100" dir="2700000" algn="tl">
                  <a:srgbClr val="000000">
                    <a:alpha val="43137"/>
                  </a:srgbClr>
                </a:outerShdw>
              </a:effectLst>
            </a:endParaRPr>
          </a:p>
          <a:p>
            <a:pPr marL="0" lvl="0" indent="0">
              <a:lnSpc>
                <a:spcPct val="100000"/>
              </a:lnSpc>
              <a:spcBef>
                <a:spcPts val="600"/>
              </a:spcBef>
              <a:buNone/>
            </a:pPr>
            <a:r>
              <a:rPr lang="en-US" b="1" dirty="0">
                <a:effectLst>
                  <a:outerShdw blurRad="38100" dist="38100" dir="2700000" algn="tl">
                    <a:srgbClr val="000000">
                      <a:alpha val="43137"/>
                    </a:srgbClr>
                  </a:outerShdw>
                </a:effectLst>
              </a:rPr>
              <a:t>      Our Cracks Don’t Disqualify Us…</a:t>
            </a:r>
            <a:endParaRPr lang="en-US" b="1" dirty="0">
              <a:effectLst>
                <a:outerShdw blurRad="38100" dist="38100" dir="2700000" algn="tl">
                  <a:srgbClr val="000000">
                    <a:alpha val="43137"/>
                  </a:srgbClr>
                </a:outerShdw>
              </a:effectLst>
            </a:endParaRPr>
          </a:p>
          <a:p>
            <a:pPr marL="0" lvl="0" indent="0">
              <a:lnSpc>
                <a:spcPct val="100000"/>
              </a:lnSpc>
              <a:spcBef>
                <a:spcPts val="600"/>
              </a:spcBef>
              <a:spcAft>
                <a:spcPts val="1200"/>
              </a:spcAft>
              <a:buNone/>
            </a:pPr>
            <a:r>
              <a:rPr lang="en-US" b="1" dirty="0">
                <a:effectLst>
                  <a:outerShdw blurRad="38100" dist="38100" dir="2700000" algn="tl">
                    <a:srgbClr val="000000">
                      <a:alpha val="43137"/>
                    </a:srgbClr>
                  </a:outerShdw>
                </a:effectLst>
              </a:rPr>
              <a:t>                  …They Allow Beauty To Grow In Unexpected Places.</a:t>
            </a:r>
            <a:endParaRPr lang="en-US" b="1" dirty="0">
              <a:effectLst>
                <a:outerShdw blurRad="38100" dist="38100" dir="2700000" algn="tl">
                  <a:srgbClr val="000000">
                    <a:alpha val="43137"/>
                  </a:srgbClr>
                </a:outerShdw>
              </a:effectLst>
            </a:endParaRPr>
          </a:p>
          <a:p>
            <a:pPr marL="0" indent="0">
              <a:buNone/>
            </a:pPr>
            <a:endParaRPr lang="en-US" dirty="0">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715" y="232012"/>
            <a:ext cx="11832609" cy="6359857"/>
          </a:xfrm>
        </p:spPr>
        <p:txBody>
          <a:bodyPr/>
          <a:lstStyle/>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The Baptist minister had been summoned to the bedside of a Presbyterian woman who was quite ill. As he went up the walk, he met the little daughter of the woman and said to her, "I'm very glad your mother remembered me in her illness. Is your minister out of town?"</a:t>
            </a:r>
            <a:br>
              <a:rPr lang="en-US" sz="3200" b="1" dirty="0">
                <a:effectLst>
                  <a:outerShdw blurRad="38100" dist="38100" dir="2700000" algn="tl">
                    <a:srgbClr val="000000">
                      <a:alpha val="43137"/>
                    </a:srgbClr>
                  </a:outerShdw>
                </a:effectLst>
                <a:latin typeface="Arial Rounded MT Bold" panose="020F0704030504030204" pitchFamily="34" charset="0"/>
              </a:rPr>
            </a:b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"No," answered the child. "He's at home, but we thought it might be something contagious, and we didn't want to expose him to it."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7014" y="533400"/>
            <a:ext cx="5091834" cy="5334000"/>
          </a:xfrm>
          <a:solidFill>
            <a:schemeClr val="bg1"/>
          </a:solidFill>
        </p:spPr>
        <p:txBody>
          <a:bodyPr>
            <a:normAutofit fontScale="92500" lnSpcReduction="20000"/>
          </a:bodyPr>
          <a:lstStyle/>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Spiritual Warfare</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10% Satan’s Tactics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90% How We Respond</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Remember…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With God We Are Not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Helpless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Hopeless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We Are Powerful!!</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2514600" y="457200"/>
            <a:ext cx="8212540" cy="5261212"/>
          </a:xfrm>
          <a:solidFill>
            <a:schemeClr val="bg1"/>
          </a:solidFill>
        </p:spPr>
        <p:txBody>
          <a:bodyPr>
            <a:normAutofit/>
          </a:bodyPr>
          <a:lstStyle/>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These are the 2 Most Important Hours of My Week – Help Me to Cherish Them </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Am Here Today to Worship</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Not to Be Entertained</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Am Singing to An Audience of One</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Accept My Worship Oh Lord!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 calcmode="lin" valueType="num">
                                      <p:cBhvr additive="base">
                                        <p:cTn id="7" dur="500" fill="hold"/>
                                        <p:tgtEl>
                                          <p:spTgt spid="307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anim calcmode="lin" valueType="num">
                                      <p:cBhvr additive="base">
                                        <p:cTn id="11"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075">
                                            <p:txEl>
                                              <p:pRg st="1" end="1"/>
                                            </p:txEl>
                                          </p:spTgt>
                                        </p:tgtEl>
                                        <p:attrNameLst>
                                          <p:attrName>style.visibility</p:attrName>
                                        </p:attrNameLst>
                                      </p:cBhvr>
                                      <p:to>
                                        <p:strVal val="visible"/>
                                      </p:to>
                                    </p:set>
                                    <p:anim calcmode="lin" valueType="num">
                                      <p:cBhvr additive="base">
                                        <p:cTn id="16"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3075">
                                            <p:txEl>
                                              <p:pRg st="3" end="3"/>
                                            </p:txEl>
                                          </p:spTgt>
                                        </p:tgtEl>
                                        <p:attrNameLst>
                                          <p:attrName>style.visibility</p:attrName>
                                        </p:attrNameLst>
                                      </p:cBhvr>
                                      <p:to>
                                        <p:strVal val="visible"/>
                                      </p:to>
                                    </p:set>
                                    <p:anim calcmode="lin" valueType="num">
                                      <p:cBhvr additive="base">
                                        <p:cTn id="21"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3075">
                                            <p:txEl>
                                              <p:pRg st="4" end="4"/>
                                            </p:txEl>
                                          </p:spTgt>
                                        </p:tgtEl>
                                        <p:attrNameLst>
                                          <p:attrName>style.visibility</p:attrName>
                                        </p:attrNameLst>
                                      </p:cBhvr>
                                      <p:to>
                                        <p:strVal val="visible"/>
                                      </p:to>
                                    </p:set>
                                    <p:anim calcmode="lin" valueType="num">
                                      <p:cBhvr additive="base">
                                        <p:cTn id="26"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3075">
                                            <p:txEl>
                                              <p:pRg st="6" end="6"/>
                                            </p:txEl>
                                          </p:spTgt>
                                        </p:tgtEl>
                                        <p:attrNameLst>
                                          <p:attrName>style.visibility</p:attrName>
                                        </p:attrNameLst>
                                      </p:cBhvr>
                                      <p:to>
                                        <p:strVal val="visible"/>
                                      </p:to>
                                    </p:set>
                                    <p:anim calcmode="lin" valueType="num">
                                      <p:cBhvr additive="base">
                                        <p:cTn id="36"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3048000" y="381000"/>
            <a:ext cx="6413898" cy="5257800"/>
          </a:xfrm>
          <a:solidFill>
            <a:schemeClr val="bg1"/>
          </a:solidFill>
        </p:spPr>
        <p:txBody>
          <a:bodyPr>
            <a:normAutofit lnSpcReduction="10000"/>
          </a:bodyPr>
          <a:lstStyle/>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Lift My Offering to You</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Let It Please You Oh Lord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This is My Seed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Although It Leaves My Hand </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It will Never Leave My Life</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You Will Multiply It!</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260"/>
              </a:spcBef>
              <a:buNone/>
              <a:defRPr/>
            </a:pP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260"/>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Accept My Seed Oh Lord!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Effect transition="in" filter="barn(inVertical)">
                                      <p:cBhvr>
                                        <p:cTn id="7" dur="500"/>
                                        <p:tgtEl>
                                          <p:spTgt spid="3075">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barn(inVertical)">
                                      <p:cBhvr>
                                        <p:cTn id="10" dur="500"/>
                                        <p:tgtEl>
                                          <p:spTgt spid="3075">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barn(inVertical)">
                                      <p:cBhvr>
                                        <p:cTn id="14" dur="500"/>
                                        <p:tgtEl>
                                          <p:spTgt spid="3075">
                                            <p:txEl>
                                              <p:pRg st="1" end="1"/>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075">
                                            <p:txEl>
                                              <p:pRg st="2" end="2"/>
                                            </p:txEl>
                                          </p:spTgt>
                                        </p:tgtEl>
                                        <p:attrNameLst>
                                          <p:attrName>style.visibility</p:attrName>
                                        </p:attrNameLst>
                                      </p:cBhvr>
                                      <p:to>
                                        <p:strVal val="visible"/>
                                      </p:to>
                                    </p:set>
                                    <p:animEffect transition="in" filter="barn(inVertical)">
                                      <p:cBhvr>
                                        <p:cTn id="18" dur="500"/>
                                        <p:tgtEl>
                                          <p:spTgt spid="3075">
                                            <p:txEl>
                                              <p:pRg st="2" end="2"/>
                                            </p:txEl>
                                          </p:spTgt>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barn(inVertical)">
                                      <p:cBhvr>
                                        <p:cTn id="22" dur="500"/>
                                        <p:tgtEl>
                                          <p:spTgt spid="3075">
                                            <p:txEl>
                                              <p:pRg st="3" end="3"/>
                                            </p:txEl>
                                          </p:spTgt>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3075">
                                            <p:txEl>
                                              <p:pRg st="4" end="4"/>
                                            </p:txEl>
                                          </p:spTgt>
                                        </p:tgtEl>
                                        <p:attrNameLst>
                                          <p:attrName>style.visibility</p:attrName>
                                        </p:attrNameLst>
                                      </p:cBhvr>
                                      <p:to>
                                        <p:strVal val="visible"/>
                                      </p:to>
                                    </p:set>
                                    <p:animEffect transition="in" filter="barn(inVertical)">
                                      <p:cBhvr>
                                        <p:cTn id="26" dur="500"/>
                                        <p:tgtEl>
                                          <p:spTgt spid="3075">
                                            <p:txEl>
                                              <p:pRg st="4" end="4"/>
                                            </p:txEl>
                                          </p:spTgt>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3075">
                                            <p:txEl>
                                              <p:pRg st="5" end="5"/>
                                            </p:txEl>
                                          </p:spTgt>
                                        </p:tgtEl>
                                        <p:attrNameLst>
                                          <p:attrName>style.visibility</p:attrName>
                                        </p:attrNameLst>
                                      </p:cBhvr>
                                      <p:to>
                                        <p:strVal val="visible"/>
                                      </p:to>
                                    </p:set>
                                    <p:animEffect transition="in" filter="barn(inVertical)">
                                      <p:cBhvr>
                                        <p:cTn id="30" dur="500"/>
                                        <p:tgtEl>
                                          <p:spTgt spid="3075">
                                            <p:txEl>
                                              <p:pRg st="5" end="5"/>
                                            </p:txEl>
                                          </p:spTgt>
                                        </p:tgtEl>
                                      </p:cBhvr>
                                    </p:animEffect>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3075">
                                            <p:txEl>
                                              <p:pRg st="6" end="6"/>
                                            </p:txEl>
                                          </p:spTgt>
                                        </p:tgtEl>
                                        <p:attrNameLst>
                                          <p:attrName>style.visibility</p:attrName>
                                        </p:attrNameLst>
                                      </p:cBhvr>
                                      <p:to>
                                        <p:strVal val="visible"/>
                                      </p:to>
                                    </p:set>
                                    <p:animEffect transition="in" filter="barn(inVertical)">
                                      <p:cBhvr>
                                        <p:cTn id="34" dur="500"/>
                                        <p:tgtEl>
                                          <p:spTgt spid="3075">
                                            <p:txEl>
                                              <p:pRg st="6" end="6"/>
                                            </p:txEl>
                                          </p:spTgt>
                                        </p:tgtEl>
                                      </p:cBhvr>
                                    </p:animEffect>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3075">
                                            <p:txEl>
                                              <p:pRg st="8" end="8"/>
                                            </p:txEl>
                                          </p:spTgt>
                                        </p:tgtEl>
                                        <p:attrNameLst>
                                          <p:attrName>style.visibility</p:attrName>
                                        </p:attrNameLst>
                                      </p:cBhvr>
                                      <p:to>
                                        <p:strVal val="visible"/>
                                      </p:to>
                                    </p:set>
                                    <p:animEffect transition="in" filter="barn(inVertical)">
                                      <p:cBhvr>
                                        <p:cTn id="38" dur="500"/>
                                        <p:tgtEl>
                                          <p:spTgt spid="30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Person Jogging Uphill"/>
          <p:cNvPicPr>
            <a:picLocks noChangeAspect="1"/>
          </p:cNvPicPr>
          <p:nvPr>
            <a:videoFile r:link="rId1"/>
            <p:extLst>
              <p:ext uri="{DAA4B4D4-6D71-4841-9C94-3DE7FCFB9230}">
                <p14:media xmlns:p14="http://schemas.microsoft.com/office/powerpoint/2010/main" r:embed="rId2"/>
              </p:ext>
            </p:extLst>
          </p:nvPr>
        </p:nvPicPr>
        <p:blipFill>
          <a:blip r:embed="rId3"/>
          <a:srcRect t="284" r="1" b="1"/>
          <a:stretch>
            <a:fillRect/>
          </a:stretch>
        </p:blipFill>
        <p:spPr>
          <a:xfrm>
            <a:off x="-3047" y="10"/>
            <a:ext cx="12191999" cy="6857990"/>
          </a:xfrm>
          <a:prstGeom prst="rect">
            <a:avLst/>
          </a:prstGeom>
        </p:spPr>
      </p:pic>
      <p:sp>
        <p:nvSpPr>
          <p:cNvPr id="11" name="Rectangle 10"/>
          <p:cNvSpPr>
            <a:spLocks noGrp="1" noRot="1" noChangeAspect="1" noMove="1" noResize="1" noEditPoints="1" noAdjustHandles="1" noChangeArrowheads="1" noChangeShapeType="1" noTextEdit="1"/>
          </p:cNvSpPr>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206461" y="213897"/>
            <a:ext cx="10626147" cy="3574778"/>
          </a:xfrm>
          <a:effectLst>
            <a:outerShdw blurRad="50800" dist="38100" dir="2700000" algn="tl" rotWithShape="0">
              <a:prstClr val="black">
                <a:alpha val="40000"/>
              </a:prstClr>
            </a:outerShdw>
          </a:effectLst>
        </p:spPr>
        <p:txBody>
          <a:bodyPr>
            <a:normAutofit/>
          </a:bodyPr>
          <a:lstStyle/>
          <a:p>
            <a:r>
              <a:rPr lang="en-US" sz="5200" b="1" dirty="0">
                <a:solidFill>
                  <a:srgbClr val="FFFFFF"/>
                </a:solidFill>
                <a:effectLst>
                  <a:outerShdw blurRad="38100" dist="38100" dir="2700000" algn="tl">
                    <a:srgbClr val="000000">
                      <a:alpha val="43137"/>
                    </a:srgbClr>
                  </a:outerShdw>
                </a:effectLst>
              </a:rPr>
              <a:t>                          </a:t>
            </a:r>
            <a:r>
              <a:rPr lang="en-US" sz="5400" b="1" dirty="0">
                <a:solidFill>
                  <a:schemeClr val="bg1"/>
                </a:solidFill>
                <a:effectLst>
                  <a:outerShdw blurRad="38100" dist="38100" dir="2700000" algn="tl">
                    <a:srgbClr val="000000">
                      <a:alpha val="43137"/>
                    </a:srgbClr>
                  </a:outerShdw>
                </a:effectLst>
              </a:rPr>
              <a:t>Recovery -</a:t>
            </a:r>
            <a:r>
              <a:rPr lang="en-US" sz="5400" b="1" dirty="0" err="1">
                <a:solidFill>
                  <a:schemeClr val="bg1"/>
                </a:solidFill>
                <a:effectLst>
                  <a:outerShdw blurRad="38100" dist="38100" dir="2700000" algn="tl">
                    <a:srgbClr val="000000">
                      <a:alpha val="43137"/>
                    </a:srgbClr>
                  </a:outerShdw>
                </a:effectLst>
              </a:rPr>
              <a:t>pt1</a:t>
            </a:r>
            <a:br>
              <a:rPr lang="en-US" sz="5400" b="1" dirty="0">
                <a:solidFill>
                  <a:schemeClr val="bg1"/>
                </a:solidFill>
                <a:effectLst>
                  <a:outerShdw blurRad="38100" dist="38100" dir="2700000" algn="tl">
                    <a:srgbClr val="000000">
                      <a:alpha val="43137"/>
                    </a:srgbClr>
                  </a:outerShdw>
                </a:effectLst>
              </a:rPr>
            </a:br>
            <a:r>
              <a:rPr lang="en-US" sz="5400" b="1" dirty="0">
                <a:solidFill>
                  <a:schemeClr val="bg1"/>
                </a:solidFill>
                <a:effectLst>
                  <a:outerShdw blurRad="38100" dist="38100" dir="2700000" algn="tl">
                    <a:srgbClr val="000000">
                      <a:alpha val="43137"/>
                    </a:srgbClr>
                  </a:outerShdw>
                </a:effectLst>
              </a:rPr>
              <a:t>                          12 Steps to Find Peace </a:t>
            </a:r>
            <a:endParaRPr lang="en-US" sz="5200" b="1" dirty="0">
              <a:solidFill>
                <a:srgbClr val="FFFFFF"/>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5895833" y="4072043"/>
            <a:ext cx="4626591" cy="1282707"/>
          </a:xfrm>
          <a:effectLst>
            <a:outerShdw blurRad="50800" dist="38100" dir="2700000" algn="tl" rotWithShape="0">
              <a:prstClr val="black">
                <a:alpha val="40000"/>
              </a:prstClr>
            </a:outerShdw>
          </a:effectLst>
        </p:spPr>
        <p:txBody>
          <a:bodyPr>
            <a:normAutofit/>
          </a:bodyPr>
          <a:lstStyle/>
          <a:p>
            <a:r>
              <a:rPr lang="en-US" sz="4000" b="1" dirty="0">
                <a:solidFill>
                  <a:srgbClr val="FFFFFF"/>
                </a:solidFill>
                <a:effectLst>
                  <a:outerShdw blurRad="38100" dist="38100" dir="2700000" algn="tl">
                    <a:srgbClr val="000000">
                      <a:alpha val="43137"/>
                    </a:srgbClr>
                  </a:outerShdw>
                </a:effectLst>
              </a:rPr>
              <a:t>Psalm 139:14</a:t>
            </a:r>
            <a:endParaRPr lang="en-US" sz="4000" b="1" dirty="0">
              <a:solidFill>
                <a:srgbClr val="FFFFFF"/>
              </a:solidFill>
              <a:effectLst>
                <a:outerShdw blurRad="38100" dist="38100" dir="2700000" algn="tl">
                  <a:srgbClr val="000000">
                    <a:alpha val="43137"/>
                  </a:srgbClr>
                </a:outerShdw>
              </a:effectLst>
            </a:endParaRPr>
          </a:p>
        </p:txBody>
      </p:sp>
      <p:sp>
        <p:nvSpPr>
          <p:cNvPr id="4" name="TextBox 3"/>
          <p:cNvSpPr txBox="1"/>
          <p:nvPr/>
        </p:nvSpPr>
        <p:spPr>
          <a:xfrm>
            <a:off x="8093123" y="276532"/>
            <a:ext cx="3507474"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latin typeface="Arial Rounded MT Bold" panose="020F0704030504030204" pitchFamily="34" charset="0"/>
              </a:rPr>
              <a:t>August 24, 2025</a:t>
            </a:r>
            <a:endParaRPr lang="en-US" sz="2400" b="1" dirty="0">
              <a:effectLst>
                <a:outerShdw blurRad="38100" dist="38100" dir="2700000" algn="tl">
                  <a:srgbClr val="000000">
                    <a:alpha val="43137"/>
                  </a:srgbClr>
                </a:outerShdw>
              </a:effectLst>
              <a:latin typeface="Arial Rounded MT Bold" panose="020F0704030504030204" pitchFamily="34" charset="0"/>
            </a:endParaRPr>
          </a:p>
        </p:txBody>
      </p:sp>
      <p:sp>
        <p:nvSpPr>
          <p:cNvPr id="6" name="TextBox 5"/>
          <p:cNvSpPr txBox="1"/>
          <p:nvPr/>
        </p:nvSpPr>
        <p:spPr>
          <a:xfrm>
            <a:off x="971266" y="253704"/>
            <a:ext cx="3507474"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latin typeface="Arial Rounded MT Bold" panose="020F0704030504030204" pitchFamily="34" charset="0"/>
              </a:rPr>
              <a:t>Edward Church</a:t>
            </a:r>
            <a:endParaRPr lang="en-US" sz="24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48435" y="354841"/>
            <a:ext cx="10495130" cy="2756848"/>
          </a:xfrm>
          <a:solidFill>
            <a:schemeClr val="bg1"/>
          </a:solidFill>
        </p:spPr>
        <p:txBody>
          <a:bodyPr>
            <a:normAutofit/>
          </a:bodyPr>
          <a:lstStyle/>
          <a:p>
            <a:pPr marL="0" indent="0" algn="ctr">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The Beauty Beneath the Brokenness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12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Recovery is not just about healing what’s broken...</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12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…it’s about rediscovering what was never lost: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12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…your God-Given Worth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75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plus(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plus(in)">
                                      <p:cBhvr>
                                        <p:cTn id="20" dur="2000"/>
                                        <p:tgtEl>
                                          <p:spTgt spid="3">
                                            <p:txEl>
                                              <p:pRg st="2" end="2"/>
                                            </p:txEl>
                                          </p:spTgt>
                                        </p:tgtEl>
                                      </p:cBhvr>
                                    </p:animEffect>
                                  </p:childTnLst>
                                </p:cTn>
                              </p:par>
                            </p:childTnLst>
                          </p:cTn>
                        </p:par>
                        <p:par>
                          <p:cTn id="21" fill="hold">
                            <p:stCondLst>
                              <p:cond delay="2000"/>
                            </p:stCondLst>
                            <p:childTnLst>
                              <p:par>
                                <p:cTn id="22" presetID="13" presetClass="entr" presetSubtype="16"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plus(in)">
                                      <p:cBhvr>
                                        <p:cTn id="2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053" y="614150"/>
            <a:ext cx="11627893" cy="6005014"/>
          </a:xfrm>
          <a:solidFill>
            <a:schemeClr val="bg1">
              <a:alpha val="90000"/>
            </a:schemeClr>
          </a:solidFill>
        </p:spPr>
        <p:txBody>
          <a:bodyPr>
            <a:normAutofit/>
          </a:bodyPr>
          <a:lstStyle/>
          <a:p>
            <a:pPr marL="0" indent="0" algn="ctr">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The Beauty Beneath the Brokenness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600"/>
              </a:spcBef>
              <a:spcAft>
                <a:spcPts val="1200"/>
              </a:spcAft>
            </a:pPr>
            <a:r>
              <a:rPr lang="en-US" sz="3200" b="1" dirty="0">
                <a:effectLst>
                  <a:outerShdw blurRad="38100" dist="38100" dir="2700000" algn="tl">
                    <a:srgbClr val="000000">
                      <a:alpha val="43137"/>
                    </a:srgbClr>
                  </a:outerShdw>
                </a:effectLst>
                <a:latin typeface="Arial Rounded MT Bold" panose="020F0704030504030204" pitchFamily="34" charset="0"/>
              </a:rPr>
              <a:t>Psalm 139:14 reminds us that we are </a:t>
            </a:r>
            <a:r>
              <a:rPr lang="en-US" sz="3200" b="1" i="1" dirty="0">
                <a:effectLst>
                  <a:outerShdw blurRad="38100" dist="38100" dir="2700000" algn="tl">
                    <a:srgbClr val="000000">
                      <a:alpha val="43137"/>
                    </a:srgbClr>
                  </a:outerShdw>
                </a:effectLst>
                <a:latin typeface="Arial Rounded MT Bold" panose="020F0704030504030204" pitchFamily="34" charset="0"/>
              </a:rPr>
              <a:t>wonderfully</a:t>
            </a:r>
            <a:endParaRPr lang="en-US" sz="3200" b="1" i="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spcAft>
                <a:spcPts val="1200"/>
              </a:spcAft>
              <a:buNone/>
            </a:pPr>
            <a:r>
              <a:rPr lang="en-US" sz="3200" b="1" i="1" dirty="0">
                <a:effectLst>
                  <a:outerShdw blurRad="38100" dist="38100" dir="2700000" algn="tl">
                    <a:srgbClr val="000000">
                      <a:alpha val="43137"/>
                    </a:srgbClr>
                  </a:outerShdw>
                </a:effectLst>
                <a:latin typeface="Arial Rounded MT Bold" panose="020F0704030504030204" pitchFamily="34" charset="0"/>
              </a:rPr>
              <a:t> complex</a:t>
            </a:r>
            <a:r>
              <a:rPr lang="en-US" sz="3200" b="1" dirty="0">
                <a:effectLst>
                  <a:outerShdw blurRad="38100" dist="38100" dir="2700000" algn="tl">
                    <a:srgbClr val="000000">
                      <a:alpha val="43137"/>
                    </a:srgbClr>
                  </a:outerShdw>
                </a:effectLst>
                <a:latin typeface="Arial Rounded MT Bold" panose="020F0704030504030204" pitchFamily="34" charset="0"/>
              </a:rPr>
              <a:t>, </a:t>
            </a:r>
            <a:r>
              <a:rPr lang="en-US" sz="3200" b="1" i="1" dirty="0">
                <a:effectLst>
                  <a:outerShdw blurRad="38100" dist="38100" dir="2700000" algn="tl">
                    <a:srgbClr val="000000">
                      <a:alpha val="43137"/>
                    </a:srgbClr>
                  </a:outerShdw>
                </a:effectLst>
                <a:latin typeface="Arial Rounded MT Bold" panose="020F0704030504030204" pitchFamily="34" charset="0"/>
              </a:rPr>
              <a:t>marvelously made</a:t>
            </a:r>
            <a:r>
              <a:rPr lang="en-US" sz="3200" b="1" dirty="0">
                <a:effectLst>
                  <a:outerShdw blurRad="38100" dist="38100" dir="2700000" algn="tl">
                    <a:srgbClr val="000000">
                      <a:alpha val="43137"/>
                    </a:srgbClr>
                  </a:outerShdw>
                </a:effectLst>
                <a:latin typeface="Arial Rounded MT Bold" panose="020F0704030504030204" pitchFamily="34" charset="0"/>
              </a:rPr>
              <a:t>, and </a:t>
            </a:r>
            <a:r>
              <a:rPr lang="en-US" sz="3200" b="1" i="1" dirty="0">
                <a:effectLst>
                  <a:outerShdw blurRad="38100" dist="38100" dir="2700000" algn="tl">
                    <a:srgbClr val="000000">
                      <a:alpha val="43137"/>
                    </a:srgbClr>
                  </a:outerShdw>
                </a:effectLst>
                <a:latin typeface="Arial Rounded MT Bold" panose="020F0704030504030204" pitchFamily="34" charset="0"/>
              </a:rPr>
              <a:t>deeply known</a:t>
            </a:r>
            <a:r>
              <a:rPr lang="en-US" sz="3200" b="1" dirty="0">
                <a:effectLst>
                  <a:outerShdw blurRad="38100" dist="38100" dir="2700000" algn="tl">
                    <a:srgbClr val="000000">
                      <a:alpha val="43137"/>
                    </a:srgbClr>
                  </a:outerShdw>
                </a:effectLst>
                <a:latin typeface="Arial Rounded MT Bold" panose="020F0704030504030204" pitchFamily="34" charset="0"/>
              </a:rPr>
              <a:t> by God.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180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rPr>
              <a:t>Even When We Feel Shattered…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600"/>
              </a:spcBef>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         …God Sees the Masterpiece Beneath the Mess.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1800"/>
              </a:spcBef>
              <a:spcAft>
                <a:spcPts val="1200"/>
              </a:spcAft>
            </a:pPr>
            <a:r>
              <a:rPr lang="en-US" sz="3200" b="1" dirty="0">
                <a:effectLst>
                  <a:outerShdw blurRad="38100" dist="38100" dir="2700000" algn="tl">
                    <a:srgbClr val="000000">
                      <a:alpha val="43137"/>
                    </a:srgbClr>
                  </a:outerShdw>
                </a:effectLst>
                <a:latin typeface="Arial Rounded MT Bold" panose="020F0704030504030204" pitchFamily="34" charset="0"/>
              </a:rPr>
              <a:t>This is the Heart of Recovery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600"/>
              </a:spcBef>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    Embracing God’s Design for Us Can Lead to...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600"/>
              </a:spcBef>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                    Restoration, Renewal, and Hope.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500"/>
                                        <p:tgtEl>
                                          <p:spTgt spid="3">
                                            <p:txEl>
                                              <p:pRg st="5" end="5"/>
                                            </p:txEl>
                                          </p:spTgt>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par>
                          <p:cTn id="38" fill="hold">
                            <p:stCondLst>
                              <p:cond delay="1000"/>
                            </p:stCondLst>
                            <p:childTnLst>
                              <p:par>
                                <p:cTn id="39" presetID="16" presetClass="entr" presetSubtype="21" fill="hold" grpId="0"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barn(inVertical)">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545" y="395785"/>
            <a:ext cx="11627893" cy="6264322"/>
          </a:xfrm>
          <a:solidFill>
            <a:schemeClr val="bg1">
              <a:alpha val="90000"/>
            </a:schemeClr>
          </a:solidFill>
        </p:spPr>
        <p:txBody>
          <a:bodyPr/>
          <a:lstStyle/>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rPr>
              <a:t>Point 1: You Are Not a Mistake — You Are Marvelous</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The psalmist doesn’t say,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00000"/>
              </a:lnSpc>
              <a:buNone/>
            </a:pPr>
            <a:r>
              <a:rPr lang="en-US" sz="3200" b="1" i="1" dirty="0">
                <a:effectLst>
                  <a:outerShdw blurRad="38100" dist="38100" dir="2700000" algn="tl">
                    <a:srgbClr val="000000">
                      <a:alpha val="43137"/>
                    </a:srgbClr>
                  </a:outerShdw>
                </a:effectLst>
                <a:latin typeface="Arial Rounded MT Bold" panose="020F0704030504030204" pitchFamily="34" charset="0"/>
              </a:rPr>
              <a:t>“I used to be marvelous.” </a:t>
            </a:r>
            <a:endParaRPr lang="en-US" sz="3200" b="1" i="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He says, </a:t>
            </a:r>
            <a:r>
              <a:rPr lang="en-US" sz="3200" b="1" i="1" dirty="0">
                <a:effectLst>
                  <a:outerShdw blurRad="38100" dist="38100" dir="2700000" algn="tl">
                    <a:srgbClr val="000000">
                      <a:alpha val="43137"/>
                    </a:srgbClr>
                  </a:outerShdw>
                </a:effectLst>
                <a:latin typeface="Arial Rounded MT Bold" panose="020F0704030504030204" pitchFamily="34" charset="0"/>
              </a:rPr>
              <a:t>“Your workmanship is marvelous…</a:t>
            </a:r>
            <a:endParaRPr lang="en-US" sz="3200" b="1" i="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00000"/>
              </a:lnSpc>
              <a:spcBef>
                <a:spcPts val="600"/>
              </a:spcBef>
              <a:buNone/>
            </a:pPr>
            <a:r>
              <a:rPr lang="en-US" sz="3200" b="1" i="1" dirty="0">
                <a:effectLst>
                  <a:outerShdw blurRad="38100" dist="38100" dir="2700000" algn="tl">
                    <a:srgbClr val="000000">
                      <a:alpha val="43137"/>
                    </a:srgbClr>
                  </a:outerShdw>
                </a:effectLst>
                <a:latin typeface="Arial Rounded MT Bold" panose="020F0704030504030204" pitchFamily="34" charset="0"/>
              </a:rPr>
              <a:t>              …how well I know it.”</a:t>
            </a:r>
            <a:endParaRPr lang="en-US" sz="3200" b="1" i="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Bef>
                <a:spcPts val="1800"/>
              </a:spcBef>
            </a:pPr>
            <a:r>
              <a:rPr lang="en-US" sz="3200" b="1" dirty="0">
                <a:effectLst>
                  <a:outerShdw blurRad="38100" dist="38100" dir="2700000" algn="tl">
                    <a:srgbClr val="000000">
                      <a:alpha val="43137"/>
                    </a:srgbClr>
                  </a:outerShdw>
                </a:effectLst>
                <a:latin typeface="Arial Rounded MT Bold" panose="020F0704030504030204" pitchFamily="34" charset="0"/>
              </a:rPr>
              <a:t>Recovery begins when we stop believing the lie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that Our Pain Defines Us.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Bef>
                <a:spcPts val="1800"/>
              </a:spcBef>
            </a:pPr>
            <a:r>
              <a:rPr lang="en-US" sz="3200" b="1" dirty="0">
                <a:effectLst>
                  <a:outerShdw blurRad="38100" dist="38100" dir="2700000" algn="tl">
                    <a:srgbClr val="000000">
                      <a:alpha val="43137"/>
                    </a:srgbClr>
                  </a:outerShdw>
                </a:effectLst>
                <a:latin typeface="Arial Rounded MT Bold" panose="020F0704030504030204" pitchFamily="34" charset="0"/>
              </a:rPr>
              <a:t>Addiction, Trauma, Depression</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Bef>
                <a:spcPts val="600"/>
              </a:spcBef>
            </a:pPr>
            <a:r>
              <a:rPr lang="en-US" sz="3200" b="1" dirty="0">
                <a:effectLst>
                  <a:outerShdw blurRad="38100" dist="38100" dir="2700000" algn="tl">
                    <a:srgbClr val="000000">
                      <a:alpha val="43137"/>
                    </a:srgbClr>
                  </a:outerShdw>
                </a:effectLst>
                <a:latin typeface="Arial Rounded MT Bold" panose="020F0704030504030204" pitchFamily="34" charset="0"/>
              </a:rPr>
              <a:t>these are Chapters in Your Story, Not Your Identity.</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childTnLst>
                          </p:cTn>
                        </p:par>
                        <p:par>
                          <p:cTn id="16" fill="hold">
                            <p:stCondLst>
                              <p:cond delay="2000"/>
                            </p:stCondLst>
                            <p:childTnLst>
                              <p:par>
                                <p:cTn id="17" presetID="21" presetClass="entr" presetSubtype="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1)">
                                      <p:cBhvr>
                                        <p:cTn id="24" dur="2000"/>
                                        <p:tgtEl>
                                          <p:spTgt spid="3">
                                            <p:txEl>
                                              <p:pRg st="3" end="3"/>
                                            </p:txEl>
                                          </p:spTgt>
                                        </p:tgtEl>
                                      </p:cBhvr>
                                    </p:animEffect>
                                  </p:childTnLst>
                                </p:cTn>
                              </p:par>
                            </p:childTnLst>
                          </p:cTn>
                        </p:par>
                        <p:par>
                          <p:cTn id="25" fill="hold">
                            <p:stCondLst>
                              <p:cond delay="2000"/>
                            </p:stCondLst>
                            <p:childTnLst>
                              <p:par>
                                <p:cTn id="26" presetID="21" presetClass="entr" presetSubtype="1"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heel(1)">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1)">
                                      <p:cBhvr>
                                        <p:cTn id="33" dur="2000"/>
                                        <p:tgtEl>
                                          <p:spTgt spid="3">
                                            <p:txEl>
                                              <p:pRg st="5" end="5"/>
                                            </p:txEl>
                                          </p:spTgt>
                                        </p:tgtEl>
                                      </p:cBhvr>
                                    </p:animEffect>
                                  </p:childTnLst>
                                </p:cTn>
                              </p:par>
                            </p:childTnLst>
                          </p:cTn>
                        </p:par>
                        <p:par>
                          <p:cTn id="34" fill="hold">
                            <p:stCondLst>
                              <p:cond delay="2000"/>
                            </p:stCondLst>
                            <p:childTnLst>
                              <p:par>
                                <p:cTn id="35" presetID="21" presetClass="entr" presetSubtype="1"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heel(1)">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heel(1)">
                                      <p:cBhvr>
                                        <p:cTn id="42" dur="2000"/>
                                        <p:tgtEl>
                                          <p:spTgt spid="3">
                                            <p:txEl>
                                              <p:pRg st="7" end="7"/>
                                            </p:txEl>
                                          </p:spTgt>
                                        </p:tgtEl>
                                      </p:cBhvr>
                                    </p:animEffect>
                                  </p:childTnLst>
                                </p:cTn>
                              </p:par>
                            </p:childTnLst>
                          </p:cTn>
                        </p:par>
                        <p:par>
                          <p:cTn id="43" fill="hold">
                            <p:stCondLst>
                              <p:cond delay="2000"/>
                            </p:stCondLst>
                            <p:childTnLst>
                              <p:par>
                                <p:cTn id="44" presetID="21" presetClass="entr" presetSubtype="1"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heel(1)">
                                      <p:cBhvr>
                                        <p:cTn id="46"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4871</Words>
  <Application>WPS Presentation</Application>
  <PresentationFormat>Widescreen</PresentationFormat>
  <Paragraphs>124</Paragraphs>
  <Slides>17</Slides>
  <Notes>0</Notes>
  <HiddenSlides>0</HiddenSlides>
  <MMClips>1</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17</vt:i4>
      </vt:variant>
    </vt:vector>
  </HeadingPairs>
  <TitlesOfParts>
    <vt:vector size="32" baseType="lpstr">
      <vt:lpstr>Arial</vt:lpstr>
      <vt:lpstr>SimSun</vt:lpstr>
      <vt:lpstr>Wingdings</vt:lpstr>
      <vt:lpstr>Arial Rounded MT Bold</vt:lpstr>
      <vt:lpstr>Aptos</vt:lpstr>
      <vt:lpstr>Microsoft YaHei</vt:lpstr>
      <vt:lpstr>Arial Unicode MS</vt:lpstr>
      <vt:lpstr>Aptos Display</vt:lpstr>
      <vt:lpstr>Segoe UI Variable Display</vt:lpstr>
      <vt:lpstr>Segoe UI</vt:lpstr>
      <vt:lpstr>Calibri</vt:lpstr>
      <vt:lpstr>Calibri</vt:lpstr>
      <vt:lpstr>Courier New</vt:lpstr>
      <vt:lpstr>Office Theme</vt:lpstr>
      <vt:lpstr>1_Office Theme</vt:lpstr>
      <vt:lpstr>PowerPoint 演示文稿</vt:lpstr>
      <vt:lpstr>PowerPoint 演示文稿</vt:lpstr>
      <vt:lpstr>PowerPoint 演示文稿</vt:lpstr>
      <vt:lpstr>PowerPoint 演示文稿</vt:lpstr>
      <vt:lpstr>PowerPoint 演示文稿</vt:lpstr>
      <vt:lpstr>                          Recovery -pt1                           12 Steps to Find Peace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Linton</dc:creator>
  <cp:lastModifiedBy>Eddie Edwards</cp:lastModifiedBy>
  <cp:revision>84</cp:revision>
  <dcterms:created xsi:type="dcterms:W3CDTF">2025-08-19T14:10:00Z</dcterms:created>
  <dcterms:modified xsi:type="dcterms:W3CDTF">2025-08-24T19:42:17Z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A8E1683519654DCDA20F363C1CF21819_13</vt:lpwstr>
  </property>
  <property fmtid="{D5CDD505-2E9C-101B-9397-08002B2CF9AE}" pid="3" name="KSOProductBuildVer">
    <vt:lpwstr>2057-12.2.0.21936</vt:lpwstr>
  </property>
</Properties>
</file>