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679" r:id="rId3"/>
    <p:sldId id="649" r:id="rId4"/>
    <p:sldId id="314" r:id="rId5"/>
    <p:sldId id="747" r:id="rId6"/>
    <p:sldId id="318" r:id="rId7"/>
    <p:sldId id="741" r:id="rId8"/>
    <p:sldId id="256" r:id="rId9"/>
    <p:sldId id="257" r:id="rId10"/>
    <p:sldId id="277" r:id="rId11"/>
    <p:sldId id="258" r:id="rId12"/>
    <p:sldId id="281" r:id="rId13"/>
    <p:sldId id="259" r:id="rId14"/>
    <p:sldId id="746" r:id="rId15"/>
    <p:sldId id="267" r:id="rId16"/>
    <p:sldId id="743" r:id="rId17"/>
    <p:sldId id="742" r:id="rId18"/>
    <p:sldId id="276" r:id="rId19"/>
    <p:sldId id="744" r:id="rId20"/>
    <p:sldId id="713" r:id="rId21"/>
    <p:sldId id="740" r:id="rId22"/>
    <p:sldId id="7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47" d="100"/>
          <a:sy n="47" d="100"/>
        </p:scale>
        <p:origin x="856"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395785"/>
            <a:ext cx="11627893" cy="6264322"/>
          </a:xfrm>
          <a:solidFill>
            <a:schemeClr val="bg1">
              <a:alpha val="90000"/>
            </a:schemeClr>
          </a:solidFill>
        </p:spPr>
        <p:txBody>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Point 1: You Are Not a Mistake — You Are Marvelous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The psalmist doesn’t say,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r>
              <a:rPr lang="en-US" sz="3200" b="1" i="1" dirty="0">
                <a:effectLst>
                  <a:outerShdw blurRad="38100" dist="38100" dir="2700000" algn="tl">
                    <a:srgbClr val="000000">
                      <a:alpha val="43137"/>
                    </a:srgbClr>
                  </a:outerShdw>
                </a:effectLst>
                <a:latin typeface="Arial Rounded MT Bold" panose="020F0704030504030204" pitchFamily="34" charset="0"/>
              </a:rPr>
              <a:t>“I used to be marvelous.” </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He says, </a:t>
            </a:r>
            <a:r>
              <a:rPr lang="en-US" sz="3200" b="1" i="1" dirty="0">
                <a:effectLst>
                  <a:outerShdw blurRad="38100" dist="38100" dir="2700000" algn="tl">
                    <a:srgbClr val="000000">
                      <a:alpha val="43137"/>
                    </a:srgbClr>
                  </a:outerShdw>
                </a:effectLst>
                <a:latin typeface="Arial Rounded MT Bold" panose="020F0704030504030204" pitchFamily="34" charset="0"/>
              </a:rPr>
              <a:t>“Your workmanship is marvelous…</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600"/>
              </a:spcBef>
              <a:buNone/>
            </a:pPr>
            <a:r>
              <a:rPr lang="en-US" sz="3200" b="1" i="1" dirty="0">
                <a:effectLst>
                  <a:outerShdw blurRad="38100" dist="38100" dir="2700000" algn="tl">
                    <a:srgbClr val="000000">
                      <a:alpha val="43137"/>
                    </a:srgbClr>
                  </a:outerShdw>
                </a:effectLst>
                <a:latin typeface="Arial Rounded MT Bold" panose="020F0704030504030204" pitchFamily="34" charset="0"/>
              </a:rPr>
              <a:t>              …how well I know it.”</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Recovery begins when we stop believing the lie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that Our Pain Defines Us.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1800"/>
              </a:spcBef>
            </a:pPr>
            <a:r>
              <a:rPr lang="en-US" sz="3200" b="1" dirty="0">
                <a:effectLst>
                  <a:outerShdw blurRad="38100" dist="38100" dir="2700000" algn="tl">
                    <a:srgbClr val="000000">
                      <a:alpha val="43137"/>
                    </a:srgbClr>
                  </a:outerShdw>
                </a:effectLst>
                <a:latin typeface="Arial Rounded MT Bold" panose="020F0704030504030204" pitchFamily="34" charset="0"/>
              </a:rPr>
              <a:t>Addiction, Trauma, Depression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these are Chapters in Your Story, Not Your Identity.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par>
                          <p:cTn id="34" fill="hold">
                            <p:stCondLst>
                              <p:cond delay="2000"/>
                            </p:stCondLst>
                            <p:childTnLst>
                              <p:par>
                                <p:cTn id="35" presetID="21"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par>
                          <p:cTn id="43" fill="hold">
                            <p:stCondLst>
                              <p:cond delay="2000"/>
                            </p:stCondLst>
                            <p:childTnLst>
                              <p:par>
                                <p:cTn id="44" presetID="21"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2251881"/>
            <a:ext cx="11627893" cy="3480179"/>
          </a:xfrm>
          <a:solidFill>
            <a:schemeClr val="bg1">
              <a:alpha val="90000"/>
            </a:schemeClr>
          </a:solidFill>
        </p:spPr>
        <p:txBody>
          <a:bodyPr/>
          <a:lstStyle/>
          <a:p>
            <a:pPr marL="0" indent="0" algn="ctr">
              <a:lnSpc>
                <a:spcPct val="100000"/>
              </a:lnSpc>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Point 1: You Are Not a Mistake — You Are Marvelous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God’s craftsmanship didn’t disappear when you fell.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spcAft>
                <a:spcPts val="600"/>
              </a:spcAft>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It’s still there, waiting to be reclaimed.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80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Declaration: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“I am not my past. I am God’s workmanship.”</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2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3">
                                            <p:txEl>
                                              <p:pRg st="1" end="1"/>
                                            </p:txEl>
                                          </p:spTgt>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68657" y="1187356"/>
            <a:ext cx="11054685" cy="5022375"/>
          </a:xfrm>
          <a:solidFill>
            <a:schemeClr val="bg1">
              <a:alpha val="90000"/>
            </a:schemeClr>
          </a:solidFill>
        </p:spPr>
        <p:txBody>
          <a:bodyPr>
            <a:normAutofit/>
          </a:bodyPr>
          <a:lstStyle/>
          <a:p>
            <a:pPr marL="0" indent="0" algn="ctr">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Point 2: Complexity Is Not a Curse </a:t>
            </a:r>
            <a:r>
              <a:rPr lang="en-US" sz="3500" b="1" i="1" dirty="0">
                <a:effectLst>
                  <a:outerShdw blurRad="38100" dist="38100" dir="2700000" algn="tl">
                    <a:srgbClr val="000000">
                      <a:alpha val="43137"/>
                    </a:srgbClr>
                  </a:outerShdw>
                </a:effectLst>
                <a:latin typeface="Arial Rounded MT Bold" panose="020F0704030504030204" pitchFamily="34" charset="0"/>
              </a:rPr>
              <a:t>— It’s a Calling</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“Wonderfully Complex”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50000"/>
              </a:lnSpc>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You are Layered, Intricate / Unique.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Recovery Often Feels Messy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Because Healing Isn’t Linear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But Complexity is Part of the Beauty</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75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73" y="1"/>
            <a:ext cx="11204812" cy="6400800"/>
          </a:xfrm>
          <a:solidFill>
            <a:schemeClr val="bg1">
              <a:alpha val="99000"/>
            </a:schemeClr>
          </a:solidFill>
        </p:spPr>
        <p:txBody>
          <a:bodyPr>
            <a:normAutofit/>
          </a:bodyPr>
          <a:lstStyle/>
          <a:p>
            <a:pPr marL="0" indent="0" algn="ctr">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Point 2: Complexity Is Not a Curse </a:t>
            </a:r>
            <a:r>
              <a:rPr lang="en-US" sz="3500" b="1" i="1" dirty="0">
                <a:effectLst>
                  <a:outerShdw blurRad="38100" dist="38100" dir="2700000" algn="tl">
                    <a:srgbClr val="000000">
                      <a:alpha val="43137"/>
                    </a:srgbClr>
                  </a:outerShdw>
                </a:effectLst>
                <a:latin typeface="Arial Rounded MT Bold" panose="020F0704030504030204" pitchFamily="34" charset="0"/>
              </a:rPr>
              <a:t>— It’s a Calling</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God Doesn’t Shy Away From Your…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…Tangled Emotions, Questions, Setbacks.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He Designed You With Depth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And He’s Not Intimidated By It.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Application: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Don’t Rush Your Healing.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Embrace the Process.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God Is Working In Every Layer</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plus(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plus(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plus(in)">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plus(in)">
                                      <p:cBhvr>
                                        <p:cTn id="34" dur="2000"/>
                                        <p:tgtEl>
                                          <p:spTgt spid="3">
                                            <p:txEl>
                                              <p:pRg st="5" end="5"/>
                                            </p:txEl>
                                          </p:spTgt>
                                        </p:tgtEl>
                                      </p:cBhvr>
                                    </p:animEffect>
                                  </p:childTnLst>
                                </p:cTn>
                              </p:par>
                            </p:childTnLst>
                          </p:cTn>
                        </p:par>
                        <p:par>
                          <p:cTn id="35" fill="hold">
                            <p:stCondLst>
                              <p:cond delay="2000"/>
                            </p:stCondLst>
                            <p:childTnLst>
                              <p:par>
                                <p:cTn id="36" presetID="13" presetClass="entr" presetSubtype="16"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plus(in)">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plus(in)">
                                      <p:cBhvr>
                                        <p:cTn id="43" dur="20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grpId="0"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plus(in)">
                                      <p:cBhvr>
                                        <p:cTn id="4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22831"/>
            <a:ext cx="12192000" cy="5581934"/>
          </a:xfrm>
          <a:solidFill>
            <a:schemeClr val="bg1">
              <a:alpha val="90000"/>
            </a:schemeClr>
          </a:solidFill>
        </p:spPr>
        <p:txBody>
          <a:bodyPr>
            <a:normAutofit lnSpcReduction="10000"/>
          </a:bodyPr>
          <a:lstStyle/>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Point 2: Complexity Is Not a Curse — It’s a Calling</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Joseph (Genesis 37–50)</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sz="3200" dirty="0">
                <a:effectLst>
                  <a:outerShdw blurRad="38100" dist="38100" dir="2700000" algn="tl">
                    <a:srgbClr val="000000">
                      <a:alpha val="43137"/>
                    </a:srgbClr>
                  </a:outerShdw>
                </a:effectLst>
                <a:latin typeface="Arial Rounded MT Bold" panose="020F0704030504030204" pitchFamily="34" charset="0"/>
              </a:rPr>
              <a:t>Betrayed by his brothers, sold into slavery, falsely accused, imprisoned — yet eventually elevated to save nations.</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5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Gen 50:20: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“You Intended To Harm Me, But God Intended It For Good…”</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5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Message</a:t>
            </a:r>
            <a:r>
              <a:rPr lang="en-US" sz="3200" dirty="0">
                <a:effectLst>
                  <a:outerShdw blurRad="38100" dist="38100" dir="2700000" algn="tl">
                    <a:srgbClr val="000000">
                      <a:alpha val="43137"/>
                    </a:srgbClr>
                  </a:outerShdw>
                </a:effectLst>
                <a:latin typeface="Arial Rounded MT Bold" panose="020F0704030504030204" pitchFamily="34" charset="0"/>
              </a:rPr>
              <a:t>: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Joseph’s Life Was Complex and Painful</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600"/>
              </a:spcBef>
            </a:pPr>
            <a:r>
              <a:rPr lang="en-US" sz="3200" b="1" dirty="0">
                <a:effectLst>
                  <a:outerShdw blurRad="38100" dist="38100" dir="2700000" algn="tl">
                    <a:srgbClr val="000000">
                      <a:alpha val="43137"/>
                    </a:srgbClr>
                  </a:outerShdw>
                </a:effectLst>
                <a:latin typeface="Arial Rounded MT Bold" panose="020F0704030504030204" pitchFamily="34" charset="0"/>
              </a:rPr>
              <a:t>But God Used Every Twist for a Greater Purpose.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4)">
                                      <p:cBhvr>
                                        <p:cTn id="7" dur="2000"/>
                                        <p:tgtEl>
                                          <p:spTgt spid="3">
                                            <p:bg/>
                                          </p:spTgt>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4)">
                                      <p:cBhvr>
                                        <p:cTn id="10" dur="2000"/>
                                        <p:tgtEl>
                                          <p:spTgt spid="3">
                                            <p:txEl>
                                              <p:pRg st="0" end="0"/>
                                            </p:txEl>
                                          </p:spTgt>
                                        </p:tgtEl>
                                      </p:cBhvr>
                                    </p:animEffect>
                                  </p:childTnLst>
                                </p:cTn>
                              </p:par>
                            </p:childTnLst>
                          </p:cTn>
                        </p:par>
                        <p:par>
                          <p:cTn id="11" fill="hold">
                            <p:stCondLst>
                              <p:cond delay="2000"/>
                            </p:stCondLst>
                            <p:childTnLst>
                              <p:par>
                                <p:cTn id="12" presetID="21" presetClass="entr" presetSubtype="4"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4)">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4)">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4)">
                                      <p:cBhvr>
                                        <p:cTn id="24" dur="2000"/>
                                        <p:tgtEl>
                                          <p:spTgt spid="3">
                                            <p:txEl>
                                              <p:pRg st="3" end="3"/>
                                            </p:txEl>
                                          </p:spTgt>
                                        </p:tgtEl>
                                      </p:cBhvr>
                                    </p:animEffect>
                                  </p:childTnLst>
                                </p:cTn>
                              </p:par>
                            </p:childTnLst>
                          </p:cTn>
                        </p:par>
                        <p:par>
                          <p:cTn id="25" fill="hold">
                            <p:stCondLst>
                              <p:cond delay="2000"/>
                            </p:stCondLst>
                            <p:childTnLst>
                              <p:par>
                                <p:cTn id="26" presetID="21"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4)">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heel(4)">
                                      <p:cBhvr>
                                        <p:cTn id="4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7981" y="122830"/>
            <a:ext cx="10254019" cy="6373504"/>
          </a:xfrm>
          <a:solidFill>
            <a:schemeClr val="bg1">
              <a:alpha val="90000"/>
            </a:schemeClr>
          </a:solidFill>
        </p:spPr>
        <p:txBody>
          <a:bodyPr>
            <a:normAutofit fontScale="92500" lnSpcReduction="10000"/>
          </a:bodyPr>
          <a:lstStyle/>
          <a:p>
            <a:pPr marL="0" indent="0" algn="ctr">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Point 2: Complexity Is Not a Curse — It’s a Calling</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Joseph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Joseph’s life was Complex and Painful,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but God Used Every Twist for a Greater Purpose.</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120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David (1 Samuel 16 – 2 Samuel 24)</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spcBef>
                <a:spcPts val="0"/>
              </a:spcBef>
              <a:spcAft>
                <a:spcPts val="600"/>
              </a:spcAft>
            </a:pPr>
            <a:r>
              <a:rPr lang="en-US" sz="3500" b="1" dirty="0">
                <a:effectLst>
                  <a:outerShdw blurRad="38100" dist="38100" dir="2700000" algn="tl">
                    <a:srgbClr val="000000">
                      <a:alpha val="43137"/>
                    </a:srgbClr>
                  </a:outerShdw>
                </a:effectLst>
                <a:latin typeface="Arial Rounded MT Bold" panose="020F0704030504030204" pitchFamily="34" charset="0"/>
              </a:rPr>
              <a:t>A Shepherd, Warrior, Poet, King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spcBef>
                <a:spcPts val="0"/>
              </a:spcBef>
              <a:spcAft>
                <a:spcPts val="600"/>
              </a:spcAft>
            </a:pPr>
            <a:r>
              <a:rPr lang="en-US" sz="3500" b="1" dirty="0">
                <a:effectLst>
                  <a:outerShdw blurRad="38100" dist="38100" dir="2700000" algn="tl">
                    <a:srgbClr val="000000">
                      <a:alpha val="43137"/>
                    </a:srgbClr>
                  </a:outerShdw>
                </a:effectLst>
                <a:latin typeface="Arial Rounded MT Bold" panose="020F0704030504030204" pitchFamily="34" charset="0"/>
              </a:rPr>
              <a:t>Also, a Man Who Committed Grave Sins.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spcBef>
                <a:spcPts val="0"/>
              </a:spcBef>
              <a:spcAft>
                <a:spcPts val="600"/>
              </a:spcAft>
            </a:pPr>
            <a:r>
              <a:rPr lang="en-US" sz="3500" b="1" dirty="0">
                <a:effectLst>
                  <a:outerShdw blurRad="38100" dist="38100" dir="2700000" algn="tl">
                    <a:srgbClr val="000000">
                      <a:alpha val="43137"/>
                    </a:srgbClr>
                  </a:outerShdw>
                </a:effectLst>
                <a:latin typeface="Arial Rounded MT Bold" panose="020F0704030504030204" pitchFamily="34" charset="0"/>
              </a:rPr>
              <a:t>Yet He Was Called By God…</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spcBef>
                <a:spcPts val="0"/>
              </a:spcBef>
              <a:spcAft>
                <a:spcPts val="600"/>
              </a:spcAft>
            </a:pPr>
            <a:r>
              <a:rPr lang="en-US" sz="3500" b="1" dirty="0">
                <a:effectLst>
                  <a:outerShdw blurRad="38100" dist="38100" dir="2700000" algn="tl">
                    <a:srgbClr val="000000">
                      <a:alpha val="43137"/>
                    </a:srgbClr>
                  </a:outerShdw>
                </a:effectLst>
                <a:latin typeface="Arial Rounded MT Bold" panose="020F0704030504030204" pitchFamily="34" charset="0"/>
              </a:rPr>
              <a:t>“A Man After God’s Own Heart.”</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2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Message</a:t>
            </a:r>
            <a:r>
              <a:rPr lang="en-US" sz="3500" dirty="0">
                <a:effectLst>
                  <a:outerShdw blurRad="38100" dist="38100" dir="2700000" algn="tl">
                    <a:srgbClr val="000000">
                      <a:alpha val="43137"/>
                    </a:srgbClr>
                  </a:outerShdw>
                </a:effectLst>
                <a:latin typeface="Arial Rounded MT Bold" panose="020F0704030504030204" pitchFamily="34" charset="0"/>
              </a:rPr>
              <a:t>: </a:t>
            </a:r>
            <a:endParaRPr lang="en-US" sz="35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sz="3500" b="1" dirty="0">
                <a:effectLst>
                  <a:outerShdw blurRad="38100" dist="38100" dir="2700000" algn="tl">
                    <a:srgbClr val="000000">
                      <a:alpha val="43137"/>
                    </a:srgbClr>
                  </a:outerShdw>
                </a:effectLst>
                <a:latin typeface="Arial Rounded MT Bold" panose="020F0704030504030204" pitchFamily="34" charset="0"/>
              </a:rPr>
              <a:t>Complexity Doesn’t Cancel Calling.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sz="3500" b="1" dirty="0">
                <a:effectLst>
                  <a:outerShdw blurRad="38100" dist="38100" dir="2700000" algn="tl">
                    <a:srgbClr val="000000">
                      <a:alpha val="43137"/>
                    </a:srgbClr>
                  </a:outerShdw>
                </a:effectLst>
                <a:latin typeface="Arial Rounded MT Bold" panose="020F0704030504030204" pitchFamily="34" charset="0"/>
              </a:rPr>
              <a:t>God Works Through Every Layer of Your Story.</a:t>
            </a:r>
            <a:endParaRPr lang="en-US" sz="35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5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heel(1)">
                                      <p:cBhvr>
                                        <p:cTn id="13" dur="2000"/>
                                        <p:tgtEl>
                                          <p:spTgt spid="3">
                                            <p:txEl>
                                              <p:pRg st="1" end="1"/>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1)">
                                      <p:cBhvr>
                                        <p:cTn id="16" dur="2000"/>
                                        <p:tgtEl>
                                          <p:spTgt spid="3">
                                            <p:txEl>
                                              <p:pRg st="2" end="2"/>
                                            </p:txEl>
                                          </p:spTgt>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1)">
                                      <p:cBhvr>
                                        <p:cTn id="29" dur="2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heel(1)">
                                      <p:cBhvr>
                                        <p:cTn id="34" dur="2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heel(1)">
                                      <p:cBhvr>
                                        <p:cTn id="39" dur="20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heel(1)">
                                      <p:cBhvr>
                                        <p:cTn id="44" dur="20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wheel(1)">
                                      <p:cBhvr>
                                        <p:cTn id="49" dur="20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wheel(1)">
                                      <p:cBhvr>
                                        <p:cTn id="54" dur="2000"/>
                                        <p:tgtEl>
                                          <p:spTgt spid="3">
                                            <p:txEl>
                                              <p:pRg st="10" end="1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wheel(1)">
                                      <p:cBhvr>
                                        <p:cTn id="59"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5" y="163773"/>
            <a:ext cx="11627893" cy="6332562"/>
          </a:xfrm>
          <a:solidFill>
            <a:schemeClr val="bg1">
              <a:alpha val="90000"/>
            </a:schemeClr>
          </a:solidFill>
        </p:spPr>
        <p:txBody>
          <a:bodyPr>
            <a:normAutofit/>
          </a:bodyPr>
          <a:lstStyle/>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Point 2: Complexity Is Not a Curse — It’s a Calling</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Joseph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His life was complex / painful, God used every twist                          </a:t>
            </a:r>
            <a:r>
              <a:rPr lang="en-US" b="1" dirty="0">
                <a:effectLst>
                  <a:outerShdw blurRad="38100" dist="38100" dir="2700000" algn="tl">
                    <a:srgbClr val="000000">
                      <a:alpha val="43137"/>
                    </a:srgbClr>
                  </a:outerShdw>
                </a:effectLst>
                <a:latin typeface="Arial Rounded MT Bold" panose="020F0704030504030204" pitchFamily="34" charset="0"/>
              </a:rPr>
              <a:t>David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God works through every layer of your story.</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Naaman (2 Kings 5)</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0"/>
              </a:spcBef>
            </a:pPr>
            <a:r>
              <a:rPr lang="en-US" b="1" dirty="0">
                <a:effectLst>
                  <a:outerShdw blurRad="38100" dist="38100" dir="2700000" algn="tl">
                    <a:srgbClr val="000000">
                      <a:alpha val="43137"/>
                    </a:srgbClr>
                  </a:outerShdw>
                </a:effectLst>
                <a:latin typeface="Arial Rounded MT Bold" panose="020F0704030504030204" pitchFamily="34" charset="0"/>
              </a:rPr>
              <a:t>A Powerful Commander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Plagued With Leprosy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spcBef>
                <a:spcPts val="600"/>
              </a:spcBef>
            </a:pPr>
            <a:r>
              <a:rPr lang="en-US" b="1" dirty="0">
                <a:effectLst>
                  <a:outerShdw blurRad="38100" dist="38100" dir="2700000" algn="tl">
                    <a:srgbClr val="000000">
                      <a:alpha val="43137"/>
                    </a:srgbClr>
                  </a:outerShdw>
                </a:effectLst>
                <a:latin typeface="Arial Rounded MT Bold" panose="020F0704030504030204" pitchFamily="34" charset="0"/>
              </a:rPr>
              <a:t>had to Humble Himself / Follow Strange Command Healing</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Message</a:t>
            </a:r>
            <a:r>
              <a:rPr lang="en-US" dirty="0">
                <a:effectLst>
                  <a:outerShdw blurRad="38100" dist="38100" dir="2700000" algn="tl">
                    <a:srgbClr val="000000">
                      <a:alpha val="43137"/>
                    </a:srgbClr>
                  </a:outerShdw>
                </a:effectLst>
                <a:latin typeface="Arial Rounded MT Bold" panose="020F0704030504030204" pitchFamily="34" charset="0"/>
              </a:rPr>
              <a:t>: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spcBef>
                <a:spcPts val="0"/>
              </a:spcBef>
            </a:pPr>
            <a:r>
              <a:rPr lang="en-US" dirty="0">
                <a:effectLst>
                  <a:outerShdw blurRad="38100" dist="38100" dir="2700000" algn="tl">
                    <a:srgbClr val="000000">
                      <a:alpha val="43137"/>
                    </a:srgbClr>
                  </a:outerShdw>
                </a:effectLst>
                <a:latin typeface="Arial Rounded MT Bold" panose="020F0704030504030204" pitchFamily="34" charset="0"/>
              </a:rPr>
              <a:t>Healing often comes through unexpected, humbling paths. God honors obedience in the midst of complexity.</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Vertic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9618" y="245660"/>
            <a:ext cx="10331355" cy="4831307"/>
          </a:xfrm>
          <a:solidFill>
            <a:schemeClr val="bg1"/>
          </a:solidFill>
        </p:spPr>
        <p:txBody>
          <a:bodyPr>
            <a:normAutofit/>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Mosaic Art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Mosaics Are Made From Broken Pieces Of Glass Or Tile</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 Individually, They Seem Useless</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But When Arranged By An Artist</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They Form Breathtaking Images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Application</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God is the Master Artist,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Your Brokenness Is Part of His Masterpiece.</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heckerboard(across)">
                                      <p:cBhvr>
                                        <p:cTn id="7" dur="500"/>
                                        <p:tgtEl>
                                          <p:spTgt spid="3">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heckerboard(across)">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heckerboard(across)">
                                      <p:cBhvr>
                                        <p:cTn id="35" dur="500"/>
                                        <p:tgtEl>
                                          <p:spTgt spid="3">
                                            <p:txEl>
                                              <p:pRg st="5" end="5"/>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checkerboard(across)">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checkerboard(across)">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David: 10 Moments of Triumph and Trial"/>
          <p:cNvPicPr>
            <a:picLocks noChangeAspect="1" noChangeArrowheads="1"/>
          </p:cNvPicPr>
          <p:nvPr/>
        </p:nvPicPr>
        <p:blipFill>
          <a:blip r:embed="rId1">
            <a:extLst>
              <a:ext uri="{28A0092B-C50C-407E-A947-70E740481C1C}">
                <a14:useLocalDpi xmlns:a14="http://schemas.microsoft.com/office/drawing/2010/main" val="0"/>
              </a:ext>
            </a:extLst>
          </a:blip>
          <a:srcRect t="5707" r="1" b="27541"/>
          <a:stretch>
            <a:fillRect/>
          </a:stretch>
        </p:blipFill>
        <p:spPr bwMode="auto">
          <a:xfrm>
            <a:off x="4166504" y="10"/>
            <a:ext cx="8025495"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oseph Interprets Pharaoh’s Dream | Imitate Their Faith | Bible ..."/>
          <p:cNvPicPr>
            <a:picLocks noChangeAspect="1" noChangeArrowheads="1"/>
          </p:cNvPicPr>
          <p:nvPr/>
        </p:nvPicPr>
        <p:blipFill>
          <a:blip r:embed="rId2">
            <a:extLst>
              <a:ext uri="{28A0092B-C50C-407E-A947-70E740481C1C}">
                <a14:useLocalDpi xmlns:a14="http://schemas.microsoft.com/office/drawing/2010/main" val="0"/>
              </a:ext>
            </a:extLst>
          </a:blip>
          <a:srcRect t="26147" r="-2" b="-2"/>
          <a:stretch>
            <a:fillRect/>
          </a:stretch>
        </p:blipFill>
        <p:spPr bwMode="auto">
          <a:xfrm>
            <a:off x="20" y="3790950"/>
            <a:ext cx="8305780" cy="3067051"/>
          </a:xfrm>
          <a:prstGeom prst="rect">
            <a:avLst/>
          </a:prstGeom>
          <a:noFill/>
          <a:extLst>
            <a:ext uri="{909E8E84-426E-40DD-AFC4-6F175D3DCCD1}">
              <a14:hiddenFill xmlns:a14="http://schemas.microsoft.com/office/drawing/2010/main">
                <a:solidFill>
                  <a:srgbClr val="FFFFFF"/>
                </a:solidFill>
              </a14:hiddenFill>
            </a:ext>
          </a:extLst>
        </p:spPr>
      </p:pic>
      <p:sp>
        <p:nvSpPr>
          <p:cNvPr id="1041" name="Freeform: Shape 1040"/>
          <p:cNvSpPr>
            <a:spLocks noGrp="1" noRot="1" noChangeAspect="1" noMove="1" noResize="1" noEditPoints="1" noAdjustHandles="1" noChangeArrowheads="1" noChangeShapeType="1" noTextEdit="1"/>
          </p:cNvSpPr>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Naaman The Leper 1st - 3rd Grade Quiz | Quizizz"/>
          <p:cNvPicPr>
            <a:picLocks noChangeAspect="1" noChangeArrowheads="1"/>
          </p:cNvPicPr>
          <p:nvPr/>
        </p:nvPicPr>
        <p:blipFill rotWithShape="1">
          <a:blip r:embed="rId3">
            <a:extLst>
              <a:ext uri="{28A0092B-C50C-407E-A947-70E740481C1C}">
                <a14:useLocalDpi xmlns:a14="http://schemas.microsoft.com/office/drawing/2010/main" val="0"/>
              </a:ext>
            </a:extLst>
          </a:blip>
          <a:srcRect l="28259" r="11934" b="1"/>
          <a:stretch>
            <a:fillRect/>
          </a:stretch>
        </p:blipFill>
        <p:spPr bwMode="auto">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1043" name="Freeform: Shape 1042"/>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David And Goliath Wallpaper"/>
          <p:cNvPicPr>
            <a:picLocks noChangeAspect="1" noChangeArrowheads="1"/>
          </p:cNvPicPr>
          <p:nvPr/>
        </p:nvPicPr>
        <p:blipFill>
          <a:blip r:embed="rId4">
            <a:extLst>
              <a:ext uri="{28A0092B-C50C-407E-A947-70E740481C1C}">
                <a14:useLocalDpi xmlns:a14="http://schemas.microsoft.com/office/drawing/2010/main" val="0"/>
              </a:ext>
            </a:extLst>
          </a:blip>
          <a:srcRect l="677" r="34901"/>
          <a:stretch>
            <a:fillRect/>
          </a:stretch>
        </p:blipFill>
        <p:spPr bwMode="auto">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1045" name="Oval 1044"/>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Mosaic Portrait Course | Mosaic portrait, Portrait, Mosaic"/>
          <p:cNvPicPr>
            <a:picLocks noChangeAspect="1" noChangeArrowheads="1"/>
          </p:cNvPicPr>
          <p:nvPr/>
        </p:nvPicPr>
        <p:blipFill>
          <a:blip r:embed="rId5">
            <a:extLst>
              <a:ext uri="{28A0092B-C50C-407E-A947-70E740481C1C}">
                <a14:useLocalDpi xmlns:a14="http://schemas.microsoft.com/office/drawing/2010/main" val="0"/>
              </a:ext>
            </a:extLst>
          </a:blip>
          <a:srcRect t="5657" r="3" b="27678"/>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2"/>
          <p:cNvSpPr txBox="1"/>
          <p:nvPr/>
        </p:nvSpPr>
        <p:spPr>
          <a:xfrm>
            <a:off x="832513" y="245660"/>
            <a:ext cx="11218460" cy="6172192"/>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Neuroscience &amp; Recovery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Studies Show that the Brain Can Rewire Itself —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A Process Called Neuroplasticity.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Even After Trauma Or Addiction, Healing Is Possible.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You are Wonderfully Complex</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God Designed Your Mind with the Ability to…</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Recover and Renew.</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rPr>
              <a:t>             Isaiah 60:1 NLT</a:t>
            </a:r>
            <a:endParaRPr lang="en-US" sz="3200" b="1" dirty="0">
              <a:effectLst>
                <a:outerShdw blurRad="38100" dist="38100" dir="2700000" algn="tl">
                  <a:srgbClr val="000000">
                    <a:alpha val="43137"/>
                  </a:srgbClr>
                </a:outerShdw>
              </a:effectLst>
            </a:endParaRPr>
          </a:p>
          <a:p>
            <a:pPr marL="0" indent="0">
              <a:lnSpc>
                <a:spcPct val="100000"/>
              </a:lnSpc>
              <a:spcBef>
                <a:spcPts val="0"/>
              </a:spcBef>
              <a:buNone/>
            </a:pPr>
            <a:r>
              <a:rPr lang="en-US" sz="3200" b="1" dirty="0">
                <a:effectLst>
                  <a:outerShdw blurRad="38100" dist="38100" dir="2700000" algn="tl">
                    <a:srgbClr val="000000">
                      <a:alpha val="43137"/>
                    </a:srgbClr>
                  </a:outerShdw>
                </a:effectLst>
              </a:rPr>
              <a:t>           “Arise, Jerusalem! Let your light shine for all to see.</a:t>
            </a:r>
            <a:br>
              <a:rPr lang="en-US" sz="3200" b="1" dirty="0">
                <a:effectLst>
                  <a:outerShdw blurRad="38100" dist="38100" dir="2700000" algn="tl">
                    <a:srgbClr val="000000">
                      <a:alpha val="43137"/>
                    </a:srgbClr>
                  </a:outerShdw>
                </a:effectLst>
              </a:rPr>
            </a:br>
            <a:r>
              <a:rPr lang="en-US" sz="3200" b="1" dirty="0">
                <a:effectLst>
                  <a:outerShdw blurRad="38100" dist="38100" dir="2700000" algn="tl">
                    <a:srgbClr val="000000">
                      <a:alpha val="43137"/>
                    </a:srgbClr>
                  </a:outerShdw>
                </a:effectLst>
              </a:rPr>
              <a:t>              For the glory of the </a:t>
            </a:r>
            <a:r>
              <a:rPr lang="en-US" sz="3200" b="1" cap="small" dirty="0">
                <a:effectLst>
                  <a:outerShdw blurRad="38100" dist="38100" dir="2700000" algn="tl">
                    <a:srgbClr val="000000">
                      <a:alpha val="43137"/>
                    </a:srgbClr>
                  </a:outerShdw>
                </a:effectLst>
              </a:rPr>
              <a:t>Lord</a:t>
            </a:r>
            <a:r>
              <a:rPr lang="en-US" sz="3200" b="1" dirty="0">
                <a:effectLst>
                  <a:outerShdw blurRad="38100" dist="38100" dir="2700000" algn="tl">
                    <a:srgbClr val="000000">
                      <a:alpha val="43137"/>
                    </a:srgbClr>
                  </a:outerShdw>
                </a:effectLst>
              </a:rPr>
              <a:t> rises to shine on you.</a:t>
            </a:r>
            <a:endParaRPr lang="en-US" sz="3200" b="1" dirty="0">
              <a:effectLst>
                <a:outerShdw blurRad="38100" dist="38100" dir="2700000" algn="tl">
                  <a:srgbClr val="000000">
                    <a:alpha val="43137"/>
                  </a:srgbClr>
                </a:outerShdw>
              </a:effectLst>
            </a:endParaRPr>
          </a:p>
          <a:p>
            <a:pPr marL="0" indent="0">
              <a:buFont typeface="Arial" panose="020B0604020202020204" pitchFamily="34" charse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52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par>
                                <p:cTn id="8" presetID="13" presetClass="entr" presetSubtype="16"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plus(in)">
                                      <p:cBhvr>
                                        <p:cTn id="10" dur="2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plus(in)">
                                      <p:cBhvr>
                                        <p:cTn id="15" dur="2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plus(in)">
                                      <p:cBhvr>
                                        <p:cTn id="20" dur="2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plus(in)">
                                      <p:cBhvr>
                                        <p:cTn id="25" dur="20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plus(in)">
                                      <p:cBhvr>
                                        <p:cTn id="30" dur="20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plus(in)">
                                      <p:cBhvr>
                                        <p:cTn id="35" dur="20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3" presetClass="entr" presetSubtype="16"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plus(in)">
                                      <p:cBhvr>
                                        <p:cTn id="40" dur="20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plus(in)">
                                      <p:cBhvr>
                                        <p:cTn id="45" dur="2000"/>
                                        <p:tgtEl>
                                          <p:spTgt spid="2">
                                            <p:txEl>
                                              <p:pRg st="7" end="7"/>
                                            </p:txEl>
                                          </p:spTgt>
                                        </p:tgtEl>
                                      </p:cBhvr>
                                    </p:animEffect>
                                  </p:childTnLst>
                                </p:cTn>
                              </p:par>
                            </p:childTnLst>
                          </p:cTn>
                        </p:par>
                        <p:par>
                          <p:cTn id="46" fill="hold">
                            <p:stCondLst>
                              <p:cond delay="2000"/>
                            </p:stCondLst>
                            <p:childTnLst>
                              <p:par>
                                <p:cTn id="47" presetID="13" presetClass="entr" presetSubtype="16" fill="hold" nodeType="after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plus(in)">
                                      <p:cBhvr>
                                        <p:cTn id="49"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7014" y="533400"/>
            <a:ext cx="5091834" cy="5334000"/>
          </a:xfrm>
          <a:solidFill>
            <a:schemeClr val="bg1"/>
          </a:solidFill>
        </p:spPr>
        <p:txBody>
          <a:bodyPr>
            <a:normAutofit fontScale="92500" lnSpcReduction="20000"/>
          </a:bodyPr>
          <a:lstStyle/>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15" y="232012"/>
            <a:ext cx="11832609" cy="6359857"/>
          </a:xfrm>
        </p:spPr>
        <p:txBody>
          <a:bodyPr>
            <a:normAutofit fontScale="92500" lnSpcReduction="20000"/>
          </a:bodyPr>
          <a:lstStyle/>
          <a:p>
            <a:pPr algn="ctr">
              <a:lnSpc>
                <a:spcPct val="110000"/>
              </a:lnSpc>
            </a:pPr>
            <a:r>
              <a:rPr lang="en-US" sz="3200" b="1" dirty="0">
                <a:effectLst>
                  <a:outerShdw blurRad="38100" dist="38100" dir="2700000" algn="tl">
                    <a:srgbClr val="000000">
                      <a:alpha val="43137"/>
                    </a:srgbClr>
                  </a:outerShdw>
                </a:effectLst>
              </a:rPr>
              <a:t>When the store manager returned from lunch, he noticed his clerk's hand was bandaged, but before he could ask about the bandage, the clerk had some very good news for him.</a:t>
            </a:r>
            <a:endParaRPr lang="en-US" sz="3200" b="1" dirty="0">
              <a:effectLst>
                <a:outerShdw blurRad="38100" dist="38100" dir="2700000" algn="tl">
                  <a:srgbClr val="000000">
                    <a:alpha val="43137"/>
                  </a:srgbClr>
                </a:outerShdw>
              </a:effectLst>
            </a:endParaRPr>
          </a:p>
          <a:p>
            <a:pPr algn="ctr">
              <a:lnSpc>
                <a:spcPct val="110000"/>
              </a:lnSpc>
            </a:pPr>
            <a:r>
              <a:rPr lang="en-US" sz="3200" b="1" dirty="0">
                <a:effectLst>
                  <a:outerShdw blurRad="38100" dist="38100" dir="2700000" algn="tl">
                    <a:srgbClr val="000000">
                      <a:alpha val="43137"/>
                    </a:srgbClr>
                  </a:outerShdw>
                </a:effectLst>
              </a:rPr>
              <a:t>"Guess what, sir?" the clerk said.  "I finally sold that terrible, ugly suit we've had so long!"</a:t>
            </a:r>
            <a:endParaRPr lang="en-US" sz="3200" b="1" dirty="0">
              <a:effectLst>
                <a:outerShdw blurRad="38100" dist="38100" dir="2700000" algn="tl">
                  <a:srgbClr val="000000">
                    <a:alpha val="43137"/>
                  </a:srgbClr>
                </a:outerShdw>
              </a:effectLst>
            </a:endParaRPr>
          </a:p>
          <a:p>
            <a:pPr algn="ctr">
              <a:lnSpc>
                <a:spcPct val="110000"/>
              </a:lnSpc>
            </a:pPr>
            <a:r>
              <a:rPr lang="en-US" sz="3200" b="1" dirty="0">
                <a:effectLst>
                  <a:outerShdw blurRad="38100" dist="38100" dir="2700000" algn="tl">
                    <a:srgbClr val="000000">
                      <a:alpha val="43137"/>
                    </a:srgbClr>
                  </a:outerShdw>
                </a:effectLst>
              </a:rPr>
              <a:t>"Do you mean that repulsive pink-and-blue double-breasted thing?!" the manager asked. </a:t>
            </a:r>
            <a:endParaRPr lang="en-US" sz="3200" b="1" dirty="0">
              <a:effectLst>
                <a:outerShdw blurRad="38100" dist="38100" dir="2700000" algn="tl">
                  <a:srgbClr val="000000">
                    <a:alpha val="43137"/>
                  </a:srgbClr>
                </a:outerShdw>
              </a:effectLst>
            </a:endParaRPr>
          </a:p>
          <a:p>
            <a:pPr algn="ctr">
              <a:lnSpc>
                <a:spcPct val="110000"/>
              </a:lnSpc>
            </a:pPr>
            <a:r>
              <a:rPr lang="en-US" sz="3200" b="1" dirty="0">
                <a:effectLst>
                  <a:outerShdw blurRad="38100" dist="38100" dir="2700000" algn="tl">
                    <a:srgbClr val="000000">
                      <a:alpha val="43137"/>
                    </a:srgbClr>
                  </a:outerShdw>
                </a:effectLst>
              </a:rPr>
              <a:t>"That's the one!"</a:t>
            </a:r>
            <a:endParaRPr lang="en-US" sz="3200" b="1" dirty="0">
              <a:effectLst>
                <a:outerShdw blurRad="38100" dist="38100" dir="2700000" algn="tl">
                  <a:srgbClr val="000000">
                    <a:alpha val="43137"/>
                  </a:srgbClr>
                </a:outerShdw>
              </a:effectLst>
            </a:endParaRPr>
          </a:p>
          <a:p>
            <a:pPr algn="ctr">
              <a:lnSpc>
                <a:spcPct val="110000"/>
              </a:lnSpc>
            </a:pPr>
            <a:r>
              <a:rPr lang="en-US" sz="3200" b="1" dirty="0">
                <a:effectLst>
                  <a:outerShdw blurRad="38100" dist="38100" dir="2700000" algn="tl">
                    <a:srgbClr val="000000">
                      <a:alpha val="43137"/>
                    </a:srgbClr>
                  </a:outerShdw>
                </a:effectLst>
              </a:rPr>
              <a:t>"That's great!" the manager cried, "I thought we'd never get rid of that monstrosity!  That had to be the ugliest suit we've ever had!  But tell me, why is your hand bandaged?"</a:t>
            </a:r>
            <a:endParaRPr lang="en-US" sz="3200" b="1" dirty="0">
              <a:effectLst>
                <a:outerShdw blurRad="38100" dist="38100" dir="2700000" algn="tl">
                  <a:srgbClr val="000000">
                    <a:alpha val="43137"/>
                  </a:srgbClr>
                </a:outerShdw>
              </a:effectLst>
            </a:endParaRPr>
          </a:p>
          <a:p>
            <a:pPr algn="ctr">
              <a:lnSpc>
                <a:spcPct val="110000"/>
              </a:lnSpc>
            </a:pPr>
            <a:r>
              <a:rPr lang="en-US" sz="3200" b="1" dirty="0">
                <a:effectLst>
                  <a:outerShdw blurRad="38100" dist="38100" dir="2700000" algn="tl">
                    <a:srgbClr val="000000">
                      <a:alpha val="43137"/>
                    </a:srgbClr>
                  </a:outerShdw>
                </a:effectLst>
              </a:rPr>
              <a:t>"Oh," the clerk replied, "after I sold the guy that suit, his seeing-eye dog bit me."</a:t>
            </a:r>
            <a:endParaRPr lang="en-US" sz="3200" b="1" dirty="0">
              <a:effectLst>
                <a:outerShdw blurRad="38100" dist="38100" dir="2700000" algn="tl">
                  <a:srgbClr val="000000">
                    <a:alpha val="43137"/>
                  </a:srgbClr>
                </a:outerShdw>
              </a:effectLst>
            </a:endParaRP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GB" altLang="en-US"/>
          </a:p>
        </p:txBody>
      </p:sp>
      <p:sp>
        <p:nvSpPr>
          <p:cNvPr id="3" name="Content Placeholder 2"/>
          <p:cNvSpPr>
            <a:spLocks noGrp="1"/>
          </p:cNvSpPr>
          <p:nvPr>
            <p:ph idx="1"/>
          </p:nvPr>
        </p:nvSpPr>
        <p:spPr/>
        <p:txBody>
          <a:bodyPr/>
          <a:p>
            <a:endParaRPr lang="en-GB"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8212540" cy="5261212"/>
          </a:xfrm>
          <a:solidFill>
            <a:schemeClr val="bg1"/>
          </a:solidFill>
        </p:spPr>
        <p:txBody>
          <a:bodyPr>
            <a:normAutofit/>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 calcmode="lin" valueType="num">
                                      <p:cBhvr additive="base">
                                        <p:cTn id="7" dur="500" fill="hold"/>
                                        <p:tgtEl>
                                          <p:spTgt spid="307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 calcmode="lin" valueType="num">
                                      <p:cBhvr additive="base">
                                        <p:cTn id="16"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anim calcmode="lin" valueType="num">
                                      <p:cBhvr additive="base">
                                        <p:cTn id="21"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 calcmode="lin" valueType="num">
                                      <p:cBhvr additive="base">
                                        <p:cTn id="26"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Labor day banner, patriotic background"/>
          <p:cNvPicPr>
            <a:picLocks noChangeAspect="1" noChangeArrowheads="1"/>
          </p:cNvPicPr>
          <p:nvPr/>
        </p:nvPicPr>
        <p:blipFill>
          <a:blip r:embed="rId1">
            <a:extLst>
              <a:ext uri="{28A0092B-C50C-407E-A947-70E740481C1C}">
                <a14:useLocalDpi xmlns:a14="http://schemas.microsoft.com/office/drawing/2010/main" val="0"/>
              </a:ext>
            </a:extLst>
          </a:blip>
          <a:srcRect r="13326"/>
          <a:stretch>
            <a:fill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solidFill>
                  <a:schemeClr val="bg1"/>
                </a:solidFill>
              </a:rPr>
              <a:t>Edward Christian Church</a:t>
            </a:r>
            <a:endParaRPr lang="en-US" sz="4800">
              <a:solidFill>
                <a:schemeClr val="bg1"/>
              </a:solidFill>
            </a:endParaRPr>
          </a:p>
        </p:txBody>
      </p:sp>
      <p:sp>
        <p:nvSpPr>
          <p:cNvPr id="3" name="Subtitle 2"/>
          <p:cNvSpPr>
            <a:spLocks noGrp="1"/>
          </p:cNvSpPr>
          <p:nvPr>
            <p:ph type="subTitle" idx="1"/>
          </p:nvPr>
        </p:nvSpPr>
        <p:spPr>
          <a:xfrm>
            <a:off x="477980" y="4872922"/>
            <a:ext cx="4023359" cy="1208141"/>
          </a:xfrm>
        </p:spPr>
        <p:txBody>
          <a:bodyPr>
            <a:normAutofit/>
          </a:bodyPr>
          <a:lstStyle/>
          <a:p>
            <a:pPr algn="l"/>
            <a:r>
              <a:rPr lang="en-US" sz="2000">
                <a:solidFill>
                  <a:schemeClr val="bg1"/>
                </a:solidFill>
              </a:rPr>
              <a:t>8/31/2025</a:t>
            </a:r>
            <a:endParaRPr lang="en-US" sz="2000">
              <a:solidFill>
                <a:schemeClr val="bg1"/>
              </a:solidFill>
            </a:endParaRPr>
          </a:p>
        </p:txBody>
      </p:sp>
      <p:sp>
        <p:nvSpPr>
          <p:cNvPr id="1035" name="Rectangle 1034"/>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3048000" y="381000"/>
            <a:ext cx="6413898" cy="5257800"/>
          </a:xfrm>
          <a:solidFill>
            <a:schemeClr val="bg1"/>
          </a:solidFill>
        </p:spPr>
        <p:txBody>
          <a:bodyPr>
            <a:normAutofit lnSpcReduction="10000"/>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barn(inVertical)">
                                      <p:cBhvr>
                                        <p:cTn id="7" dur="500"/>
                                        <p:tgtEl>
                                          <p:spTgt spid="307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barn(inVertical)">
                                      <p:cBhvr>
                                        <p:cTn id="10" dur="500"/>
                                        <p:tgtEl>
                                          <p:spTgt spid="307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barn(inVertical)">
                                      <p:cBhvr>
                                        <p:cTn id="14" dur="500"/>
                                        <p:tgtEl>
                                          <p:spTgt spid="3075">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barn(inVertical)">
                                      <p:cBhvr>
                                        <p:cTn id="18" dur="500"/>
                                        <p:tgtEl>
                                          <p:spTgt spid="3075">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arn(inVertical)">
                                      <p:cBhvr>
                                        <p:cTn id="22" dur="500"/>
                                        <p:tgtEl>
                                          <p:spTgt spid="3075">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barn(inVertical)">
                                      <p:cBhvr>
                                        <p:cTn id="26" dur="500"/>
                                        <p:tgtEl>
                                          <p:spTgt spid="3075">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barn(inVertical)">
                                      <p:cBhvr>
                                        <p:cTn id="30" dur="500"/>
                                        <p:tgtEl>
                                          <p:spTgt spid="3075">
                                            <p:txEl>
                                              <p:pRg st="5" end="5"/>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barn(inVertical)">
                                      <p:cBhvr>
                                        <p:cTn id="34" dur="500"/>
                                        <p:tgtEl>
                                          <p:spTgt spid="3075">
                                            <p:txEl>
                                              <p:pRg st="6" end="6"/>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barn(inVertical)">
                                      <p:cBhvr>
                                        <p:cTn id="38" dur="5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rson Jogging Uphill"/>
          <p:cNvPicPr>
            <a:picLocks noChangeAspect="1"/>
          </p:cNvPicPr>
          <p:nvPr>
            <a:videoFile r:link="rId1"/>
            <p:extLst>
              <p:ext uri="{DAA4B4D4-6D71-4841-9C94-3DE7FCFB9230}">
                <p14:media xmlns:p14="http://schemas.microsoft.com/office/powerpoint/2010/main" r:embed="rId2"/>
              </p:ext>
            </p:extLst>
          </p:nvPr>
        </p:nvPicPr>
        <p:blipFill>
          <a:blip r:embed="rId3"/>
          <a:srcRect t="284" r="1" b="1"/>
          <a:stretch>
            <a:fillRect/>
          </a:stretch>
        </p:blipFill>
        <p:spPr>
          <a:xfrm>
            <a:off x="-3047" y="10"/>
            <a:ext cx="1219199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06461" y="213897"/>
            <a:ext cx="10626147"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effectLst>
                  <a:outerShdw blurRad="38100" dist="38100" dir="2700000" algn="tl">
                    <a:srgbClr val="000000">
                      <a:alpha val="43137"/>
                    </a:srgbClr>
                  </a:outerShdw>
                </a:effectLst>
              </a:rPr>
              <a:t>                          </a:t>
            </a:r>
            <a:r>
              <a:rPr lang="en-US" sz="5400" b="1" dirty="0">
                <a:solidFill>
                  <a:schemeClr val="bg1"/>
                </a:solidFill>
                <a:effectLst>
                  <a:outerShdw blurRad="38100" dist="38100" dir="2700000" algn="tl">
                    <a:srgbClr val="000000">
                      <a:alpha val="43137"/>
                    </a:srgbClr>
                  </a:outerShdw>
                </a:effectLst>
              </a:rPr>
              <a:t>Recovery</a:t>
            </a:r>
            <a:br>
              <a:rPr lang="en-US" sz="5400" b="1" dirty="0">
                <a:solidFill>
                  <a:schemeClr val="bg1"/>
                </a:solidFill>
                <a:effectLst>
                  <a:outerShdw blurRad="38100" dist="38100" dir="2700000" algn="tl">
                    <a:srgbClr val="000000">
                      <a:alpha val="43137"/>
                    </a:srgbClr>
                  </a:outerShdw>
                </a:effectLst>
              </a:rPr>
            </a:br>
            <a:r>
              <a:rPr lang="en-US" sz="5400" b="1" dirty="0">
                <a:solidFill>
                  <a:schemeClr val="bg1"/>
                </a:solidFill>
                <a:effectLst>
                  <a:outerShdw blurRad="38100" dist="38100" dir="2700000" algn="tl">
                    <a:srgbClr val="000000">
                      <a:alpha val="43137"/>
                    </a:srgbClr>
                  </a:outerShdw>
                </a:effectLst>
              </a:rPr>
              <a:t>                          12 Steps to Find Peace </a:t>
            </a:r>
            <a:endParaRPr lang="en-US" sz="5200" b="1" dirty="0">
              <a:solidFill>
                <a:srgbClr val="FFFF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5895833" y="4072043"/>
            <a:ext cx="4626591" cy="1282707"/>
          </a:xfrm>
          <a:effectLst>
            <a:outerShdw blurRad="50800" dist="38100" dir="2700000" algn="tl" rotWithShape="0">
              <a:prstClr val="black">
                <a:alpha val="40000"/>
              </a:prstClr>
            </a:outerShdw>
          </a:effectLst>
        </p:spPr>
        <p:txBody>
          <a:bodyPr>
            <a:normAutofit/>
          </a:bodyPr>
          <a:lstStyle/>
          <a:p>
            <a:r>
              <a:rPr lang="en-US" sz="4000" b="1" dirty="0">
                <a:solidFill>
                  <a:srgbClr val="FFFFFF"/>
                </a:solidFill>
                <a:effectLst>
                  <a:outerShdw blurRad="38100" dist="38100" dir="2700000" algn="tl">
                    <a:srgbClr val="000000">
                      <a:alpha val="43137"/>
                    </a:srgbClr>
                  </a:outerShdw>
                </a:effectLst>
              </a:rPr>
              <a:t>Psalm 139:14 –</a:t>
            </a:r>
            <a:r>
              <a:rPr lang="en-US" sz="4000" b="1" dirty="0" err="1">
                <a:solidFill>
                  <a:srgbClr val="FFFFFF"/>
                </a:solidFill>
                <a:effectLst>
                  <a:outerShdw blurRad="38100" dist="38100" dir="2700000" algn="tl">
                    <a:srgbClr val="000000">
                      <a:alpha val="43137"/>
                    </a:srgbClr>
                  </a:outerShdw>
                </a:effectLst>
              </a:rPr>
              <a:t>pt2</a:t>
            </a:r>
            <a:endParaRPr lang="en-US" sz="4000" b="1" dirty="0">
              <a:solidFill>
                <a:srgbClr val="FFFFFF"/>
              </a:solidFill>
              <a:effectLst>
                <a:outerShdw blurRad="38100" dist="38100" dir="2700000" algn="tl">
                  <a:srgbClr val="000000">
                    <a:alpha val="43137"/>
                  </a:srgbClr>
                </a:outerShdw>
              </a:effectLst>
            </a:endParaRPr>
          </a:p>
        </p:txBody>
      </p:sp>
      <p:sp>
        <p:nvSpPr>
          <p:cNvPr id="4" name="TextBox 3"/>
          <p:cNvSpPr txBox="1"/>
          <p:nvPr/>
        </p:nvSpPr>
        <p:spPr>
          <a:xfrm>
            <a:off x="8093123" y="276532"/>
            <a:ext cx="3507474"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August 31, 2025</a:t>
            </a:r>
            <a:endParaRPr lang="en-US" sz="2400" b="1" dirty="0">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971266" y="253704"/>
            <a:ext cx="3507474"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Arial Rounded MT Bold" panose="020F0704030504030204" pitchFamily="34" charset="0"/>
              </a:rPr>
              <a:t>Edward Church</a:t>
            </a:r>
            <a:endParaRPr lang="en-US" sz="24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8434" y="354841"/>
            <a:ext cx="10793105" cy="2756848"/>
          </a:xfrm>
          <a:solidFill>
            <a:schemeClr val="bg1"/>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The Beauty Beneath the Brokenness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Recovery is not just about Healing What’s Broken...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…it’s About Rediscovering What Was Never Lost: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…your God-Given Worth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plus(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plus(in)">
                                      <p:cBhvr>
                                        <p:cTn id="20" dur="2000"/>
                                        <p:tgtEl>
                                          <p:spTgt spid="3">
                                            <p:txEl>
                                              <p:pRg st="2" end="2"/>
                                            </p:txEl>
                                          </p:spTgt>
                                        </p:tgtEl>
                                      </p:cBhvr>
                                    </p:animEffect>
                                  </p:childTnLst>
                                </p:cTn>
                              </p:par>
                            </p:childTnLst>
                          </p:cTn>
                        </p:par>
                        <p:par>
                          <p:cTn id="21" fill="hold">
                            <p:stCondLst>
                              <p:cond delay="2000"/>
                            </p:stCondLst>
                            <p:childTnLst>
                              <p:par>
                                <p:cTn id="22" presetID="13" presetClass="entr" presetSubtype="16"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plus(in)">
                                      <p:cBhvr>
                                        <p:cTn id="2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053" y="614150"/>
            <a:ext cx="11627893" cy="6005014"/>
          </a:xfrm>
          <a:solidFill>
            <a:schemeClr val="bg1">
              <a:alpha val="90000"/>
            </a:schemeClr>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rPr>
              <a:t>The Beauty Beneath the Brokenness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spcBef>
                <a:spcPts val="600"/>
              </a:spcBef>
              <a:spcAft>
                <a:spcPts val="1200"/>
              </a:spcAft>
            </a:pPr>
            <a:r>
              <a:rPr lang="en-US" sz="3200" b="1" dirty="0">
                <a:effectLst>
                  <a:outerShdw blurRad="38100" dist="38100" dir="2700000" algn="tl">
                    <a:srgbClr val="000000">
                      <a:alpha val="43137"/>
                    </a:srgbClr>
                  </a:outerShdw>
                </a:effectLst>
                <a:latin typeface="Arial Rounded MT Bold" panose="020F0704030504030204" pitchFamily="34" charset="0"/>
              </a:rPr>
              <a:t>Psalm 139:14 reminds us that we are </a:t>
            </a:r>
            <a:r>
              <a:rPr lang="en-US" sz="3200" b="1" i="1" dirty="0">
                <a:effectLst>
                  <a:outerShdw blurRad="38100" dist="38100" dir="2700000" algn="tl">
                    <a:srgbClr val="000000">
                      <a:alpha val="43137"/>
                    </a:srgbClr>
                  </a:outerShdw>
                </a:effectLst>
                <a:latin typeface="Arial Rounded MT Bold" panose="020F0704030504030204" pitchFamily="34" charset="0"/>
              </a:rPr>
              <a:t>wonderfully</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spcAft>
                <a:spcPts val="1200"/>
              </a:spcAft>
              <a:buNone/>
            </a:pPr>
            <a:r>
              <a:rPr lang="en-US" sz="3200" b="1" i="1" dirty="0">
                <a:effectLst>
                  <a:outerShdw blurRad="38100" dist="38100" dir="2700000" algn="tl">
                    <a:srgbClr val="000000">
                      <a:alpha val="43137"/>
                    </a:srgbClr>
                  </a:outerShdw>
                </a:effectLst>
                <a:latin typeface="Arial Rounded MT Bold" panose="020F0704030504030204" pitchFamily="34" charset="0"/>
              </a:rPr>
              <a:t> complex</a:t>
            </a:r>
            <a:r>
              <a:rPr lang="en-US" sz="3200" b="1" dirty="0">
                <a:effectLst>
                  <a:outerShdw blurRad="38100" dist="38100" dir="2700000" algn="tl">
                    <a:srgbClr val="000000">
                      <a:alpha val="43137"/>
                    </a:srgbClr>
                  </a:outerShdw>
                </a:effectLst>
                <a:latin typeface="Arial Rounded MT Bold" panose="020F0704030504030204" pitchFamily="34" charset="0"/>
              </a:rPr>
              <a:t>, </a:t>
            </a:r>
            <a:r>
              <a:rPr lang="en-US" sz="3200" b="1" i="1" dirty="0">
                <a:effectLst>
                  <a:outerShdw blurRad="38100" dist="38100" dir="2700000" algn="tl">
                    <a:srgbClr val="000000">
                      <a:alpha val="43137"/>
                    </a:srgbClr>
                  </a:outerShdw>
                </a:effectLst>
                <a:latin typeface="Arial Rounded MT Bold" panose="020F0704030504030204" pitchFamily="34" charset="0"/>
              </a:rPr>
              <a:t>marvelously made</a:t>
            </a:r>
            <a:r>
              <a:rPr lang="en-US" sz="3200" b="1" dirty="0">
                <a:effectLst>
                  <a:outerShdw blurRad="38100" dist="38100" dir="2700000" algn="tl">
                    <a:srgbClr val="000000">
                      <a:alpha val="43137"/>
                    </a:srgbClr>
                  </a:outerShdw>
                </a:effectLst>
                <a:latin typeface="Arial Rounded MT Bold" panose="020F0704030504030204" pitchFamily="34" charset="0"/>
              </a:rPr>
              <a:t>, and </a:t>
            </a:r>
            <a:r>
              <a:rPr lang="en-US" sz="3200" b="1" i="1" dirty="0">
                <a:effectLst>
                  <a:outerShdw blurRad="38100" dist="38100" dir="2700000" algn="tl">
                    <a:srgbClr val="000000">
                      <a:alpha val="43137"/>
                    </a:srgbClr>
                  </a:outerShdw>
                </a:effectLst>
                <a:latin typeface="Arial Rounded MT Bold" panose="020F0704030504030204" pitchFamily="34" charset="0"/>
              </a:rPr>
              <a:t>deeply known</a:t>
            </a:r>
            <a:r>
              <a:rPr lang="en-US" sz="3200" b="1" dirty="0">
                <a:effectLst>
                  <a:outerShdw blurRad="38100" dist="38100" dir="2700000" algn="tl">
                    <a:srgbClr val="000000">
                      <a:alpha val="43137"/>
                    </a:srgbClr>
                  </a:outerShdw>
                </a:effectLst>
                <a:latin typeface="Arial Rounded MT Bold" panose="020F0704030504030204" pitchFamily="34" charset="0"/>
              </a:rPr>
              <a:t> by God.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800"/>
              </a:spcBef>
              <a:spcAft>
                <a:spcPts val="600"/>
              </a:spcAft>
            </a:pPr>
            <a:r>
              <a:rPr lang="en-US" sz="3200" b="1" dirty="0">
                <a:effectLst>
                  <a:outerShdw blurRad="38100" dist="38100" dir="2700000" algn="tl">
                    <a:srgbClr val="000000">
                      <a:alpha val="43137"/>
                    </a:srgbClr>
                  </a:outerShdw>
                </a:effectLst>
                <a:latin typeface="Arial Rounded MT Bold" panose="020F0704030504030204" pitchFamily="34" charset="0"/>
              </a:rPr>
              <a:t>Even When We Feel Shattered…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…God Sees the Masterpiece Beneath the Mess.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1800"/>
              </a:spcBef>
              <a:spcAft>
                <a:spcPts val="1200"/>
              </a:spcAft>
            </a:pPr>
            <a:r>
              <a:rPr lang="en-US" sz="3200" b="1" dirty="0">
                <a:effectLst>
                  <a:outerShdw blurRad="38100" dist="38100" dir="2700000" algn="tl">
                    <a:srgbClr val="000000">
                      <a:alpha val="43137"/>
                    </a:srgbClr>
                  </a:outerShdw>
                </a:effectLst>
                <a:latin typeface="Arial Rounded MT Bold" panose="020F0704030504030204" pitchFamily="34" charset="0"/>
              </a:rPr>
              <a:t>This is the Heart of Recovery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Embracing God’s Design for Us Can Lead to...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Restoration, Renewal, and Hope.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arn(inVertic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barn(inVertical)">
                                      <p:cBhvr>
                                        <p:cTn id="4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4596</Words>
  <Application>WPS Presentation</Application>
  <PresentationFormat>Widescreen</PresentationFormat>
  <Paragraphs>155</Paragraphs>
  <Slides>21</Slides>
  <Notes>0</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21</vt:i4>
      </vt:variant>
    </vt:vector>
  </HeadingPairs>
  <TitlesOfParts>
    <vt:vector size="34" baseType="lpstr">
      <vt:lpstr>Arial</vt:lpstr>
      <vt:lpstr>SimSun</vt:lpstr>
      <vt:lpstr>Wingdings</vt:lpstr>
      <vt:lpstr>Arial Rounded MT Bold</vt:lpstr>
      <vt:lpstr>Aptos</vt:lpstr>
      <vt:lpstr>Calibri</vt:lpstr>
      <vt:lpstr>Microsoft YaHei</vt:lpstr>
      <vt:lpstr>Arial Unicode MS</vt:lpstr>
      <vt:lpstr>Aptos Display</vt:lpstr>
      <vt:lpstr>Segoe UI Variable Display</vt:lpstr>
      <vt:lpstr>Segoe UI</vt:lpstr>
      <vt:lpstr>Courier New</vt:lpstr>
      <vt:lpstr>Office Theme</vt:lpstr>
      <vt:lpstr>PowerPoint 演示文稿</vt:lpstr>
      <vt:lpstr>PowerPoint 演示文稿</vt:lpstr>
      <vt:lpstr>PowerPoint 演示文稿</vt:lpstr>
      <vt:lpstr>Edward Christian Church</vt:lpstr>
      <vt:lpstr>PowerPoint 演示文稿</vt:lpstr>
      <vt:lpstr>PowerPoint 演示文稿</vt:lpstr>
      <vt:lpstr>                          Recovery                           12 Steps to Find Peace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Linton</dc:creator>
  <cp:lastModifiedBy>Eddie Edwards</cp:lastModifiedBy>
  <cp:revision>130</cp:revision>
  <dcterms:created xsi:type="dcterms:W3CDTF">2025-08-19T14:10:00Z</dcterms:created>
  <dcterms:modified xsi:type="dcterms:W3CDTF">2025-08-31T20:06:36Z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CD90F084511648F3A0CE312E77F99607_13</vt:lpwstr>
  </property>
  <property fmtid="{D5CDD505-2E9C-101B-9397-08002B2CF9AE}" pid="3" name="KSOProductBuildVer">
    <vt:lpwstr>2057-12.2.0.21936</vt:lpwstr>
  </property>
</Properties>
</file>