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notesMasterIdLst>
    <p:notesMasterId r:id="rId28"/>
  </p:notesMasterIdLst>
  <p:sldIdLst>
    <p:sldId id="679" r:id="rId5"/>
    <p:sldId id="649" r:id="rId6"/>
    <p:sldId id="2611" r:id="rId7"/>
    <p:sldId id="2607" r:id="rId8"/>
    <p:sldId id="318" r:id="rId9"/>
    <p:sldId id="741" r:id="rId10"/>
    <p:sldId id="256" r:id="rId11"/>
    <p:sldId id="272" r:id="rId12"/>
    <p:sldId id="805" r:id="rId13"/>
    <p:sldId id="259" r:id="rId14"/>
    <p:sldId id="808" r:id="rId15"/>
    <p:sldId id="815" r:id="rId16"/>
    <p:sldId id="2594" r:id="rId17"/>
    <p:sldId id="2599" r:id="rId18"/>
    <p:sldId id="2600" r:id="rId19"/>
    <p:sldId id="2601" r:id="rId20"/>
    <p:sldId id="2602" r:id="rId21"/>
    <p:sldId id="2603" r:id="rId22"/>
    <p:sldId id="2604" r:id="rId23"/>
    <p:sldId id="2605" r:id="rId24"/>
    <p:sldId id="2606" r:id="rId25"/>
    <p:sldId id="2595" r:id="rId26"/>
    <p:sldId id="261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47" d="100"/>
          <a:sy n="47" d="100"/>
        </p:scale>
        <p:origin x="856" y="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notesMaster" Target="notesMasters/notesMaster1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EF09DF-7631-4329-9E45-C8C2C9631CDE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B1D601-761F-4B38-90CB-80918C3B34C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E550-9F9A-4F8B-8A18-8C3C867D451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9A875-0903-4AE9-B902-4DABAB8F944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E550-9F9A-4F8B-8A18-8C3C867D451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9A875-0903-4AE9-B902-4DABAB8F944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E550-9F9A-4F8B-8A18-8C3C867D451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9A875-0903-4AE9-B902-4DABAB8F944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E550-9F9A-4F8B-8A18-8C3C867D451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9A875-0903-4AE9-B902-4DABAB8F944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E550-9F9A-4F8B-8A18-8C3C867D451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9A875-0903-4AE9-B902-4DABAB8F944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E550-9F9A-4F8B-8A18-8C3C867D451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9A875-0903-4AE9-B902-4DABAB8F944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E550-9F9A-4F8B-8A18-8C3C867D451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9A875-0903-4AE9-B902-4DABAB8F944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E550-9F9A-4F8B-8A18-8C3C867D451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9A875-0903-4AE9-B902-4DABAB8F944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E550-9F9A-4F8B-8A18-8C3C867D451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9A875-0903-4AE9-B902-4DABAB8F944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E550-9F9A-4F8B-8A18-8C3C867D451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9A875-0903-4AE9-B902-4DABAB8F944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3E550-9F9A-4F8B-8A18-8C3C867D451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9A875-0903-4AE9-B902-4DABAB8F944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23E550-9F9A-4F8B-8A18-8C3C867D451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E9A875-0903-4AE9-B902-4DABAB8F944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307" y="191069"/>
            <a:ext cx="11750723" cy="5964071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Step 1: Admit Powerlessness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Romans 7:18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“For I know that nothing good dwells in me, that is, in my flesh. For I have the desire to do what is right, but not the ability to carry it out.”</a:t>
            </a:r>
            <a:endParaRPr lang="en-US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120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Romans 7:18 Amp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For I know that nothing good dwells within me, that is, in my flesh. I can will what is right, but I cannot perform it. [I have the intention and urge to do what is right, but no power to carry it out.]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en-US" sz="4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899" y="259307"/>
            <a:ext cx="10768083" cy="4722126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Step 2: Believe in God’s Power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00000"/>
              </a:lnSpc>
              <a:buNone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“We came to believe…”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Philippians 2:13; Ephesians 3:20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00000"/>
              </a:lnSpc>
              <a:buNone/>
            </a:pP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Step 3: Surrender to God’s Care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buNone/>
            </a:pP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“We made a decision to turn our will  / lives over…”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buNone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Romans 12:1; Proverbs 3:5–6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9678" y="259308"/>
            <a:ext cx="9130352" cy="4367284"/>
          </a:xfrm>
          <a:solidFill>
            <a:schemeClr val="bg1">
              <a:alpha val="90000"/>
            </a:schemeClr>
          </a:solidFill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Steps Overview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Step 4: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Fearless Moral Inventory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Step 5: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Confession to God, Self, and Others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Step 6: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Readiness For God’s Change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Step 7: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Humble Request For God’s Help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2817" y="259307"/>
            <a:ext cx="7465325" cy="3016156"/>
          </a:xfrm>
          <a:solidFill>
            <a:schemeClr val="bg1"/>
          </a:solidFill>
        </p:spPr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Recovery is Not About Perfection…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        ….It’s About Progress.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300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God Doesn’t Just Forgive…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…He Transforms.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9009" y="0"/>
            <a:ext cx="10112991" cy="4053385"/>
          </a:xfrm>
          <a:solidFill>
            <a:schemeClr val="bg1"/>
          </a:solidFill>
        </p:spPr>
        <p:txBody>
          <a:bodyPr/>
          <a:lstStyle/>
          <a:p>
            <a:pPr marL="0" lvl="0" indent="0" algn="ctr">
              <a:lnSpc>
                <a:spcPct val="100000"/>
              </a:lnSpc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Courage to Make Things Right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0" algn="ctr">
              <a:lnSpc>
                <a:spcPct val="100000"/>
              </a:lnSpc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Steps 8 &amp; 9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0" algn="ctr">
              <a:lnSpc>
                <a:spcPct val="100000"/>
              </a:lnSpc>
              <a:buNone/>
            </a:pP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0" algn="ctr">
              <a:lnSpc>
                <a:spcPct val="100000"/>
              </a:lnSpc>
              <a:buNone/>
            </a:pPr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“If it is possible, as far as it depends on you, </a:t>
            </a:r>
            <a:endParaRPr lang="en-US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0" algn="ctr">
              <a:lnSpc>
                <a:spcPct val="100000"/>
              </a:lnSpc>
              <a:buNone/>
            </a:pPr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live at peace with everyone”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0" algn="ctr">
              <a:lnSpc>
                <a:spcPct val="100000"/>
              </a:lnSpc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Romans 12:18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sketchy line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Dating Etiquette: Building Meaningful Connections Respectfully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1"/>
          <a:stretch>
            <a:fillRect/>
          </a:stretch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8490" y="2088107"/>
            <a:ext cx="4039737" cy="1132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48" y="429903"/>
            <a:ext cx="5609229" cy="6223380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God’s Love Heals Relationships 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Recovery is not just Inward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10000"/>
              </a:lnSpc>
              <a:spcBef>
                <a:spcPts val="0"/>
              </a:spcBef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it’s Outward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God’s love flows through us into our relationships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Step 8: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“Made a list of all persons we had harmed and became willing to make amends to them all.”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0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2 Corinthians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5:18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,</a:t>
            </a:r>
            <a:r>
              <a:rPr lang="en-US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“God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… </a:t>
            </a: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gave us the ministry of reconciliation.”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endParaRPr lang="en-US" sz="1700" dirty="0"/>
          </a:p>
        </p:txBody>
      </p:sp>
      <p:sp>
        <p:nvSpPr>
          <p:cNvPr id="4" name="TextBox 3"/>
          <p:cNvSpPr txBox="1"/>
          <p:nvPr/>
        </p:nvSpPr>
        <p:spPr>
          <a:xfrm>
            <a:off x="5977719" y="1521725"/>
            <a:ext cx="6091450" cy="443198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Recovery is not just about personal healing…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spcBef>
                <a:spcPts val="1200"/>
              </a:spcBef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…it’s about relational restoration.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spcBef>
                <a:spcPts val="1200"/>
              </a:spcBef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Not Just Vertical..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spcBef>
                <a:spcPts val="1200"/>
              </a:spcBef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But Horizontal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>
              <a:spcBef>
                <a:spcPts val="1200"/>
              </a:spcBef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God empowers us to make amends, rebuild trust, and walk in freedom.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47000" b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3140" y="3780430"/>
            <a:ext cx="9621672" cy="3077570"/>
          </a:xfrm>
          <a:solidFill>
            <a:schemeClr val="bg1"/>
          </a:solidFill>
        </p:spPr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Step 8 – Willingness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Healing begins with willingness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Making a list is not about shame…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…it’s about freedom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God’s Love Gives Us Courage to Face the Past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307" y="232012"/>
            <a:ext cx="11696132" cy="5022376"/>
          </a:xfrm>
          <a:solidFill>
            <a:schemeClr val="bg1"/>
          </a:solidFill>
        </p:spPr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Step 9 – Courage To Act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Step 9: “Made Direct Amends to Such People Wherever Possible…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…Except When to Do So Would Injure Them Or Others.”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  <a:spcBef>
                <a:spcPts val="1800"/>
              </a:spcBef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Zacchaeus (Luke 19:8)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– 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“If I Have Cheated Anybody… </a:t>
            </a:r>
            <a:endParaRPr lang="en-US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00000"/>
              </a:lnSpc>
              <a:buNone/>
            </a:pP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…I Will Pay Back Four Times The Amount.”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Making Amends Is Not Groveling…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…it’s Growing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307" y="232012"/>
            <a:ext cx="11696132" cy="2593075"/>
          </a:xfrm>
          <a:solidFill>
            <a:schemeClr val="bg1"/>
          </a:solidFill>
        </p:spPr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God’s Love Restores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Jesus is the ultimate reconciler (Colossians 1:20)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He took the first step toward us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Forgiveness is possible because of His love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307" y="232013"/>
            <a:ext cx="11696132" cy="3657600"/>
          </a:xfrm>
          <a:solidFill>
            <a:schemeClr val="bg1"/>
          </a:solidFill>
        </p:spPr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Daily Living Applications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Pray over your “list” this week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Take one step toward amends (letter, call, conversation)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Trust God with the outcome—your obedience honors Him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00000"/>
              </a:lnSpc>
              <a:buNone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Ephesians 4:32 – 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“Be kind and compassionate… forgiving each other, just as in Christ God forgave you.”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7014" y="533400"/>
            <a:ext cx="5091834" cy="5334000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Spiritual Warfare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10% Satan’s Tactics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90% How We Respond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Remember… 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With God We Are Not 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Helpless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Hopeless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We Are Powerful!!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081" y="232012"/>
            <a:ext cx="6960357" cy="4176215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 Freedom of Love in Action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Step 8: Be Willing…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…God’s love makes you willing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Step 9: Be Courageous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…God’s love makes you brave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Both: Be like Jesus—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His love makes you new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00000"/>
              </a:lnSpc>
              <a:buNone/>
            </a:pP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0059" y="232012"/>
            <a:ext cx="10795379" cy="3043451"/>
          </a:xfrm>
          <a:solidFill>
            <a:schemeClr val="bg1"/>
          </a:solidFill>
        </p:spPr>
        <p:txBody>
          <a:bodyPr/>
          <a:lstStyle/>
          <a:p>
            <a:pPr marL="0" lv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Phil 3:13–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14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,</a:t>
            </a:r>
            <a:r>
              <a:rPr lang="en-US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“Forgetting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what is behind and straining toward what is ahead, I press on toward the goal…”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0" algn="ctr">
              <a:lnSpc>
                <a:spcPct val="1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Be Encouraged: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You Are Not Defined By Your Mistakes…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…You Are Defined By God’s Love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715" y="0"/>
            <a:ext cx="11832609" cy="6714699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Two old friends met one day after many years.  One attended college, and now was very successful.  The other had not attended college and never had much ambition.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 successful one said, "How has everything been going with you?“  "Well, one day I opened the Bible at random, and dropped my finger on a word and it was oil.  So, I invested in oil, and boy, did the oil wells gush. "Then another day I dropped my finger on another word and it was gold.  So, I invested in gold and those mines really produced.  Now, I'm as rich as Rockefeller."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 successful friend was so impressed that he rushed to his hotel, grabbed a Gideon Bible, flipped it open, and dropped his finger on a page. He opened his eyes and his finger rested on the words, "Chapter Eleven."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2514600" y="457200"/>
            <a:ext cx="8212540" cy="5261212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Repeat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These are the 2 Most Important Hours of My Week – Help Me to Cherish Them </a:t>
            </a:r>
            <a:endParaRPr lang="en-US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endParaRPr lang="en-US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195"/>
              </a:spcBef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 Am Here Today to Worship</a:t>
            </a:r>
            <a:endParaRPr lang="en-US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195"/>
              </a:spcBef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Not to Be Entertained</a:t>
            </a:r>
            <a:endParaRPr lang="en-US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195"/>
              </a:spcBef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 Am Singing to An Audience of One</a:t>
            </a:r>
            <a:endParaRPr lang="en-US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195"/>
              </a:spcBef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Accept My Worship Oh Lord!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eaLnBrk="1">
              <a:defRPr/>
            </a:pP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animBg="1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1260" y="590062"/>
            <a:ext cx="8503139" cy="2838938"/>
          </a:xfrm>
        </p:spPr>
        <p:txBody>
          <a:bodyPr>
            <a:normAutofit/>
          </a:bodyPr>
          <a:lstStyle/>
          <a:p>
            <a:pPr algn="l"/>
            <a:r>
              <a:rPr lang="en-US" sz="5600" b="1" dirty="0">
                <a:solidFill>
                  <a:srgbClr val="FFFFFF"/>
                </a:solidFill>
              </a:rPr>
              <a:t>Edward Christian Church</a:t>
            </a:r>
            <a:endParaRPr lang="en-US" sz="5600" b="1" dirty="0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42044" y="4698614"/>
            <a:ext cx="5088650" cy="1198120"/>
          </a:xfrm>
        </p:spPr>
        <p:txBody>
          <a:bodyPr>
            <a:normAutofit/>
          </a:bodyPr>
          <a:lstStyle/>
          <a:p>
            <a:pPr algn="r"/>
            <a:r>
              <a:rPr lang="en-US" sz="3200" dirty="0">
                <a:solidFill>
                  <a:srgbClr val="FFFFFF"/>
                </a:solidFill>
              </a:rPr>
              <a:t>10/12/2025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10" name="Graphic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817602" y="2744546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Graphic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7176380" y="29738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Graphic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802062" y="3198265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1301262" y="3496322"/>
            <a:ext cx="0" cy="335280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3048000" y="381000"/>
            <a:ext cx="6413898" cy="5257800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Repeat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 Lift My Offering to You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Let It Please You Oh Lord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This is My Seed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Although It Leaves My Hand 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It will Never Leave My Life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You Will Multiply It!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260"/>
              </a:spcBef>
              <a:buNone/>
              <a:defRPr/>
            </a:pP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260"/>
              </a:spcBef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Accept My Seed Oh Lord!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eaLnBrk="1">
              <a:defRPr/>
            </a:pP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animBg="1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 descr="Person Jogging Uphill"/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rcRect t="284" r="1" b="1"/>
          <a:stretch>
            <a:fillRect/>
          </a:stretch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6461" y="213897"/>
            <a:ext cx="10626147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</a:t>
            </a:r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Recovery</a:t>
            </a:r>
            <a:b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12 Steps to Find Peace </a:t>
            </a:r>
            <a:endParaRPr lang="en-US" sz="5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95833" y="4072043"/>
            <a:ext cx="4626591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Psalm 139:23–24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93123" y="276532"/>
            <a:ext cx="3507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October 12, 2025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1266" y="253704"/>
            <a:ext cx="3507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Edward Church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Freeform: Shape 3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21050098" flipH="1" flipV="1">
            <a:off x="-160709" y="3977842"/>
            <a:ext cx="7507400" cy="3166385"/>
          </a:xfrm>
          <a:custGeom>
            <a:avLst/>
            <a:gdLst>
              <a:gd name="connsiteX0" fmla="*/ 5497485 w 7507400"/>
              <a:gd name="connsiteY0" fmla="*/ 2912009 h 3166385"/>
              <a:gd name="connsiteX1" fmla="*/ 7034681 w 7507400"/>
              <a:gd name="connsiteY1" fmla="*/ 3151263 h 3166385"/>
              <a:gd name="connsiteX2" fmla="*/ 7137723 w 7507400"/>
              <a:gd name="connsiteY2" fmla="*/ 3166385 h 3166385"/>
              <a:gd name="connsiteX3" fmla="*/ 7507400 w 7507400"/>
              <a:gd name="connsiteY3" fmla="*/ 875071 h 3166385"/>
              <a:gd name="connsiteX4" fmla="*/ 2083578 w 7507400"/>
              <a:gd name="connsiteY4" fmla="*/ 0 h 3166385"/>
              <a:gd name="connsiteX5" fmla="*/ 2023081 w 7507400"/>
              <a:gd name="connsiteY5" fmla="*/ 5468 h 3166385"/>
              <a:gd name="connsiteX6" fmla="*/ 1865374 w 7507400"/>
              <a:gd name="connsiteY6" fmla="*/ 76313 h 3166385"/>
              <a:gd name="connsiteX7" fmla="*/ 1634010 w 7507400"/>
              <a:gd name="connsiteY7" fmla="*/ 119359 h 3166385"/>
              <a:gd name="connsiteX8" fmla="*/ 1388186 w 7507400"/>
              <a:gd name="connsiteY8" fmla="*/ 130121 h 3166385"/>
              <a:gd name="connsiteX9" fmla="*/ 1330344 w 7507400"/>
              <a:gd name="connsiteY9" fmla="*/ 198275 h 3166385"/>
              <a:gd name="connsiteX10" fmla="*/ 1406262 w 7507400"/>
              <a:gd name="connsiteY10" fmla="*/ 270018 h 3166385"/>
              <a:gd name="connsiteX11" fmla="*/ 1521942 w 7507400"/>
              <a:gd name="connsiteY11" fmla="*/ 277191 h 3166385"/>
              <a:gd name="connsiteX12" fmla="*/ 2212420 w 7507400"/>
              <a:gd name="connsiteY12" fmla="*/ 295128 h 3166385"/>
              <a:gd name="connsiteX13" fmla="*/ 0 w 7507400"/>
              <a:gd name="connsiteY13" fmla="*/ 452960 h 3166385"/>
              <a:gd name="connsiteX14" fmla="*/ 300051 w 7507400"/>
              <a:gd name="connsiteY14" fmla="*/ 549813 h 3166385"/>
              <a:gd name="connsiteX15" fmla="*/ 401272 w 7507400"/>
              <a:gd name="connsiteY15" fmla="*/ 815258 h 3166385"/>
              <a:gd name="connsiteX16" fmla="*/ 770008 w 7507400"/>
              <a:gd name="connsiteY16" fmla="*/ 965917 h 3166385"/>
              <a:gd name="connsiteX17" fmla="*/ 1008605 w 7507400"/>
              <a:gd name="connsiteY17" fmla="*/ 1019724 h 3166385"/>
              <a:gd name="connsiteX18" fmla="*/ 1554478 w 7507400"/>
              <a:gd name="connsiteY18" fmla="*/ 1098641 h 3166385"/>
              <a:gd name="connsiteX19" fmla="*/ 1634010 w 7507400"/>
              <a:gd name="connsiteY19" fmla="*/ 1227777 h 3166385"/>
              <a:gd name="connsiteX20" fmla="*/ 1702696 w 7507400"/>
              <a:gd name="connsiteY20" fmla="*/ 1371261 h 3166385"/>
              <a:gd name="connsiteX21" fmla="*/ 1847299 w 7507400"/>
              <a:gd name="connsiteY21" fmla="*/ 1464526 h 3166385"/>
              <a:gd name="connsiteX22" fmla="*/ 723015 w 7507400"/>
              <a:gd name="connsiteY22" fmla="*/ 1450177 h 3166385"/>
              <a:gd name="connsiteX23" fmla="*/ 1991901 w 7507400"/>
              <a:gd name="connsiteY23" fmla="*/ 1751495 h 3166385"/>
              <a:gd name="connsiteX24" fmla="*/ 1879835 w 7507400"/>
              <a:gd name="connsiteY24" fmla="*/ 1869870 h 3166385"/>
              <a:gd name="connsiteX25" fmla="*/ 2573927 w 7507400"/>
              <a:gd name="connsiteY25" fmla="*/ 2031290 h 3166385"/>
              <a:gd name="connsiteX26" fmla="*/ 2201575 w 7507400"/>
              <a:gd name="connsiteY26" fmla="*/ 2049225 h 3166385"/>
              <a:gd name="connsiteX27" fmla="*/ 4367000 w 7507400"/>
              <a:gd name="connsiteY27" fmla="*/ 2723602 h 3166385"/>
              <a:gd name="connsiteX28" fmla="*/ 5497485 w 7507400"/>
              <a:gd name="connsiteY28" fmla="*/ 2912009 h 3166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507400" h="3166385">
                <a:moveTo>
                  <a:pt x="5497485" y="2912009"/>
                </a:moveTo>
                <a:cubicBezTo>
                  <a:pt x="6033497" y="2998226"/>
                  <a:pt x="6619155" y="3089592"/>
                  <a:pt x="7034681" y="3151263"/>
                </a:cubicBezTo>
                <a:lnTo>
                  <a:pt x="7137723" y="3166385"/>
                </a:lnTo>
                <a:lnTo>
                  <a:pt x="7507400" y="875071"/>
                </a:lnTo>
                <a:lnTo>
                  <a:pt x="2083578" y="0"/>
                </a:lnTo>
                <a:lnTo>
                  <a:pt x="2023081" y="5468"/>
                </a:lnTo>
                <a:cubicBezTo>
                  <a:pt x="1965692" y="12642"/>
                  <a:pt x="1910562" y="27887"/>
                  <a:pt x="1865374" y="76313"/>
                </a:cubicBezTo>
                <a:cubicBezTo>
                  <a:pt x="1796688" y="151642"/>
                  <a:pt x="1724387" y="162404"/>
                  <a:pt x="1634010" y="119359"/>
                </a:cubicBezTo>
                <a:cubicBezTo>
                  <a:pt x="1554478" y="79900"/>
                  <a:pt x="1467718" y="90662"/>
                  <a:pt x="1388186" y="130121"/>
                </a:cubicBezTo>
                <a:cubicBezTo>
                  <a:pt x="1359266" y="144469"/>
                  <a:pt x="1330344" y="162404"/>
                  <a:pt x="1330344" y="198275"/>
                </a:cubicBezTo>
                <a:cubicBezTo>
                  <a:pt x="1330344" y="248495"/>
                  <a:pt x="1366496" y="262843"/>
                  <a:pt x="1406262" y="270018"/>
                </a:cubicBezTo>
                <a:cubicBezTo>
                  <a:pt x="1442412" y="277191"/>
                  <a:pt x="1485792" y="284366"/>
                  <a:pt x="1521942" y="277191"/>
                </a:cubicBezTo>
                <a:cubicBezTo>
                  <a:pt x="1753307" y="237734"/>
                  <a:pt x="1981057" y="302301"/>
                  <a:pt x="2212420" y="295128"/>
                </a:cubicBezTo>
                <a:cubicBezTo>
                  <a:pt x="1485792" y="449373"/>
                  <a:pt x="751934" y="399154"/>
                  <a:pt x="0" y="452960"/>
                </a:cubicBezTo>
                <a:cubicBezTo>
                  <a:pt x="97608" y="560573"/>
                  <a:pt x="224135" y="470896"/>
                  <a:pt x="300051" y="549813"/>
                </a:cubicBezTo>
                <a:cubicBezTo>
                  <a:pt x="227750" y="714820"/>
                  <a:pt x="256671" y="804497"/>
                  <a:pt x="401272" y="815258"/>
                </a:cubicBezTo>
                <a:cubicBezTo>
                  <a:pt x="542261" y="826019"/>
                  <a:pt x="694093" y="768625"/>
                  <a:pt x="770008" y="965917"/>
                </a:cubicBezTo>
                <a:cubicBezTo>
                  <a:pt x="791699" y="1026898"/>
                  <a:pt x="925458" y="1008963"/>
                  <a:pt x="1008605" y="1019724"/>
                </a:cubicBezTo>
                <a:cubicBezTo>
                  <a:pt x="1189357" y="1044833"/>
                  <a:pt x="1380957" y="1019724"/>
                  <a:pt x="1554478" y="1098641"/>
                </a:cubicBezTo>
                <a:cubicBezTo>
                  <a:pt x="1623165" y="1127337"/>
                  <a:pt x="1670160" y="1148860"/>
                  <a:pt x="1634010" y="1227777"/>
                </a:cubicBezTo>
                <a:cubicBezTo>
                  <a:pt x="1597859" y="1310280"/>
                  <a:pt x="1644855" y="1338976"/>
                  <a:pt x="1702696" y="1371261"/>
                </a:cubicBezTo>
                <a:cubicBezTo>
                  <a:pt x="1746077" y="1396370"/>
                  <a:pt x="1811148" y="1389197"/>
                  <a:pt x="1847299" y="1464526"/>
                </a:cubicBezTo>
                <a:cubicBezTo>
                  <a:pt x="1467717" y="1453764"/>
                  <a:pt x="1098981" y="1392783"/>
                  <a:pt x="723015" y="1450177"/>
                </a:cubicBezTo>
                <a:cubicBezTo>
                  <a:pt x="1135131" y="1593662"/>
                  <a:pt x="1587014" y="1586487"/>
                  <a:pt x="1991901" y="1751495"/>
                </a:cubicBezTo>
                <a:cubicBezTo>
                  <a:pt x="1977441" y="1808889"/>
                  <a:pt x="1883449" y="1783778"/>
                  <a:pt x="1879835" y="1869870"/>
                </a:cubicBezTo>
                <a:cubicBezTo>
                  <a:pt x="2093123" y="1959548"/>
                  <a:pt x="2349794" y="1898566"/>
                  <a:pt x="2573927" y="2031290"/>
                </a:cubicBezTo>
                <a:cubicBezTo>
                  <a:pt x="2443785" y="2092271"/>
                  <a:pt x="2324488" y="1991831"/>
                  <a:pt x="2201575" y="2049225"/>
                </a:cubicBezTo>
                <a:cubicBezTo>
                  <a:pt x="2241342" y="2135316"/>
                  <a:pt x="4041644" y="2666208"/>
                  <a:pt x="4367000" y="2723602"/>
                </a:cubicBezTo>
                <a:cubicBezTo>
                  <a:pt x="4615085" y="2767993"/>
                  <a:pt x="5038048" y="2838109"/>
                  <a:pt x="5497485" y="2912009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31982" y="1160060"/>
            <a:ext cx="5602705" cy="3881556"/>
          </a:xfrm>
        </p:spPr>
        <p:txBody>
          <a:bodyPr anchor="ctr">
            <a:normAutofit/>
          </a:bodyPr>
          <a:lstStyle/>
          <a:p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“The Courage to Make Things Right”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(Steps 8 &amp; 9)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199" y="4312693"/>
            <a:ext cx="4347949" cy="1975395"/>
          </a:xfrm>
        </p:spPr>
        <p:txBody>
          <a:bodyPr anchor="ctr">
            <a:norm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Come Together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Right Now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Over Me!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10186" y="0"/>
            <a:ext cx="2715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Edward Church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65912" y="0"/>
            <a:ext cx="3102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October 12, 2025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1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uiExpand="1" build="p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1695" y="1501253"/>
            <a:ext cx="9212239" cy="5022377"/>
          </a:xfrm>
          <a:solidFill>
            <a:schemeClr val="bg1"/>
          </a:solidFill>
        </p:spPr>
        <p:txBody>
          <a:bodyPr>
            <a:normAutofit fontScale="77500" lnSpcReduction="20000"/>
          </a:bodyPr>
          <a:lstStyle/>
          <a:p>
            <a:pPr marL="0" lvl="0" indent="0" algn="ctr">
              <a:lnSpc>
                <a:spcPct val="120000"/>
              </a:lnSpc>
              <a:buNone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Every Christian Is in Recovery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algn="ctr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We All Battle Sin, Fear, Pride, Or Shame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algn="ctr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But the Gospel Is a Recovery Story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algn="ctr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Steps 1–3 = The Heart Of Discipleship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algn="ctr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Steps 4-7 = Cleansing &amp; Confession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lvl="1" algn="ctr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Steps 8-9 = 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Courage to Make Things Right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lvl="0" indent="0" algn="ctr">
              <a:lnSpc>
                <a:spcPct val="120000"/>
              </a:lnSpc>
              <a:buNone/>
            </a:pPr>
            <a:r>
              <a:rPr lang="en-US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Come Together</a:t>
            </a:r>
            <a:endParaRPr lang="en-US" sz="4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4378</Words>
  <Application>WPS Presentation</Application>
  <PresentationFormat>Widescreen</PresentationFormat>
  <Paragraphs>161</Paragraphs>
  <Slides>23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23</vt:i4>
      </vt:variant>
    </vt:vector>
  </HeadingPairs>
  <TitlesOfParts>
    <vt:vector size="36" baseType="lpstr">
      <vt:lpstr>Arial</vt:lpstr>
      <vt:lpstr>SimSun</vt:lpstr>
      <vt:lpstr>Wingdings</vt:lpstr>
      <vt:lpstr>Arial Rounded MT Bold</vt:lpstr>
      <vt:lpstr>Aptos</vt:lpstr>
      <vt:lpstr>Microsoft YaHei</vt:lpstr>
      <vt:lpstr>Arial Unicode MS</vt:lpstr>
      <vt:lpstr>Aptos Display</vt:lpstr>
      <vt:lpstr>Segoe UI Variable Display</vt:lpstr>
      <vt:lpstr>Segoe UI</vt:lpstr>
      <vt:lpstr>Office Theme</vt:lpstr>
      <vt:lpstr>1_Office Theme</vt:lpstr>
      <vt:lpstr>2_Office Theme</vt:lpstr>
      <vt:lpstr>PowerPoint 演示文稿</vt:lpstr>
      <vt:lpstr>PowerPoint 演示文稿</vt:lpstr>
      <vt:lpstr>PowerPoint 演示文稿</vt:lpstr>
      <vt:lpstr>Edward Christian Church</vt:lpstr>
      <vt:lpstr>PowerPoint 演示文稿</vt:lpstr>
      <vt:lpstr>PowerPoint 演示文稿</vt:lpstr>
      <vt:lpstr>                          Recovery                           12 Steps to Find Peace </vt:lpstr>
      <vt:lpstr>“The Courage to Make Things Right” (Steps 8 &amp; 9)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David Linton</dc:creator>
  <cp:lastModifiedBy>Eddie Edwards</cp:lastModifiedBy>
  <cp:revision>253</cp:revision>
  <dcterms:created xsi:type="dcterms:W3CDTF">2025-08-19T14:10:00Z</dcterms:created>
  <dcterms:modified xsi:type="dcterms:W3CDTF">2025-10-12T21:53:11Z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034A1BDA3419481CBF1AEF2A371049E2_11</vt:lpwstr>
  </property>
  <property fmtid="{D5CDD505-2E9C-101B-9397-08002B2CF9AE}" pid="3" name="KSOProductBuildVer">
    <vt:lpwstr>2057-12.2.0.22556</vt:lpwstr>
  </property>
</Properties>
</file>