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sldIdLst>
    <p:sldId id="256" r:id="rId4"/>
    <p:sldId id="679" r:id="rId5"/>
    <p:sldId id="649" r:id="rId6"/>
    <p:sldId id="314" r:id="rId7"/>
    <p:sldId id="318" r:id="rId8"/>
    <p:sldId id="741" r:id="rId9"/>
    <p:sldId id="2626" r:id="rId10"/>
    <p:sldId id="2644" r:id="rId11"/>
    <p:sldId id="2634" r:id="rId12"/>
    <p:sldId id="2635" r:id="rId13"/>
    <p:sldId id="2636" r:id="rId14"/>
    <p:sldId id="2637" r:id="rId15"/>
    <p:sldId id="2638" r:id="rId16"/>
    <p:sldId id="2639" r:id="rId17"/>
    <p:sldId id="2640" r:id="rId18"/>
    <p:sldId id="2641" r:id="rId19"/>
    <p:sldId id="2642" r:id="rId20"/>
    <p:sldId id="2643" r:id="rId21"/>
    <p:sldId id="2646" r:id="rId22"/>
    <p:sldId id="2647" r:id="rId23"/>
    <p:sldId id="264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47" d="100"/>
          <a:sy n="47" d="100"/>
        </p:scale>
        <p:origin x="84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09DF-7631-4329-9E45-C8C2C9631CD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1D601-761F-4B38-90CB-80918C3B34C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1"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Fasting with only bread and water is associated with the Biblia which is synonymous with the Holy Bible Copy space image Fasting bread water Biblia Holy Bible"/>
          <p:cNvPicPr>
            <a:picLocks noChangeAspect="1" noChangeArrowheads="1"/>
          </p:cNvPicPr>
          <p:nvPr/>
        </p:nvPicPr>
        <p:blipFill>
          <a:blip r:embed="rId1">
            <a:extLst>
              <a:ext uri="{28A0092B-C50C-407E-A947-70E740481C1C}">
                <a14:useLocalDpi xmlns:a14="http://schemas.microsoft.com/office/drawing/2010/main" val="0"/>
              </a:ext>
            </a:extLst>
          </a:blip>
          <a:srcRect r="2778" b="1"/>
          <a:stretch>
            <a:fillRect/>
          </a:stretch>
        </p:blipFill>
        <p:spPr bwMode="auto">
          <a:xfrm>
            <a:off x="20" y="10"/>
            <a:ext cx="12191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1033" name="Rectangle 1032"/>
          <p:cNvSpPr>
            <a:spLocks noGrp="1" noRot="1" noChangeAspect="1" noMove="1" noResize="1" noEditPoints="1" noAdjustHandles="1" noChangeArrowheads="1" noChangeShapeType="1" noTextEdit="1"/>
          </p:cNvSpPr>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ctrTitle"/>
          </p:nvPr>
        </p:nvSpPr>
        <p:spPr>
          <a:xfrm>
            <a:off x="589556" y="5746071"/>
            <a:ext cx="7015499" cy="852260"/>
          </a:xfrm>
        </p:spPr>
        <p:txBody>
          <a:bodyPr anchor="ctr">
            <a:normAutofit/>
          </a:bodyPr>
          <a:lstStyle/>
          <a:p>
            <a:pPr algn="l"/>
            <a:r>
              <a:rPr lang="en-US" sz="3600" dirty="0">
                <a:solidFill>
                  <a:schemeClr val="bg1"/>
                </a:solidFill>
              </a:rPr>
              <a:t>Edward Christian Church</a:t>
            </a:r>
            <a:endParaRPr lang="en-US" sz="3600" dirty="0">
              <a:solidFill>
                <a:schemeClr val="bg1"/>
              </a:solidFill>
            </a:endParaRPr>
          </a:p>
        </p:txBody>
      </p:sp>
      <p:sp>
        <p:nvSpPr>
          <p:cNvPr id="3" name="Subtitle 2"/>
          <p:cNvSpPr>
            <a:spLocks noGrp="1"/>
          </p:cNvSpPr>
          <p:nvPr>
            <p:ph type="subTitle" idx="1"/>
          </p:nvPr>
        </p:nvSpPr>
        <p:spPr>
          <a:xfrm>
            <a:off x="7605056" y="5746071"/>
            <a:ext cx="4114801" cy="852260"/>
          </a:xfrm>
        </p:spPr>
        <p:txBody>
          <a:bodyPr anchor="ctr">
            <a:normAutofit/>
          </a:bodyPr>
          <a:lstStyle/>
          <a:p>
            <a:pPr algn="r"/>
            <a:r>
              <a:rPr lang="en-US" sz="3200" dirty="0">
                <a:solidFill>
                  <a:schemeClr val="bg1"/>
                </a:solidFill>
              </a:rPr>
              <a:t>Homecoming ‘25</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1173709"/>
            <a:ext cx="11887200" cy="4449170"/>
          </a:xfrm>
          <a:solidFill>
            <a:schemeClr val="bg1"/>
          </a:solidFill>
        </p:spPr>
        <p:txBody>
          <a:bodyPr>
            <a:normAutofit/>
          </a:bodyPr>
          <a:lstStyle/>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Galatians 6:9</a:t>
            </a:r>
            <a:r>
              <a:rPr lang="en-US" sz="3200" dirty="0">
                <a:effectLst>
                  <a:outerShdw blurRad="38100" dist="38100" dir="2700000" algn="tl">
                    <a:srgbClr val="000000">
                      <a:alpha val="43137"/>
                    </a:srgbClr>
                  </a:outerShdw>
                </a:effectLst>
                <a:latin typeface="Arial Rounded MT Bold" panose="020F0704030504030204" pitchFamily="34" charset="0"/>
              </a:rPr>
              <a:t> NLT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“So let’s not get tired of doing what is good. At just the right time we will reap a harvest of blessing if we don’t give up”</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Phil 3:13–14</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“Forgetting what lies behind / straining forward to what lies ahead, I press on toward the goal for the prize of the upward call of God in Christ Jesus.”</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plus(in)">
                                      <p:cBhvr>
                                        <p:cTn id="18" dur="2000"/>
                                        <p:tgtEl>
                                          <p:spTgt spid="3">
                                            <p:txEl>
                                              <p:pRg st="3" end="3"/>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plus(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358" y="286603"/>
            <a:ext cx="9457898" cy="5622878"/>
          </a:xfrm>
          <a:solidFill>
            <a:schemeClr val="bg1">
              <a:alpha val="90000"/>
            </a:schemeClr>
          </a:solidFill>
        </p:spPr>
        <p:txBody>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#1: The Weariness of the Past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The Caution</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Doing Good Can Make Us Weary (Gal. 6:9)</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Past Struggles: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…Lean Years, Hard Work, Sacrifice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Saints Before Us Pressed Through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i="1" dirty="0">
                <a:effectLst>
                  <a:outerShdw blurRad="38100" dist="38100" dir="2700000" algn="tl">
                    <a:srgbClr val="000000">
                      <a:alpha val="43137"/>
                    </a:srgbClr>
                  </a:outerShdw>
                </a:effectLst>
                <a:latin typeface="Arial Rounded MT Bold" panose="020F0704030504030204" pitchFamily="34" charset="0"/>
              </a:rPr>
              <a:t>Phil. 3:13 – Forgetting what lies behind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7540" y="286603"/>
            <a:ext cx="9348716" cy="6305266"/>
          </a:xfrm>
          <a:solidFill>
            <a:schemeClr val="bg1">
              <a:alpha val="90000"/>
            </a:schemeClr>
          </a:solidFill>
        </p:spPr>
        <p:txBody>
          <a:bodyPr/>
          <a:lstStyle/>
          <a:p>
            <a:pPr marL="0" indent="0" algn="ctr">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Florence Chadwick: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Gave Up Swim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…Because Of Fog, Not Fatigue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Sometimes it’s Not the Distance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Discouragement that Makes Us Quit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Application: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Don’t Let the “Fog” of Discouragement…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…Blind You to God’s Shore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heel(1)">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par>
                          <p:cTn id="35" fill="hold">
                            <p:stCondLst>
                              <p:cond delay="2000"/>
                            </p:stCondLst>
                            <p:childTnLst>
                              <p:par>
                                <p:cTn id="36" presetID="21" presetClass="entr" presetSubtype="1" fill="hold" grpId="0" nodeType="after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heel(1)">
                                      <p:cBhvr>
                                        <p:cTn id="38" dur="2000"/>
                                        <p:tgtEl>
                                          <p:spTgt spid="3">
                                            <p:txEl>
                                              <p:pRg st="9" end="9"/>
                                            </p:txEl>
                                          </p:spTgt>
                                        </p:tgtEl>
                                      </p:cBhvr>
                                    </p:animEffect>
                                  </p:childTnLst>
                                </p:cTn>
                              </p:par>
                            </p:childTnLst>
                          </p:cTn>
                        </p:par>
                        <p:par>
                          <p:cTn id="39" fill="hold">
                            <p:stCondLst>
                              <p:cond delay="4000"/>
                            </p:stCondLst>
                            <p:childTnLst>
                              <p:par>
                                <p:cTn id="40" presetID="21" presetClass="entr" presetSubtype="1" fill="hold" grpId="0"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heel(1)">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266" y="395784"/>
            <a:ext cx="10208524" cy="5513697"/>
          </a:xfrm>
          <a:solidFill>
            <a:schemeClr val="bg1">
              <a:alpha val="90000"/>
            </a:schemeClr>
          </a:solidFill>
        </p:spPr>
        <p:txBody>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#2: The Promise of the Present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The Challenge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“In due season we will reap”</a:t>
            </a:r>
            <a:r>
              <a:rPr lang="en-US" sz="3200" b="1" dirty="0">
                <a:effectLst>
                  <a:outerShdw blurRad="38100" dist="38100" dir="2700000" algn="tl">
                    <a:srgbClr val="000000">
                      <a:alpha val="43137"/>
                    </a:srgbClr>
                  </a:outerShdw>
                </a:effectLst>
                <a:latin typeface="Arial Rounded MT Bold" panose="020F0704030504030204" pitchFamily="34" charset="0"/>
              </a:rPr>
              <a:t> -Gal. 6:9</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Homecoming = Proof of Harvest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We are the Fruit of Prayers and Sacrifices of…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…Past Generations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i="1" dirty="0">
                <a:effectLst>
                  <a:outerShdw blurRad="38100" dist="38100" dir="2700000" algn="tl">
                    <a:srgbClr val="000000">
                      <a:alpha val="43137"/>
                    </a:srgbClr>
                  </a:outerShdw>
                </a:effectLst>
                <a:latin typeface="Arial Rounded MT Bold" panose="020F0704030504030204" pitchFamily="34" charset="0"/>
              </a:rPr>
              <a:t>Phil. 3:14 – Press on toward the prize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957" y="395785"/>
            <a:ext cx="10290413" cy="4490114"/>
          </a:xfrm>
          <a:solidFill>
            <a:schemeClr val="bg1">
              <a:alpha val="90000"/>
            </a:schemeClr>
          </a:solidFill>
        </p:spPr>
        <p:txBody>
          <a:bodyPr>
            <a:normAutofit/>
          </a:bodyPr>
          <a:lstStyle/>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Bamboo: unseen growth for years,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…then sudden breakthrough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God’s Work Often Hidden Until The Right Time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Application: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Trust God’s Timing…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…your </a:t>
            </a:r>
            <a:r>
              <a:rPr lang="en-US" sz="3200" b="1" i="1" dirty="0">
                <a:effectLst>
                  <a:outerShdw blurRad="38100" dist="38100" dir="2700000" algn="tl">
                    <a:srgbClr val="000000">
                      <a:alpha val="43137"/>
                    </a:srgbClr>
                  </a:outerShdw>
                </a:effectLst>
                <a:latin typeface="Arial Rounded MT Bold" panose="020F0704030504030204" pitchFamily="34" charset="0"/>
              </a:rPr>
              <a:t>“Due Season”</a:t>
            </a:r>
            <a:r>
              <a:rPr lang="en-US" sz="3200" b="1" dirty="0">
                <a:effectLst>
                  <a:outerShdw blurRad="38100" dist="38100" dir="2700000" algn="tl">
                    <a:srgbClr val="000000">
                      <a:alpha val="43137"/>
                    </a:srgbClr>
                  </a:outerShdw>
                </a:effectLst>
                <a:latin typeface="Arial Rounded MT Bold" panose="020F0704030504030204" pitchFamily="34" charset="0"/>
              </a:rPr>
              <a:t> is Coming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379" y="395785"/>
            <a:ext cx="10290411" cy="4954138"/>
          </a:xfrm>
          <a:solidFill>
            <a:schemeClr val="bg1">
              <a:alpha val="90000"/>
            </a:schemeClr>
          </a:solidFill>
        </p:spPr>
        <p:txBody>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#3: The Perseverance of the Future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The Condition: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“If we do not give up”</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Perseverance Bridges Planting and Reaping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Pressing Forward = Active, Intentional Faith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i="1" dirty="0">
                <a:effectLst>
                  <a:outerShdw blurRad="38100" dist="38100" dir="2700000" algn="tl">
                    <a:srgbClr val="000000">
                      <a:alpha val="43137"/>
                    </a:srgbClr>
                  </a:outerShdw>
                </a:effectLst>
                <a:latin typeface="Arial Rounded MT Bold" panose="020F0704030504030204" pitchFamily="34" charset="0"/>
              </a:rPr>
              <a:t>Phil. 3:14 – Straining forward, pressing 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946" y="1583143"/>
            <a:ext cx="10112991" cy="4067032"/>
          </a:xfrm>
          <a:solidFill>
            <a:schemeClr val="bg1">
              <a:alpha val="90000"/>
            </a:schemeClr>
          </a:solidFill>
        </p:spPr>
        <p:txBody>
          <a:bodyPr/>
          <a:lstStyle/>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John Stephen </a:t>
            </a:r>
            <a:r>
              <a:rPr lang="en-US" sz="3200" b="1" dirty="0" err="1">
                <a:effectLst>
                  <a:outerShdw blurRad="38100" dist="38100" dir="2700000" algn="tl">
                    <a:srgbClr val="000000">
                      <a:alpha val="43137"/>
                    </a:srgbClr>
                  </a:outerShdw>
                </a:effectLst>
                <a:latin typeface="Arial Rounded MT Bold" panose="020F0704030504030204" pitchFamily="34" charset="0"/>
              </a:rPr>
              <a:t>Akhwari</a:t>
            </a:r>
            <a:r>
              <a:rPr lang="en-US" sz="3200" b="1" dirty="0">
                <a:effectLst>
                  <a:outerShdw blurRad="38100" dist="38100" dir="2700000" algn="tl">
                    <a:srgbClr val="000000">
                      <a:alpha val="43137"/>
                    </a:srgbClr>
                  </a:outerShdw>
                </a:effectLst>
                <a:latin typeface="Arial Rounded MT Bold" panose="020F0704030504030204" pitchFamily="34" charset="0"/>
              </a:rPr>
              <a:t>, 1968 Olympics: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12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…Finished Last But Refused to Quit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“My country did not send me to start the race,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…but to finish 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800"/>
              </a:spcBef>
              <a:spcAft>
                <a:spcPts val="12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Application: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God Didn’t Bring Us This Far To Quit Now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7" y="395785"/>
            <a:ext cx="11737074" cy="4531058"/>
          </a:xfrm>
          <a:solidFill>
            <a:schemeClr val="bg1"/>
          </a:solidFill>
        </p:spPr>
        <p:txBody>
          <a:bodyPr/>
          <a:lstStyle/>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Don’t Give Up in Your Walk with God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Don’t Give Up In Your Family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Don’t Give Up In Your Service to the Church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Don’t Give Up In Your Prayers for this Community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Instead: </a:t>
            </a:r>
            <a:r>
              <a:rPr lang="en-US" sz="3200" b="1" i="1" dirty="0">
                <a:effectLst>
                  <a:outerShdw blurRad="38100" dist="38100" dir="2700000" algn="tl">
                    <a:srgbClr val="000000">
                      <a:alpha val="43137"/>
                    </a:srgbClr>
                  </a:outerShdw>
                </a:effectLst>
                <a:latin typeface="Arial Rounded MT Bold" panose="020F0704030504030204" pitchFamily="34" charset="0"/>
              </a:rPr>
              <a:t>Press Forward, Strain Toward What Lies Ahead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out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173" y="750627"/>
            <a:ext cx="11559653" cy="5131558"/>
          </a:xfrm>
          <a:solidFill>
            <a:schemeClr val="bg1">
              <a:alpha val="90000"/>
            </a:schemeClr>
          </a:solidFill>
        </p:spPr>
        <p:txBody>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Winston Churchill: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“Never Give In…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…Never Give In.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1200"/>
              </a:spcAft>
              <a:buNone/>
            </a:pPr>
            <a:r>
              <a:rPr lang="en-US" sz="3200" b="1" i="1" dirty="0">
                <a:effectLst>
                  <a:outerShdw blurRad="38100" dist="38100" dir="2700000" algn="tl">
                    <a:srgbClr val="000000">
                      <a:alpha val="43137"/>
                    </a:srgbClr>
                  </a:outerShdw>
                </a:effectLst>
                <a:latin typeface="Arial Rounded MT Bold" panose="020F0704030504030204" pitchFamily="34" charset="0"/>
              </a:rPr>
              <a:t>…Never, Never, Never.”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24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Galatians 6:9 &amp; Philippians 3:14</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rPr>
              <a:t>“Let us not grow weary… In due season we will reap… I</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rPr>
              <a:t> press on toward the goal for the prize of the upward call</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rPr>
              <a:t> of God in Christ Jesus.”</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395784"/>
            <a:ext cx="11559653" cy="5268037"/>
          </a:xfrm>
          <a:solidFill>
            <a:schemeClr val="bg1"/>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Faith Doesn’t Grow In Comfort…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…It Grows In Waiting.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When God Delays…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…He’s Developing Something Deeper In You.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Don’t Give Up Before The Harvest…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…Keep Watering The Promise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“Let us not become weary in doing good, for at the proper time we will reap a harvest if we do not give up” -</a:t>
            </a:r>
            <a:r>
              <a:rPr lang="en-US" sz="3200" b="1" dirty="0">
                <a:effectLst>
                  <a:outerShdw blurRad="38100" dist="38100" dir="2700000" algn="tl">
                    <a:srgbClr val="000000">
                      <a:alpha val="43137"/>
                    </a:srgbClr>
                  </a:outerShdw>
                </a:effectLst>
                <a:latin typeface="Arial Rounded MT Bold" panose="020F0704030504030204" pitchFamily="34" charset="0"/>
              </a:rPr>
              <a:t>Gal 6:9</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395784"/>
            <a:ext cx="11559653" cy="6127845"/>
          </a:xfrm>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2011" y="286602"/>
            <a:ext cx="11737075" cy="6332561"/>
          </a:xfrm>
        </p:spPr>
        <p:txBody>
          <a:bodyPr>
            <a:normAutofit lnSpcReduction="10000"/>
          </a:bodyPr>
          <a:lstStyle/>
          <a:p>
            <a:endParaRPr lang="en-US" dirty="0"/>
          </a:p>
          <a:p>
            <a:r>
              <a:rPr lang="en-US" sz="3600" b="1" dirty="0">
                <a:effectLst>
                  <a:outerShdw blurRad="38100" dist="38100" dir="2700000" algn="tl">
                    <a:srgbClr val="000000">
                      <a:alpha val="43137"/>
                    </a:srgbClr>
                  </a:outerShdw>
                </a:effectLst>
              </a:rPr>
              <a:t>After the fall in Garden of Eden, Adam was walking with his sons Cain and Abel.</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As they passed by the ruins of the Garden of Eden, one of the boys asked,</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"Father, what's that?"</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Adam replied, "Boys, that's where your mother ate us out of house and home.“</a:t>
            </a:r>
            <a:endParaRPr lang="en-US" sz="3600" b="1" dirty="0">
              <a:effectLst>
                <a:outerShdw blurRad="38100" dist="38100" dir="2700000" algn="tl">
                  <a:srgbClr val="000000">
                    <a:alpha val="43137"/>
                  </a:srgbClr>
                </a:outerShdw>
              </a:effectLst>
            </a:endParaRPr>
          </a:p>
          <a:p>
            <a:pPr algn="ctr"/>
            <a:r>
              <a:rPr lang="en-US" sz="3600" b="1" dirty="0">
                <a:effectLst>
                  <a:outerShdw blurRad="38100" dist="38100" dir="2700000" algn="tl">
                    <a:srgbClr val="000000">
                      <a:alpha val="43137"/>
                    </a:srgbClr>
                  </a:outerShdw>
                </a:effectLst>
              </a:rPr>
              <a:t>We Should Plenty Today –So Eat Up</a:t>
            </a:r>
            <a:endParaRPr lang="en-US" sz="3600" b="1" dirty="0">
              <a:effectLst>
                <a:outerShdw blurRad="38100" dist="38100" dir="2700000" algn="tl">
                  <a:srgbClr val="000000">
                    <a:alpha val="43137"/>
                  </a:srgbClr>
                </a:outerShdw>
              </a:effectLst>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14" y="533400"/>
            <a:ext cx="5091834" cy="5334000"/>
          </a:xfrm>
          <a:solidFill>
            <a:schemeClr val="bg1"/>
          </a:solidFill>
        </p:spPr>
        <p:txBody>
          <a:bodyPr>
            <a:normAutofit fontScale="92500" lnSpcReduction="20000"/>
          </a:bodyPr>
          <a:lstStyle/>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Remember…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With God We Are Not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Helpless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Hopeless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We Are Powerful!!</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14600" y="457200"/>
            <a:ext cx="8212540" cy="5261212"/>
          </a:xfrm>
          <a:solidFill>
            <a:schemeClr val="bg1"/>
          </a:solidFill>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3048000" y="381000"/>
            <a:ext cx="6413898" cy="5257800"/>
          </a:xfrm>
          <a:solidFill>
            <a:schemeClr val="bg1"/>
          </a:solidFill>
        </p:spPr>
        <p:txBody>
          <a:bodyPr>
            <a:normAutofit lnSpcReduction="10000"/>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51541" y="-309563"/>
            <a:ext cx="9144000" cy="1909763"/>
          </a:xfrm>
        </p:spPr>
        <p:txBody>
          <a:bodyPr>
            <a:normAutofit/>
          </a:bodyPr>
          <a:lstStyle/>
          <a:p>
            <a:r>
              <a:rPr lang="en-US" b="1" dirty="0">
                <a:solidFill>
                  <a:schemeClr val="bg1"/>
                </a:solidFill>
                <a:effectLst>
                  <a:outerShdw blurRad="38100" dist="38100" dir="2700000" algn="tl">
                    <a:srgbClr val="000000">
                      <a:alpha val="43137"/>
                    </a:srgbClr>
                  </a:outerShdw>
                </a:effectLst>
              </a:rPr>
              <a:t>Don’t Give Up—Press On</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Gal 6:9  &amp;  Phil 3:13–14 </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00920" y="5799328"/>
            <a:ext cx="9144000" cy="1655762"/>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Arial Rounded MT Bold" panose="020F0704030504030204" pitchFamily="34" charset="0"/>
              </a:rPr>
              <a:t>Homecoming 2025</a:t>
            </a:r>
            <a:endParaRPr lang="en-US" sz="5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150125"/>
            <a:ext cx="12055521" cy="6373505"/>
          </a:xfrm>
          <a:solidFill>
            <a:schemeClr val="bg1"/>
          </a:solidFill>
        </p:spPr>
        <p:txBody>
          <a:bodyPr>
            <a:normAutofit fontScale="70000" lnSpcReduction="20000"/>
          </a:bodyPr>
          <a:lstStyle/>
          <a:p>
            <a:pPr algn="ctr">
              <a:lnSpc>
                <a:spcPct val="120000"/>
              </a:lnSpc>
              <a:spcAft>
                <a:spcPts val="1200"/>
              </a:spcAft>
            </a:pPr>
            <a:r>
              <a:rPr lang="en-US" sz="4000" b="1" dirty="0">
                <a:effectLst>
                  <a:outerShdw blurRad="38100" dist="38100" dir="2700000" algn="tl">
                    <a:srgbClr val="000000">
                      <a:alpha val="43137"/>
                    </a:srgbClr>
                  </a:outerShdw>
                </a:effectLst>
                <a:latin typeface="Arial Rounded MT Bold" panose="020F0704030504030204" pitchFamily="34" charset="0"/>
              </a:rPr>
              <a:t>It’s a time to look back/ remember where God has brought us from, to celebrate the saints who labored before us, / to look forward with hope to what God will yet do. </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Aft>
                <a:spcPts val="1200"/>
              </a:spcAft>
            </a:pPr>
            <a:r>
              <a:rPr lang="en-US" sz="4000" b="1" dirty="0">
                <a:effectLst>
                  <a:outerShdw blurRad="38100" dist="38100" dir="2700000" algn="tl">
                    <a:srgbClr val="000000">
                      <a:alpha val="43137"/>
                    </a:srgbClr>
                  </a:outerShdw>
                </a:effectLst>
                <a:latin typeface="Arial Rounded MT Bold" panose="020F0704030504030204" pitchFamily="34" charset="0"/>
              </a:rPr>
              <a:t>As we gather today, we are reminded that the church is not built on one generation alone—it is built on the faithfulness of many who refused to give up.</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Aft>
                <a:spcPts val="1200"/>
              </a:spcAft>
            </a:pPr>
            <a:r>
              <a:rPr lang="en-US" sz="4000" b="1" dirty="0">
                <a:effectLst>
                  <a:outerShdw blurRad="38100" dist="38100" dir="2700000" algn="tl">
                    <a:srgbClr val="000000">
                      <a:alpha val="43137"/>
                    </a:srgbClr>
                  </a:outerShdw>
                </a:effectLst>
                <a:latin typeface="Arial Rounded MT Bold" panose="020F0704030504030204" pitchFamily="34" charset="0"/>
              </a:rPr>
              <a:t>Paul’s words in Galatians 6:9 speak directly to us on this Homecoming Sunday: </a:t>
            </a:r>
            <a:r>
              <a:rPr lang="en-US" sz="4000" b="1" i="1" dirty="0">
                <a:effectLst>
                  <a:outerShdw blurRad="38100" dist="38100" dir="2700000" algn="tl">
                    <a:srgbClr val="000000">
                      <a:alpha val="43137"/>
                    </a:srgbClr>
                  </a:outerShdw>
                </a:effectLst>
                <a:latin typeface="Arial Rounded MT Bold" panose="020F0704030504030204" pitchFamily="34" charset="0"/>
              </a:rPr>
              <a:t>“Let us not grow weary of doing good, for in due season we will reap, if we do not give up.”</a:t>
            </a:r>
            <a:r>
              <a:rPr lang="en-US" sz="4000" b="1" dirty="0">
                <a:effectLst>
                  <a:outerShdw blurRad="38100" dist="38100" dir="2700000" algn="tl">
                    <a:srgbClr val="000000">
                      <a:alpha val="43137"/>
                    </a:srgbClr>
                  </a:outerShdw>
                </a:effectLst>
                <a:latin typeface="Arial Rounded MT Bold" panose="020F0704030504030204" pitchFamily="34" charset="0"/>
              </a:rPr>
              <a:t> </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Aft>
                <a:spcPts val="1200"/>
              </a:spcAft>
            </a:pPr>
            <a:r>
              <a:rPr lang="en-US" sz="4000" b="1" dirty="0">
                <a:effectLst>
                  <a:outerShdw blurRad="38100" dist="38100" dir="2700000" algn="tl">
                    <a:srgbClr val="000000">
                      <a:alpha val="43137"/>
                    </a:srgbClr>
                  </a:outerShdw>
                </a:effectLst>
                <a:latin typeface="Arial Rounded MT Bold" panose="020F0704030504030204" pitchFamily="34" charset="0"/>
              </a:rPr>
              <a:t>That’s the story of this church. Through trials and triumphs, through lean years and fruitful years, God has sustained us because faithful men and women kept sowing seeds of prayer, service, and love.</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167" y="1091821"/>
            <a:ext cx="8502555" cy="3534770"/>
          </a:xfrm>
          <a:solidFill>
            <a:schemeClr val="bg1"/>
          </a:solidFill>
        </p:spPr>
        <p:txBody>
          <a:bodyPr/>
          <a:lstStyle/>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Homecoming = Memory + Momentum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Looking Back with Gratitude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Looking Forward with Hope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i="1" dirty="0">
                <a:effectLst>
                  <a:outerShdw blurRad="38100" dist="38100" dir="2700000" algn="tl">
                    <a:srgbClr val="000000">
                      <a:alpha val="43137"/>
                    </a:srgbClr>
                  </a:outerShdw>
                </a:effectLst>
                <a:latin typeface="Arial Rounded MT Bold" panose="020F0704030504030204" pitchFamily="34" charset="0"/>
              </a:rPr>
              <a:t>Don’t Give Up—Press 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3905</Words>
  <Application>WPS Presentation</Application>
  <PresentationFormat>Widescreen</PresentationFormat>
  <Paragraphs>143</Paragraphs>
  <Slides>21</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21</vt:i4>
      </vt:variant>
    </vt:vector>
  </HeadingPairs>
  <TitlesOfParts>
    <vt:vector size="34" baseType="lpstr">
      <vt:lpstr>Arial</vt:lpstr>
      <vt:lpstr>SimSun</vt:lpstr>
      <vt:lpstr>Wingdings</vt:lpstr>
      <vt:lpstr>Aptos</vt:lpstr>
      <vt:lpstr>Arial Rounded MT Bold</vt:lpstr>
      <vt:lpstr>Segoe UI</vt:lpstr>
      <vt:lpstr>Aptos Display</vt:lpstr>
      <vt:lpstr>Segoe UI Variable Display</vt:lpstr>
      <vt:lpstr>Microsoft YaHei</vt:lpstr>
      <vt:lpstr>Arial Unicode MS</vt:lpstr>
      <vt:lpstr>Aptos Display</vt:lpstr>
      <vt:lpstr>Office Theme</vt:lpstr>
      <vt:lpstr>1_Office Theme</vt:lpstr>
      <vt:lpstr>Edward Christian Church</vt:lpstr>
      <vt:lpstr>PowerPoint 演示文稿</vt:lpstr>
      <vt:lpstr>PowerPoint 演示文稿</vt:lpstr>
      <vt:lpstr>PowerPoint 演示文稿</vt:lpstr>
      <vt:lpstr>PowerPoint 演示文稿</vt:lpstr>
      <vt:lpstr>PowerPoint 演示文稿</vt:lpstr>
      <vt:lpstr>Don’t Give Up—Press On  Gal 6:9  &amp;  Phil 3:13–14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352</cp:revision>
  <dcterms:created xsi:type="dcterms:W3CDTF">2025-08-19T14:10:00Z</dcterms:created>
  <dcterms:modified xsi:type="dcterms:W3CDTF">2025-10-26T20:32:00Z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922326608F87452CA6DF5B3CAEAA5E55_13</vt:lpwstr>
  </property>
  <property fmtid="{D5CDD505-2E9C-101B-9397-08002B2CF9AE}" pid="3" name="KSOProductBuildVer">
    <vt:lpwstr>2057-12.2.0.23149</vt:lpwstr>
  </property>
</Properties>
</file>