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32"/>
  </p:notesMasterIdLst>
  <p:sldIdLst>
    <p:sldId id="272" r:id="rId5"/>
    <p:sldId id="805" r:id="rId6"/>
    <p:sldId id="259" r:id="rId7"/>
    <p:sldId id="808" r:id="rId8"/>
    <p:sldId id="815" r:id="rId9"/>
    <p:sldId id="2599" r:id="rId10"/>
    <p:sldId id="2626" r:id="rId11"/>
    <p:sldId id="2617" r:id="rId12"/>
    <p:sldId id="2627" r:id="rId13"/>
    <p:sldId id="2648" r:id="rId14"/>
    <p:sldId id="2628" r:id="rId15"/>
    <p:sldId id="2649" r:id="rId16"/>
    <p:sldId id="2647" r:id="rId17"/>
    <p:sldId id="2629" r:id="rId18"/>
    <p:sldId id="2650" r:id="rId19"/>
    <p:sldId id="2630" r:id="rId20"/>
    <p:sldId id="2651" r:id="rId21"/>
    <p:sldId id="2631" r:id="rId22"/>
    <p:sldId id="2652" r:id="rId23"/>
    <p:sldId id="2632" r:id="rId24"/>
    <p:sldId id="2641" r:id="rId25"/>
    <p:sldId id="2634" r:id="rId26"/>
    <p:sldId id="2643" r:id="rId27"/>
    <p:sldId id="2633" r:id="rId28"/>
    <p:sldId id="2635" r:id="rId29"/>
    <p:sldId id="2638" r:id="rId30"/>
    <p:sldId id="265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141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09DF-7631-4329-9E45-C8C2C9631CD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D601-761F-4B38-90CB-80918C3B34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1982" y="1160059"/>
            <a:ext cx="5602705" cy="424445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Living the Message”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(Step 12)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Eph 5:14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251" y="4312693"/>
            <a:ext cx="4885897" cy="1975395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Wake Up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Walk It Out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186" y="0"/>
            <a:ext cx="271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5912" y="0"/>
            <a:ext cx="3102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9, 2025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13898"/>
            <a:ext cx="11764371" cy="6291617"/>
          </a:xfrm>
        </p:spPr>
        <p:txBody>
          <a:bodyPr>
            <a:normAutofit/>
          </a:bodyPr>
          <a:lstStyle/>
          <a:p>
            <a:r>
              <a:rPr lang="en-US" dirty="0"/>
              <a:t>Step 12 says: </a:t>
            </a:r>
            <a:r>
              <a:rPr lang="en-US" i="1" dirty="0"/>
              <a:t>‘Having had a spiritual awakening as the result of these steps, we try to carry this message to others and to practice these principles in all our affairs.’</a:t>
            </a:r>
            <a:endParaRPr lang="en-US" dirty="0"/>
          </a:p>
          <a:p>
            <a:r>
              <a:rPr lang="en-US" dirty="0"/>
              <a:t>In other words: </a:t>
            </a:r>
            <a:r>
              <a:rPr lang="en-US" b="1" dirty="0"/>
              <a:t>You’ve been rescued — now become a rescuer. You’ve been healed — now become a healer. You’ve been loved — now go love.”</a:t>
            </a:r>
            <a:endParaRPr lang="en-US" dirty="0"/>
          </a:p>
          <a:p>
            <a:r>
              <a:rPr lang="en-US" b="1" dirty="0"/>
              <a:t>Scripture Foundation</a:t>
            </a:r>
            <a:endParaRPr lang="en-US" dirty="0"/>
          </a:p>
          <a:p>
            <a:pPr lvl="0"/>
            <a:r>
              <a:rPr lang="en-US" b="1" dirty="0"/>
              <a:t>Matthew 5:14–16</a:t>
            </a:r>
            <a:r>
              <a:rPr lang="en-US" dirty="0"/>
              <a:t> — </a:t>
            </a:r>
            <a:r>
              <a:rPr lang="en-US" i="1" dirty="0"/>
              <a:t>“You are the light of the world. A town built on a hill cannot be hidden… let your light shine before others.”</a:t>
            </a:r>
            <a:endParaRPr lang="en-US" dirty="0"/>
          </a:p>
          <a:p>
            <a:pPr lvl="0"/>
            <a:r>
              <a:rPr lang="en-US" b="1" dirty="0"/>
              <a:t>2 Corinthians 1:4</a:t>
            </a:r>
            <a:r>
              <a:rPr lang="en-US" dirty="0"/>
              <a:t> — </a:t>
            </a:r>
            <a:r>
              <a:rPr lang="en-US" i="1" dirty="0"/>
              <a:t>“He comforts us in all our troubles so that we can comfort others.”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2" y="1412543"/>
            <a:ext cx="8147713" cy="5445457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Carry the Message with Joy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(Visibility Challenge)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Matthew 5:14–16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Key Point: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Light Must Be Visible.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Story: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Woman Baking Cookies For Firefighters.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Challenge: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Share Your Story This Week.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13898"/>
            <a:ext cx="11764371" cy="6291617"/>
          </a:xfrm>
        </p:spPr>
        <p:txBody>
          <a:bodyPr/>
          <a:lstStyle/>
          <a:p>
            <a:r>
              <a:rPr lang="en-US" b="1" dirty="0"/>
              <a:t>Matthew 5:14–16,</a:t>
            </a:r>
            <a:r>
              <a:rPr lang="en-US" dirty="0"/>
              <a:t> </a:t>
            </a:r>
            <a:r>
              <a:rPr lang="en-US" i="1" dirty="0"/>
              <a:t>‘You are the light of the world. A city set on a hill cannot be hidden.’</a:t>
            </a:r>
            <a:endParaRPr lang="en-US" dirty="0"/>
          </a:p>
          <a:p>
            <a:r>
              <a:rPr lang="en-US" dirty="0"/>
              <a:t>In </a:t>
            </a:r>
            <a:r>
              <a:rPr lang="en-US" b="1" dirty="0"/>
              <a:t>Greek, ‘light’ (</a:t>
            </a:r>
            <a:r>
              <a:rPr lang="en-US" b="1" i="1" dirty="0" err="1"/>
              <a:t>phōs</a:t>
            </a:r>
            <a:r>
              <a:rPr lang="en-US" b="1" dirty="0"/>
              <a:t>) </a:t>
            </a:r>
            <a:r>
              <a:rPr lang="en-US" dirty="0"/>
              <a:t>means </a:t>
            </a:r>
            <a:r>
              <a:rPr lang="en-US" b="1" dirty="0"/>
              <a:t>revelation</a:t>
            </a:r>
            <a:r>
              <a:rPr lang="en-US" dirty="0"/>
              <a:t> — the church is meant to reveal Christ. Jesus says </a:t>
            </a:r>
            <a:r>
              <a:rPr lang="en-US" b="1" dirty="0"/>
              <a:t>discipleship is public, not private.</a:t>
            </a:r>
            <a:endParaRPr lang="en-US" b="1" dirty="0"/>
          </a:p>
          <a:p>
            <a:r>
              <a:rPr lang="en-US" b="1" dirty="0"/>
              <a:t>Story</a:t>
            </a:r>
            <a:r>
              <a:rPr lang="en-US" dirty="0"/>
              <a:t>: A woman in recovery baked cookies every Friday and delivered them to the fire station. She said, ‘I can’t repay the world for saving me, but I can sweeten it.’ </a:t>
            </a:r>
            <a:endParaRPr lang="en-US" dirty="0"/>
          </a:p>
          <a:p>
            <a:r>
              <a:rPr lang="en-US" dirty="0"/>
              <a:t>That’s Step 12 — carrying the message with joy.</a:t>
            </a:r>
            <a:endParaRPr lang="en-US" dirty="0"/>
          </a:p>
          <a:p>
            <a:r>
              <a:rPr lang="en-US" b="1" dirty="0"/>
              <a:t>Illustration</a:t>
            </a:r>
            <a:r>
              <a:rPr lang="en-US" dirty="0"/>
              <a:t>: Imagine if every Christian carried joy like confetti. You walk into the grocery store, and suddenly people are smiling because you’re </a:t>
            </a:r>
            <a:r>
              <a:rPr lang="en-US" b="1" dirty="0"/>
              <a:t>sprinkling hope everywhere.</a:t>
            </a:r>
            <a:endParaRPr lang="en-US" b="1" dirty="0"/>
          </a:p>
          <a:p>
            <a:r>
              <a:rPr lang="en-US" b="1" dirty="0"/>
              <a:t>Challenge:</a:t>
            </a:r>
            <a:r>
              <a:rPr lang="en-US" dirty="0"/>
              <a:t> Share your story of redemption with someone outside the church this week. Don’t keep your light under a basket.”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13899"/>
            <a:ext cx="11859905" cy="6359856"/>
          </a:xfrm>
        </p:spPr>
        <p:txBody>
          <a:bodyPr>
            <a:normAutofit fontScale="92500"/>
          </a:bodyPr>
          <a:lstStyle/>
          <a:p>
            <a:r>
              <a:rPr lang="en-US" dirty="0"/>
              <a:t>“Step 12 begins with </a:t>
            </a:r>
            <a:r>
              <a:rPr lang="en-US" i="1" dirty="0"/>
              <a:t>‘having had a spiritual awakening.’</a:t>
            </a:r>
            <a:r>
              <a:rPr lang="en-US" dirty="0"/>
              <a:t> This is not just emotional relief or temporary change — it’s a transformation of the heart.</a:t>
            </a:r>
            <a:endParaRPr lang="en-US" dirty="0"/>
          </a:p>
          <a:p>
            <a:pPr lvl="0"/>
            <a:r>
              <a:rPr lang="en-US" b="1" dirty="0"/>
              <a:t>Ephesians 5:14</a:t>
            </a:r>
            <a:r>
              <a:rPr lang="en-US" dirty="0"/>
              <a:t> says, </a:t>
            </a:r>
            <a:r>
              <a:rPr lang="en-US" i="1" dirty="0"/>
              <a:t>‘</a:t>
            </a:r>
            <a:r>
              <a:rPr lang="en-US" b="1" i="1" dirty="0"/>
              <a:t>Wake up, sleeper, rise from the dead, and Christ will shine on you.’</a:t>
            </a:r>
            <a:endParaRPr lang="en-US" b="1" dirty="0"/>
          </a:p>
          <a:p>
            <a:pPr lvl="0"/>
            <a:r>
              <a:rPr lang="en-US" dirty="0"/>
              <a:t>Spiritual awakening means we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differently, love differently, and live differently.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Illustration: </a:t>
            </a:r>
            <a:r>
              <a:rPr lang="en-US" b="1" dirty="0"/>
              <a:t>The Caterpillar and the Butterfly</a:t>
            </a:r>
            <a:r>
              <a:rPr lang="en-US" dirty="0"/>
              <a:t> — A </a:t>
            </a:r>
            <a:r>
              <a:rPr lang="en-US" b="1" dirty="0"/>
              <a:t>caterpillar doesn’t just improve; it transforms</a:t>
            </a:r>
            <a:r>
              <a:rPr lang="en-US" dirty="0"/>
              <a:t>. Step 12 is about </a:t>
            </a:r>
            <a:r>
              <a:rPr lang="en-US" b="1" dirty="0"/>
              <a:t>living as a butterfly</a:t>
            </a:r>
            <a:r>
              <a:rPr lang="en-US" dirty="0"/>
              <a:t>, not </a:t>
            </a:r>
            <a:r>
              <a:rPr lang="en-US" b="1" dirty="0"/>
              <a:t>crawling like a caterpillar anymore.”</a:t>
            </a: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Carrying the Message</a:t>
            </a:r>
            <a:endParaRPr lang="en-US" dirty="0"/>
          </a:p>
          <a:p>
            <a:r>
              <a:rPr lang="en-US" dirty="0"/>
              <a:t>“Step 12 calls us to </a:t>
            </a:r>
            <a:r>
              <a:rPr lang="en-US" i="1" dirty="0"/>
              <a:t>‘carry this message to others.’</a:t>
            </a:r>
            <a:r>
              <a:rPr lang="en-US" dirty="0"/>
              <a:t> Recovery is not meant to be hoarded; it’s meant to be shared.</a:t>
            </a:r>
            <a:endParaRPr lang="en-US" dirty="0"/>
          </a:p>
          <a:p>
            <a:pPr lvl="0"/>
            <a:r>
              <a:rPr lang="en-US" b="1" dirty="0"/>
              <a:t>2 Corinthians 1:4</a:t>
            </a:r>
            <a:r>
              <a:rPr lang="en-US" dirty="0"/>
              <a:t> says, </a:t>
            </a:r>
            <a:r>
              <a:rPr lang="en-US" i="1" dirty="0"/>
              <a:t>‘God comforts us in all our troubles so that we can comfort those in any trouble with the comfort we ourselves receive from God.’</a:t>
            </a:r>
            <a:endParaRPr lang="en-US" dirty="0"/>
          </a:p>
          <a:p>
            <a:pPr lvl="0" algn="ctr"/>
            <a:r>
              <a:rPr lang="en-US" b="1" dirty="0"/>
              <a:t>Your story is someone else’s survival guide.</a:t>
            </a:r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2006" y="395785"/>
            <a:ext cx="9789994" cy="600501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Practice Principles Everywhere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(Consistency Challenge)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Scripture: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James 1:22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Key Point: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Faith Must Produce Action.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Story: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 Praying For Drivers In Traffic.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Challenge: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Live Principles At Home, Work, And In Conflict.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13898"/>
            <a:ext cx="11764371" cy="6291617"/>
          </a:xfrm>
        </p:spPr>
        <p:txBody>
          <a:bodyPr/>
          <a:lstStyle/>
          <a:p>
            <a:r>
              <a:rPr lang="en-US" b="1" dirty="0"/>
              <a:t>Point 2 — Practice the Principles Everywhere</a:t>
            </a:r>
            <a:endParaRPr lang="en-US" dirty="0"/>
          </a:p>
          <a:p>
            <a:r>
              <a:rPr lang="en-US" dirty="0"/>
              <a:t>“</a:t>
            </a:r>
            <a:r>
              <a:rPr lang="en-US" b="1" dirty="0"/>
              <a:t>James 1:22 </a:t>
            </a:r>
            <a:r>
              <a:rPr lang="en-US" dirty="0"/>
              <a:t>says: </a:t>
            </a:r>
            <a:r>
              <a:rPr lang="en-US" i="1" dirty="0"/>
              <a:t>‘Do not merely listen to the word… do what it says.’</a:t>
            </a:r>
            <a:endParaRPr lang="en-US" dirty="0"/>
          </a:p>
          <a:p>
            <a:r>
              <a:rPr lang="en-US" dirty="0"/>
              <a:t>The Greek word for </a:t>
            </a:r>
            <a:r>
              <a:rPr lang="en-US" b="1" dirty="0"/>
              <a:t>‘do’</a:t>
            </a:r>
            <a:r>
              <a:rPr lang="en-US" dirty="0"/>
              <a:t> (</a:t>
            </a:r>
            <a:r>
              <a:rPr lang="en-US" i="1" dirty="0" err="1"/>
              <a:t>poiētēs</a:t>
            </a:r>
            <a:r>
              <a:rPr lang="en-US" dirty="0"/>
              <a:t>) means </a:t>
            </a:r>
            <a:r>
              <a:rPr lang="en-US" b="1" dirty="0"/>
              <a:t>maker, producer</a:t>
            </a:r>
            <a:r>
              <a:rPr lang="en-US" dirty="0"/>
              <a:t>. </a:t>
            </a:r>
            <a:endParaRPr lang="en-US" dirty="0"/>
          </a:p>
          <a:p>
            <a:pPr algn="ctr"/>
            <a:r>
              <a:rPr lang="en-US" b="1" dirty="0"/>
              <a:t>Faith is not passive; it creates action.</a:t>
            </a:r>
            <a:endParaRPr lang="en-US" b="1" dirty="0"/>
          </a:p>
          <a:p>
            <a:r>
              <a:rPr lang="en-US" b="1" dirty="0"/>
              <a:t>Story</a:t>
            </a:r>
            <a:r>
              <a:rPr lang="en-US" dirty="0"/>
              <a:t>: A man said, ‘I used to lose my temper in traffic. Now I pray for the person who cut me off. </a:t>
            </a:r>
            <a:r>
              <a:rPr lang="en-US" b="1" dirty="0"/>
              <a:t>Sometimes I pray they get pulled over</a:t>
            </a:r>
            <a:r>
              <a:rPr lang="en-US" dirty="0"/>
              <a:t>… but I pray!’ That’s practicing principles in all affairs.</a:t>
            </a:r>
            <a:endParaRPr lang="en-US" dirty="0"/>
          </a:p>
          <a:p>
            <a:r>
              <a:rPr lang="en-US" b="1" dirty="0"/>
              <a:t>Illustration</a:t>
            </a:r>
            <a:r>
              <a:rPr lang="en-US" dirty="0"/>
              <a:t>: </a:t>
            </a:r>
            <a:r>
              <a:rPr lang="en-US" b="1" dirty="0"/>
              <a:t>Recovery</a:t>
            </a:r>
            <a:r>
              <a:rPr lang="en-US" dirty="0"/>
              <a:t> principles are like </a:t>
            </a:r>
            <a:r>
              <a:rPr lang="en-US" b="1" dirty="0"/>
              <a:t>duct tape</a:t>
            </a:r>
            <a:r>
              <a:rPr lang="en-US" dirty="0"/>
              <a:t>. They hold together cars, shoes, even relationships if you’re creative.</a:t>
            </a:r>
            <a:endParaRPr lang="en-US" dirty="0"/>
          </a:p>
          <a:p>
            <a:r>
              <a:rPr lang="en-US" b="1" dirty="0"/>
              <a:t>Challenge:</a:t>
            </a:r>
            <a:r>
              <a:rPr lang="en-US" dirty="0"/>
              <a:t> Ask yourself daily: ‘Am I living this at home, at work, in traffic, in conflict?’ </a:t>
            </a:r>
            <a:endParaRPr lang="en-US" dirty="0"/>
          </a:p>
          <a:p>
            <a:r>
              <a:rPr lang="en-US" dirty="0"/>
              <a:t>Practice the principles everywhere, not just in safe spaces.”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3" y="40944"/>
            <a:ext cx="10399593" cy="6127844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Love with Agape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(Agape Challenge)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13:35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Key Point: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Love is the Evidence of Discipleship.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Story: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Pastor chasing chickens = God’s relentless love.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Challenge: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Love Someone Hard to Love This Week.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13898"/>
            <a:ext cx="11764371" cy="6291617"/>
          </a:xfrm>
        </p:spPr>
        <p:txBody>
          <a:bodyPr/>
          <a:lstStyle/>
          <a:p>
            <a:r>
              <a:rPr lang="en-US" b="1" dirty="0"/>
              <a:t>John 13:35 </a:t>
            </a:r>
            <a:r>
              <a:rPr lang="en-US" dirty="0"/>
              <a:t>says: </a:t>
            </a:r>
            <a:r>
              <a:rPr lang="en-US" i="1" dirty="0"/>
              <a:t>‘By this everyone will know that you are my disciples, if you love one another.’</a:t>
            </a:r>
            <a:endParaRPr lang="en-US" dirty="0"/>
          </a:p>
          <a:p>
            <a:r>
              <a:rPr lang="en-US" dirty="0"/>
              <a:t>The word ‘love’ here is </a:t>
            </a:r>
            <a:r>
              <a:rPr lang="en-US" i="1" dirty="0" err="1"/>
              <a:t>agapē</a:t>
            </a:r>
            <a:r>
              <a:rPr lang="en-US" dirty="0"/>
              <a:t> — unconditional, sacrificial love. Jesus says love is the apologetic of the church.</a:t>
            </a:r>
            <a:endParaRPr lang="en-US" dirty="0"/>
          </a:p>
          <a:p>
            <a:r>
              <a:rPr lang="en-US" dirty="0"/>
              <a:t>Story: A pastor once kept chickens. Every time one escaped, he’d chase it down, scoop it up, and bring it back. He said, ‘That’s how God loves us — He doesn’t stop chasing.’ That’s agape love in action.</a:t>
            </a:r>
            <a:endParaRPr lang="en-US" dirty="0"/>
          </a:p>
          <a:p>
            <a:r>
              <a:rPr lang="en-US" dirty="0"/>
              <a:t>Illustration: Agape love is like a bottomless soup pot. No matter how many bowls you serve, it never runs out.</a:t>
            </a:r>
            <a:endParaRPr lang="en-US" dirty="0"/>
          </a:p>
          <a:p>
            <a:r>
              <a:rPr lang="en-US" b="1" dirty="0"/>
              <a:t>Challenge:</a:t>
            </a:r>
            <a:r>
              <a:rPr lang="en-US" dirty="0"/>
              <a:t> Love someone who is hard to love this week. Show kindness where it’s undeserved. That’s agape in action.”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6495" y="109182"/>
            <a:ext cx="9894644" cy="6359857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Comfort Others Creatively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(Creativity Challenge)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Corinthians 1:4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Key Point: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Comforts Us So We Can Comfort Others.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Stories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Free Lawn Mowing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Challenge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Find An Unusual Way to Carry the Message.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13898"/>
            <a:ext cx="11764371" cy="6291617"/>
          </a:xfrm>
        </p:spPr>
        <p:txBody>
          <a:bodyPr/>
          <a:lstStyle/>
          <a:p>
            <a:r>
              <a:rPr lang="en-US" b="1" dirty="0"/>
              <a:t>2 Corinthians 1:4 </a:t>
            </a:r>
            <a:r>
              <a:rPr lang="en-US" dirty="0"/>
              <a:t>says: </a:t>
            </a:r>
            <a:r>
              <a:rPr lang="en-US" i="1" dirty="0"/>
              <a:t>‘He comforts us in all our troubles so that we can comfort others.’</a:t>
            </a:r>
            <a:endParaRPr lang="en-US" dirty="0"/>
          </a:p>
          <a:p>
            <a:r>
              <a:rPr lang="en-US" dirty="0"/>
              <a:t>The word ‘</a:t>
            </a:r>
            <a:r>
              <a:rPr lang="en-US" b="1" dirty="0"/>
              <a:t>comfort</a:t>
            </a:r>
            <a:r>
              <a:rPr lang="en-US" dirty="0"/>
              <a:t>’ (</a:t>
            </a:r>
            <a:r>
              <a:rPr lang="en-US" i="1" dirty="0" err="1"/>
              <a:t>parakaleō</a:t>
            </a:r>
            <a:r>
              <a:rPr lang="en-US" dirty="0"/>
              <a:t>) means to </a:t>
            </a:r>
            <a:r>
              <a:rPr lang="en-US" b="1" dirty="0"/>
              <a:t>come alongside, to strengthen, to encourage. </a:t>
            </a:r>
            <a:endParaRPr lang="en-US" b="1" dirty="0"/>
          </a:p>
          <a:p>
            <a:r>
              <a:rPr lang="en-US" b="1" dirty="0"/>
              <a:t>God comforts us so we can creatively comfort others.</a:t>
            </a:r>
            <a:endParaRPr lang="en-US" b="1" dirty="0"/>
          </a:p>
          <a:p>
            <a:r>
              <a:rPr lang="en-US" b="1" dirty="0"/>
              <a:t>Story</a:t>
            </a:r>
            <a:r>
              <a:rPr lang="en-US" dirty="0"/>
              <a:t>: A man in recovery started a ‘Free Lawn Mowing’ ministry. </a:t>
            </a:r>
            <a:endParaRPr lang="en-US" dirty="0"/>
          </a:p>
          <a:p>
            <a:r>
              <a:rPr lang="en-US" dirty="0"/>
              <a:t>He said, ‘I can’t fix your life, but I can fix your yard.’ </a:t>
            </a:r>
            <a:endParaRPr lang="en-US" dirty="0"/>
          </a:p>
          <a:p>
            <a:r>
              <a:rPr lang="en-US" b="1" dirty="0"/>
              <a:t>Story</a:t>
            </a:r>
            <a:r>
              <a:rPr lang="en-US" dirty="0"/>
              <a:t>: A group of recovering friends dressed up as superheroes and visited children’s hospitals. </a:t>
            </a:r>
            <a:endParaRPr lang="en-US" dirty="0"/>
          </a:p>
          <a:p>
            <a:r>
              <a:rPr lang="en-US" dirty="0"/>
              <a:t>They said, ‘We’ve been rescued, now we rescue.’</a:t>
            </a:r>
            <a:endParaRPr lang="en-US" dirty="0"/>
          </a:p>
          <a:p>
            <a:r>
              <a:rPr lang="en-US" b="1" dirty="0"/>
              <a:t>Challenge:</a:t>
            </a:r>
            <a:r>
              <a:rPr lang="en-US" dirty="0"/>
              <a:t> Find an unusual way to carry the message. Surprise someone with generosity. Comfort in creative ways.”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705" y="1501140"/>
            <a:ext cx="9211945" cy="4586605"/>
          </a:xfrm>
          <a:solidFill>
            <a:schemeClr val="bg1"/>
          </a:solidFill>
        </p:spPr>
        <p:txBody>
          <a:bodyPr>
            <a:normAutofit fontScale="67500" lnSpcReduction="20000"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Christian Is in Recovery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All Battle Sin, Fear, Pride, Or Shame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 Gospel Is a Recovery Story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1–3 = The Heart Of Discipleship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4-7 = Cleansing &amp; Confession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8-9 =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Courage to Make Things Right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20000"/>
              </a:lnSpc>
              <a:buNone/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Come Together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327546"/>
            <a:ext cx="9471548" cy="633256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Into Courage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(Courage Challenge)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Timothy 1:7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Key Point: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Replaces Fear With Power, Love,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Sound Mind.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Challenge: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Into A Conversation Or Situation You’ve Been Avoiding.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Visual: Bold Footsteps Forward.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659" y="272954"/>
            <a:ext cx="11709779" cy="63735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“2 Timothy 1:7 </a:t>
            </a:r>
            <a:r>
              <a:rPr lang="en-US" dirty="0"/>
              <a:t>says: </a:t>
            </a:r>
            <a:r>
              <a:rPr lang="en-US" i="1" dirty="0"/>
              <a:t>‘God has not given us a spirit of fear, but of power, love, and a sound mind.’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Fear</a:t>
            </a:r>
            <a:r>
              <a:rPr lang="en-US" dirty="0"/>
              <a:t> (</a:t>
            </a:r>
            <a:r>
              <a:rPr lang="en-US" i="1" dirty="0" err="1"/>
              <a:t>deilia</a:t>
            </a:r>
            <a:r>
              <a:rPr lang="en-US" dirty="0"/>
              <a:t>) means </a:t>
            </a:r>
            <a:r>
              <a:rPr lang="en-US" b="1" dirty="0"/>
              <a:t>timidity</a:t>
            </a:r>
            <a:r>
              <a:rPr lang="en-US" dirty="0"/>
              <a:t>. God </a:t>
            </a:r>
            <a:r>
              <a:rPr lang="en-US" b="1" dirty="0"/>
              <a:t>replaces</a:t>
            </a:r>
            <a:r>
              <a:rPr lang="en-US" dirty="0"/>
              <a:t> it with </a:t>
            </a:r>
            <a:r>
              <a:rPr lang="en-US" b="1" dirty="0"/>
              <a:t>power</a:t>
            </a:r>
            <a:r>
              <a:rPr lang="en-US" dirty="0"/>
              <a:t> (</a:t>
            </a:r>
            <a:r>
              <a:rPr lang="en-US" i="1" dirty="0" err="1"/>
              <a:t>dynamis</a:t>
            </a:r>
            <a:r>
              <a:rPr lang="en-US" dirty="0"/>
              <a:t>), </a:t>
            </a:r>
            <a:r>
              <a:rPr lang="en-US" b="1" dirty="0"/>
              <a:t>love</a:t>
            </a:r>
            <a:r>
              <a:rPr lang="en-US" dirty="0"/>
              <a:t> (</a:t>
            </a:r>
            <a:r>
              <a:rPr lang="en-US" i="1" dirty="0" err="1"/>
              <a:t>agapē</a:t>
            </a:r>
            <a:r>
              <a:rPr lang="en-US" dirty="0"/>
              <a:t>), and </a:t>
            </a:r>
            <a:r>
              <a:rPr lang="en-US" b="1" dirty="0"/>
              <a:t>sound mind </a:t>
            </a:r>
            <a:r>
              <a:rPr lang="en-US" dirty="0"/>
              <a:t>(</a:t>
            </a:r>
            <a:r>
              <a:rPr lang="en-US" i="1" dirty="0" err="1"/>
              <a:t>sōphronismos</a:t>
            </a:r>
            <a:r>
              <a:rPr lang="en-US" dirty="0"/>
              <a:t>).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Challenge:</a:t>
            </a:r>
            <a:r>
              <a:rPr lang="en-US" dirty="0"/>
              <a:t> Step into a situation you’ve been avoiding.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Trust God to give you clarity under pressure.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Courage is not the absence of fear — it’s obedience in spite of fear.”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072" y="150128"/>
            <a:ext cx="10440537" cy="6687403"/>
          </a:xfrm>
          <a:solidFill>
            <a:schemeClr val="bg1">
              <a:alpha val="9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Multiply the Message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(Multiplication Challenge)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Matthew 28:19–20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20000"/>
              </a:lnSpc>
              <a:spcBef>
                <a:spcPts val="6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Discipleship is ongoing.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Challenge: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20000"/>
              </a:lnSpc>
              <a:spcBef>
                <a:spcPts val="6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Mentor someone. Pass on what God has given you.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Endure with Joy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(Endurance Challenge)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Hebrews 12:1–2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20000"/>
              </a:lnSpc>
              <a:spcBef>
                <a:spcPts val="6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Joy comes from fixing eyes on Jesus.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Challenge: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20000"/>
              </a:lnSpc>
              <a:spcBef>
                <a:spcPts val="6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Keep practicing Step 12 even when it’s hard.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/>
            <a:endParaRPr lang="en-US" sz="4000" dirty="0"/>
          </a:p>
          <a:p>
            <a:pPr lvl="0"/>
            <a:endParaRPr lang="en-US" dirty="0"/>
          </a:p>
          <a:p>
            <a:pPr marL="0" indent="0" algn="ctr">
              <a:lnSpc>
                <a:spcPct val="12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68490"/>
            <a:ext cx="11600597" cy="6223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</a:t>
            </a:r>
            <a:r>
              <a:rPr lang="en-US" b="1" dirty="0"/>
              <a:t>Matthew 28:19–20 </a:t>
            </a:r>
            <a:r>
              <a:rPr lang="en-US" dirty="0"/>
              <a:t>says: </a:t>
            </a:r>
            <a:r>
              <a:rPr lang="en-US" i="1" dirty="0"/>
              <a:t>‘Go and make disciples of all nations.’</a:t>
            </a:r>
            <a:endParaRPr lang="en-US" dirty="0"/>
          </a:p>
          <a:p>
            <a:r>
              <a:rPr lang="en-US" dirty="0"/>
              <a:t>The verb ‘make disciples’ (</a:t>
            </a:r>
            <a:r>
              <a:rPr lang="en-US" i="1" dirty="0" err="1"/>
              <a:t>mathēteusate</a:t>
            </a:r>
            <a:r>
              <a:rPr lang="en-US" dirty="0"/>
              <a:t>) is ongoing — it’s not a one‑time act but a lifestyle.</a:t>
            </a:r>
            <a:endParaRPr lang="en-US" dirty="0"/>
          </a:p>
          <a:p>
            <a:r>
              <a:rPr lang="en-US" b="1" dirty="0"/>
              <a:t>Challenge:</a:t>
            </a:r>
            <a:r>
              <a:rPr lang="en-US" dirty="0"/>
              <a:t> Mentor someone. Pass on what God has given you. </a:t>
            </a:r>
            <a:endParaRPr lang="en-US" dirty="0"/>
          </a:p>
          <a:p>
            <a:r>
              <a:rPr lang="en-US" dirty="0"/>
              <a:t>Recovery and redemption multiply when we invest in others. Who are you discipling? Who are you pouring into?”</a:t>
            </a:r>
            <a:endParaRPr lang="en-US" dirty="0"/>
          </a:p>
          <a:p>
            <a:pPr algn="ctr"/>
            <a:r>
              <a:rPr lang="en-US" b="1" dirty="0"/>
              <a:t>Point 7 — Endure with Joy (Challenge of Joyful Endurance)</a:t>
            </a:r>
            <a:endParaRPr lang="en-US" dirty="0"/>
          </a:p>
          <a:p>
            <a:r>
              <a:rPr lang="en-US" dirty="0"/>
              <a:t>“Hebrews 12:1–2 says: </a:t>
            </a:r>
            <a:r>
              <a:rPr lang="en-US" i="1" dirty="0"/>
              <a:t>‘Let us run with endurance the race set before us, fixing our eyes on Jesus.’</a:t>
            </a:r>
            <a:endParaRPr lang="en-US" dirty="0"/>
          </a:p>
          <a:p>
            <a:r>
              <a:rPr lang="en-US" dirty="0"/>
              <a:t>Endurance (</a:t>
            </a:r>
            <a:r>
              <a:rPr lang="en-US" i="1" dirty="0" err="1"/>
              <a:t>hypomonē</a:t>
            </a:r>
            <a:r>
              <a:rPr lang="en-US" dirty="0"/>
              <a:t>) means steadfastness under trial. Joy comes from looking to Christ, not circumstances.</a:t>
            </a:r>
            <a:endParaRPr lang="en-US" dirty="0"/>
          </a:p>
          <a:p>
            <a:r>
              <a:rPr lang="en-US" b="1" dirty="0"/>
              <a:t>Challenge:</a:t>
            </a:r>
            <a:r>
              <a:rPr lang="en-US" dirty="0"/>
              <a:t> Keep practicing Step 12 even when it’s hard, even when you don’t feel like it. Joy is found in the long obedience. Don’t quit shining when the storm comes.”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4" y="327546"/>
            <a:ext cx="9280480" cy="5172502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Closing Recap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Visible —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share your story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Consistent —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live principles everywhere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Agape‑filled —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love the hard to love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Creative —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comfort in unusual ways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Courageous —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face fear with faith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Multiplying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— disciple others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Enduring —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keep shining with joy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027" y="586854"/>
            <a:ext cx="10208524" cy="4312692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Closing Scripture &amp; Prayer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5:16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,“Let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your light shine before others…”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Prayer: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“Lord, fill us with power, love, and a sound mind.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Make this church a lighthouse of recovery,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redemption, and hope.”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27546"/>
            <a:ext cx="11764371" cy="629161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5535" y="286602"/>
            <a:ext cx="11873552" cy="65713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Pregnant with my third child, I was stricken with a bout of morning sickness and lay down on the living-room couch to rest.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Just then one of the workmen who was doing repairs in my house walked by and gave me a curious look.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"Taking a little break," I explained. "I'm in my first trimester."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"Really?" he said. "What's your major?"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91070"/>
            <a:ext cx="11750723" cy="363030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1: Admit Powerlessness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 Amp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I know that nothing good dwells within me, that is, in my flesh. I can will what is right, but I cannot perform it. [I have the intention and urge to do what is right, but no power to carry it out.]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4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259307"/>
            <a:ext cx="10768083" cy="47221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2: Believe in God’s Power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came to believe…”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2:13; Ephesians 3:20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3: Surrender to God’s Care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made a decision to turn our will  / lives over…”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12:1; Proverbs 3:5–6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678" y="259308"/>
            <a:ext cx="9130352" cy="3548417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4: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Fearless Moral Inventory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5: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Confession to God, Self, and Others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6: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Readiness For God’s Change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7: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Humble Request For God’s Help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009" y="1"/>
            <a:ext cx="10112991" cy="378043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Courage to Make Things Right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8 &amp; 9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10: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continued to take personal inventory and when we were wrong, promptly admitted it.”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14" y="3637127"/>
            <a:ext cx="11764371" cy="3220873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11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sought through prayer and meditation to improve our conscious contact with God…”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“…praying only for knowledge of His will for us and the power to carry that out.”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27546"/>
            <a:ext cx="9526139" cy="3944203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12: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Living the Message, Lighting the World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Tim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1:7,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“God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has not given us a spirit of fear, but of power, love, and a sound mind.”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Wake Up –Walk It Out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704" y="95535"/>
            <a:ext cx="8598090" cy="333346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= Redemption.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12 =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Great Commission in recovery language.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Mission: Rescued → Rescuers, Healed → Healers, Loved → Lovers.</a:t>
            </a:r>
            <a:endParaRPr lang="en-US" sz="3200" dirty="0"/>
          </a:p>
          <a:p>
            <a:pPr marL="0" lv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8751</Words>
  <Application>WPS Presentation</Application>
  <PresentationFormat>Widescreen</PresentationFormat>
  <Paragraphs>230</Paragraphs>
  <Slides>27</Slides>
  <Notes>0</Notes>
  <HiddenSlides>8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SimSun</vt:lpstr>
      <vt:lpstr>Wingdings</vt:lpstr>
      <vt:lpstr>Arial Rounded MT Bold</vt:lpstr>
      <vt:lpstr>Aptos</vt:lpstr>
      <vt:lpstr>Segoe UI</vt:lpstr>
      <vt:lpstr>Microsoft YaHei</vt:lpstr>
      <vt:lpstr>Arial Unicode MS</vt:lpstr>
      <vt:lpstr>Aptos Display</vt:lpstr>
      <vt:lpstr>Segoe UI Variable Display</vt:lpstr>
      <vt:lpstr>Office Theme</vt:lpstr>
      <vt:lpstr>1_Office Theme</vt:lpstr>
      <vt:lpstr>2_Office Theme</vt:lpstr>
      <vt:lpstr>“Living the Message” (Step 12) Eph 5:14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405</cp:revision>
  <dcterms:created xsi:type="dcterms:W3CDTF">2025-08-19T14:10:00Z</dcterms:created>
  <dcterms:modified xsi:type="dcterms:W3CDTF">2025-11-09T22:18:28Z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BF8F8489E39140D89F993E285069BF1F_11</vt:lpwstr>
  </property>
  <property fmtid="{D5CDD505-2E9C-101B-9397-08002B2CF9AE}" pid="3" name="KSOProductBuildVer">
    <vt:lpwstr>2057-12.2.0.23149</vt:lpwstr>
  </property>
</Properties>
</file>