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3"/>
  </p:notesMasterIdLst>
  <p:sldIdLst>
    <p:sldId id="2658" r:id="rId4"/>
    <p:sldId id="272" r:id="rId5"/>
    <p:sldId id="2659" r:id="rId6"/>
    <p:sldId id="2672" r:id="rId7"/>
    <p:sldId id="2675" r:id="rId8"/>
    <p:sldId id="2674" r:id="rId9"/>
    <p:sldId id="2677" r:id="rId10"/>
    <p:sldId id="2673" r:id="rId11"/>
    <p:sldId id="2668" r:id="rId12"/>
    <p:sldId id="2663" r:id="rId13"/>
    <p:sldId id="2669" r:id="rId14"/>
    <p:sldId id="2660" r:id="rId15"/>
    <p:sldId id="2670" r:id="rId16"/>
    <p:sldId id="2664" r:id="rId17"/>
    <p:sldId id="2661" r:id="rId18"/>
    <p:sldId id="2679" r:id="rId19"/>
    <p:sldId id="2676" r:id="rId20"/>
    <p:sldId id="2680" r:id="rId21"/>
    <p:sldId id="26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2" userDrawn="1">
          <p15:clr>
            <a:srgbClr val="A4A3A4"/>
          </p15:clr>
        </p15:guide>
        <p15:guide id="2" pos="38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47" d="100"/>
          <a:sy n="47" d="100"/>
        </p:scale>
        <p:origin x="1416" y="264"/>
      </p:cViewPr>
      <p:guideLst>
        <p:guide orient="horz" pos="2162"/>
        <p:guide pos="384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F09DF-7631-4329-9E45-C8C2C9631CD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B1D601-761F-4B38-90CB-80918C3B34C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9EDF861-6890-40AA-80DA-AFB509C3B33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9EDF861-6890-40AA-80DA-AFB509C3B33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DF861-6890-40AA-80DA-AFB509C3B33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9EDF861-6890-40AA-80DA-AFB509C3B33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9EDF861-6890-40AA-80DA-AFB509C3B33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9EDF861-6890-40AA-80DA-AFB509C3B33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DF861-6890-40AA-80DA-AFB509C3B33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9EDF861-6890-40AA-80DA-AFB509C3B33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E56941-E499-4E8F-9EA0-1BE6D628626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EDF861-6890-40AA-80DA-AFB509C3B33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E56941-E499-4E8F-9EA0-1BE6D628626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EDF861-6890-40AA-80DA-AFB509C3B33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E56941-E499-4E8F-9EA0-1BE6D628626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a:effectLst>
                  <a:outerShdw blurRad="38100" dist="38100" dir="2700000" algn="tl">
                    <a:srgbClr val="000000">
                      <a:alpha val="43137"/>
                    </a:srgbClr>
                  </a:outerShdw>
                </a:effectLst>
                <a:latin typeface="Arial Rounded MT Bold" panose="020F0704030504030204" pitchFamily="34" charset="0"/>
              </a:rPr>
              <a:t>Unusual Thanksgivings</a:t>
            </a:r>
            <a:endParaRPr lang="en-US" sz="66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marL="0" indent="0">
              <a:buNone/>
            </a:pPr>
            <a:endParaRPr lang="en-US" sz="44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sz="44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4400" b="1" dirty="0">
                <a:effectLst>
                  <a:outerShdw blurRad="38100" dist="38100" dir="2700000" algn="tl">
                    <a:srgbClr val="000000">
                      <a:alpha val="43137"/>
                    </a:srgbClr>
                  </a:outerShdw>
                </a:effectLst>
                <a:latin typeface="Arial Rounded MT Bold" panose="020F0704030504030204" pitchFamily="34" charset="0"/>
              </a:rPr>
              <a:t>I Thess 5:18</a:t>
            </a:r>
            <a:endParaRPr lang="en-US" sz="44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218364"/>
            <a:ext cx="11873552" cy="6496335"/>
          </a:xfrm>
        </p:spPr>
        <p:txBody>
          <a:bodyPr/>
          <a:lstStyle/>
          <a:p>
            <a:pPr lvl="0" algn="ct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Story -Blackout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In 1977, the New York blackout plunged the city into chaos. Looting and fires broke out. Yet in Brooklyn, one small church lit candles and opened its doors. Neighbors poured in, frightened and restless. The pastor preached by candlelight, and dozens gave their lives to Christ. Out of the “donkey” of a blackout came revival.</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buNone/>
            </a:pPr>
            <a:endParaRPr lang="en-US" sz="1400"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Story - Edward Spencer</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Edward Spencer, a Northwestern student, rescued 17 people from a sinking ship in 1860. He was badly injured and never regained full health. Years later, at his funeral, it was noted that not one of the 17 ever came back to thank him.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Like Balaam’s donkey, God’s instruments often go unrecognized.</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218364"/>
            <a:ext cx="11873552" cy="6639635"/>
          </a:xfrm>
          <a:solidFill>
            <a:schemeClr val="bg1"/>
          </a:solidFill>
        </p:spPr>
        <p:txBody>
          <a:bodyPr>
            <a:normAutofit/>
          </a:bodyPr>
          <a:lstStyle/>
          <a:p>
            <a:pPr marL="0" indent="0" algn="ctr">
              <a:lnSpc>
                <a:spcPct val="11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Detours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 God’s (Redirections)</a:t>
            </a:r>
            <a:endParaRPr lang="en-US" sz="41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Story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0" algn="ctr"/>
            <a:r>
              <a:rPr lang="en-US" sz="3200" b="1" dirty="0">
                <a:effectLst>
                  <a:outerShdw blurRad="38100" dist="38100" dir="2700000" algn="tl">
                    <a:srgbClr val="000000">
                      <a:alpha val="43137"/>
                    </a:srgbClr>
                  </a:outerShdw>
                </a:effectLst>
                <a:latin typeface="Arial Rounded MT Bold" panose="020F0704030504030204" pitchFamily="34" charset="0"/>
              </a:rPr>
              <a:t>Titanic crewman reassigned → Life spared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Corrie Ten Boom’s fleas: protection in disguise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spcBef>
                <a:spcPts val="1800"/>
              </a:spcBef>
            </a:pPr>
            <a:r>
              <a:rPr lang="en-US" sz="3200" b="1" dirty="0">
                <a:effectLst>
                  <a:outerShdw blurRad="38100" dist="38100" dir="2700000" algn="tl">
                    <a:srgbClr val="000000">
                      <a:alpha val="43137"/>
                    </a:srgbClr>
                  </a:outerShdw>
                </a:effectLst>
                <a:latin typeface="Arial Rounded MT Bold" panose="020F0704030504030204" pitchFamily="34" charset="0"/>
              </a:rPr>
              <a:t>God’s Detours Are His Protection</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0" algn="ctr"/>
            <a:r>
              <a:rPr lang="en-US" sz="3200" b="1" dirty="0">
                <a:effectLst>
                  <a:outerShdw blurRad="38100" dist="38100" dir="2700000" algn="tl">
                    <a:srgbClr val="000000">
                      <a:alpha val="43137"/>
                    </a:srgbClr>
                  </a:outerShdw>
                </a:effectLst>
                <a:latin typeface="Arial Rounded MT Bold" panose="020F0704030504030204" pitchFamily="34" charset="0"/>
              </a:rPr>
              <a:t>Proverbs 16:9 </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i="1" dirty="0">
                <a:effectLst>
                  <a:outerShdw blurRad="38100" dist="38100" dir="2700000" algn="tl">
                    <a:srgbClr val="000000">
                      <a:alpha val="43137"/>
                    </a:srgbClr>
                  </a:outerShdw>
                </a:effectLst>
                <a:latin typeface="Arial Rounded MT Bold" panose="020F0704030504030204" pitchFamily="34" charset="0"/>
              </a:rPr>
              <a:t>“The Lord establishes his steps”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0" algn="ctr"/>
            <a:r>
              <a:rPr lang="en-US" sz="3200" b="1" dirty="0">
                <a:effectLst>
                  <a:outerShdw blurRad="38100" dist="38100" dir="2700000" algn="tl">
                    <a:srgbClr val="000000">
                      <a:alpha val="43137"/>
                    </a:srgbClr>
                  </a:outerShdw>
                </a:effectLst>
                <a:latin typeface="Arial Rounded MT Bold" panose="020F0704030504030204" pitchFamily="34" charset="0"/>
              </a:rPr>
              <a:t>Isaiah 30:21 </a:t>
            </a:r>
            <a:r>
              <a:rPr lang="en-US" sz="3200" dirty="0">
                <a:effectLst>
                  <a:outerShdw blurRad="38100" dist="38100" dir="2700000" algn="tl">
                    <a:srgbClr val="000000">
                      <a:alpha val="43137"/>
                    </a:srgbClr>
                  </a:outerShdw>
                </a:effectLst>
                <a:latin typeface="Arial Rounded MT Bold" panose="020F0704030504030204" pitchFamily="34" charset="0"/>
              </a:rPr>
              <a:t>– God redirects our path</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Application:</a:t>
            </a:r>
            <a:r>
              <a:rPr lang="en-US" sz="3200" dirty="0">
                <a:effectLst>
                  <a:outerShdw blurRad="38100" dist="38100" dir="2700000" algn="tl">
                    <a:srgbClr val="000000">
                      <a:alpha val="43137"/>
                    </a:srgbClr>
                  </a:outerShdw>
                </a:effectLst>
                <a:latin typeface="Arial Rounded MT Bold" panose="020F0704030504030204" pitchFamily="34" charset="0"/>
              </a:rPr>
              <a:t>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Detours may feel frustrating…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…but they are often God’s protection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b="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2000"/>
                                        <p:tgtEl>
                                          <p:spTgt spid="3">
                                            <p:txEl>
                                              <p:pRg st="2" end="2"/>
                                            </p:txEl>
                                          </p:spTgt>
                                        </p:tgtEl>
                                      </p:cBhvr>
                                    </p:animEffect>
                                  </p:childTnLst>
                                </p:cTn>
                              </p:par>
                            </p:childTnLst>
                          </p:cTn>
                        </p:par>
                        <p:par>
                          <p:cTn id="20" fill="hold">
                            <p:stCondLst>
                              <p:cond delay="2000"/>
                            </p:stCondLst>
                            <p:childTnLst>
                              <p:par>
                                <p:cTn id="21" presetID="13"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plus(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plus(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plus(in)">
                                      <p:cBhvr>
                                        <p:cTn id="38" dur="2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plus(in)">
                                      <p:cBhvr>
                                        <p:cTn id="43" dur="20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3" presetClass="entr" presetSubtype="16"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plus(in)">
                                      <p:cBhvr>
                                        <p:cTn id="48" dur="2000"/>
                                        <p:tgtEl>
                                          <p:spTgt spid="3">
                                            <p:txEl>
                                              <p:pRg st="8" end="8"/>
                                            </p:txEl>
                                          </p:spTgt>
                                        </p:tgtEl>
                                      </p:cBhvr>
                                    </p:animEffect>
                                  </p:childTnLst>
                                </p:cTn>
                              </p:par>
                            </p:childTnLst>
                          </p:cTn>
                        </p:par>
                        <p:par>
                          <p:cTn id="49" fill="hold">
                            <p:stCondLst>
                              <p:cond delay="2000"/>
                            </p:stCondLst>
                            <p:childTnLst>
                              <p:par>
                                <p:cTn id="50" presetID="13" presetClass="entr" presetSubtype="16"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plus(in)">
                                      <p:cBhvr>
                                        <p:cTn id="52" dur="2000"/>
                                        <p:tgtEl>
                                          <p:spTgt spid="3">
                                            <p:txEl>
                                              <p:pRg st="9" end="9"/>
                                            </p:txEl>
                                          </p:spTgt>
                                        </p:tgtEl>
                                      </p:cBhvr>
                                    </p:animEffect>
                                  </p:childTnLst>
                                </p:cTn>
                              </p:par>
                            </p:childTnLst>
                          </p:cTn>
                        </p:par>
                        <p:par>
                          <p:cTn id="53" fill="hold">
                            <p:stCondLst>
                              <p:cond delay="4000"/>
                            </p:stCondLst>
                            <p:childTnLst>
                              <p:par>
                                <p:cTn id="54" presetID="13" presetClass="entr" presetSubtype="16" fill="hold" grpId="0"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plus(in)">
                                      <p:cBhvr>
                                        <p:cTn id="5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714699"/>
          </a:xfrm>
        </p:spPr>
        <p:txBody>
          <a:bodyPr>
            <a:noAutofit/>
          </a:bodyPr>
          <a:lstStyle/>
          <a:p>
            <a:pPr>
              <a:lnSpc>
                <a:spcPct val="120000"/>
              </a:lnSpc>
            </a:pPr>
            <a:r>
              <a:rPr lang="en-US" sz="2400" b="1" dirty="0">
                <a:effectLst>
                  <a:outerShdw blurRad="38100" dist="38100" dir="2700000" algn="tl">
                    <a:srgbClr val="000000">
                      <a:alpha val="43137"/>
                    </a:srgbClr>
                  </a:outerShdw>
                </a:effectLst>
              </a:rPr>
              <a:t>Proverbs 16:9</a:t>
            </a:r>
            <a:r>
              <a:rPr lang="en-US" sz="2400" dirty="0">
                <a:effectLst>
                  <a:outerShdw blurRad="38100" dist="38100" dir="2700000" algn="tl">
                    <a:srgbClr val="000000">
                      <a:alpha val="43137"/>
                    </a:srgbClr>
                  </a:outerShdw>
                </a:effectLst>
              </a:rPr>
              <a:t>, </a:t>
            </a:r>
            <a:r>
              <a:rPr lang="en-US" sz="2400" i="1" dirty="0">
                <a:effectLst>
                  <a:outerShdw blurRad="38100" dist="38100" dir="2700000" algn="tl">
                    <a:srgbClr val="000000">
                      <a:alpha val="43137"/>
                    </a:srgbClr>
                  </a:outerShdw>
                </a:effectLst>
              </a:rPr>
              <a:t>“The heart of man plans his way, but the Lord establishes his steps.”</a:t>
            </a:r>
            <a:r>
              <a:rPr lang="en-US" sz="2400"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Balaam had his plan, but God rerouted him.</a:t>
            </a:r>
            <a:endParaRPr lang="en-US" sz="2400" dirty="0">
              <a:effectLst>
                <a:outerShdw blurRad="38100" dist="38100" dir="2700000" algn="tl">
                  <a:srgbClr val="000000">
                    <a:alpha val="43137"/>
                  </a:srgbClr>
                </a:outerShdw>
              </a:effectLst>
            </a:endParaRPr>
          </a:p>
          <a:p>
            <a:pPr>
              <a:lnSpc>
                <a:spcPct val="120000"/>
              </a:lnSpc>
            </a:pPr>
            <a:r>
              <a:rPr lang="en-US" sz="2400" dirty="0">
                <a:effectLst>
                  <a:outerShdw blurRad="38100" dist="38100" dir="2700000" algn="tl">
                    <a:srgbClr val="000000">
                      <a:alpha val="43137"/>
                    </a:srgbClr>
                  </a:outerShdw>
                </a:effectLst>
              </a:rPr>
              <a:t>David Blair (1874–1955) was a British merchant seaman with the White Star Line. He had been appointed as </a:t>
            </a:r>
            <a:r>
              <a:rPr lang="en-US" sz="2400" b="1" dirty="0">
                <a:effectLst>
                  <a:outerShdw blurRad="38100" dist="38100" dir="2700000" algn="tl">
                    <a:srgbClr val="000000">
                      <a:alpha val="43137"/>
                    </a:srgbClr>
                  </a:outerShdw>
                </a:effectLst>
              </a:rPr>
              <a:t>Second Officer of the RMS Titanic</a:t>
            </a:r>
            <a:r>
              <a:rPr lang="en-US" sz="2400" dirty="0">
                <a:effectLst>
                  <a:outerShdw blurRad="38100" dist="38100" dir="2700000" algn="tl">
                    <a:srgbClr val="000000">
                      <a:alpha val="43137"/>
                    </a:srgbClr>
                  </a:outerShdw>
                </a:effectLst>
              </a:rPr>
              <a:t> during her fitting out / sea trials in Belfast in early April 1912. Blair knew the ship well, having overseen her preparations / test runs. He was proud to be part of what was then the largest/ most luxurious ship in the world.   But just days before Titanic’s maiden voyage, made a last‑minute reshuffle of officers. Chief Officer Henry Wilde, who had been serving on Titanic’s sister ship </a:t>
            </a:r>
            <a:r>
              <a:rPr lang="en-US" sz="2400" i="1" dirty="0">
                <a:effectLst>
                  <a:outerShdw blurRad="38100" dist="38100" dir="2700000" algn="tl">
                    <a:srgbClr val="000000">
                      <a:alpha val="43137"/>
                    </a:srgbClr>
                  </a:outerShdw>
                </a:effectLst>
              </a:rPr>
              <a:t>Olympic</a:t>
            </a:r>
            <a:r>
              <a:rPr lang="en-US" sz="2400" dirty="0">
                <a:effectLst>
                  <a:outerShdw blurRad="38100" dist="38100" dir="2700000" algn="tl">
                    <a:srgbClr val="000000">
                      <a:alpha val="43137"/>
                    </a:srgbClr>
                  </a:outerShdw>
                </a:effectLst>
              </a:rPr>
              <a:t>, was transferred over to Titanic to take a senior role. To make room, Blair was reassigned to another vessel. He was </a:t>
            </a:r>
            <a:r>
              <a:rPr lang="en-US" sz="2400" b="1" dirty="0">
                <a:effectLst>
                  <a:outerShdw blurRad="38100" dist="38100" dir="2700000" algn="tl">
                    <a:srgbClr val="000000">
                      <a:alpha val="43137"/>
                    </a:srgbClr>
                  </a:outerShdw>
                </a:effectLst>
              </a:rPr>
              <a:t>devastated</a:t>
            </a:r>
            <a:r>
              <a:rPr lang="en-US" sz="2400" dirty="0">
                <a:effectLst>
                  <a:outerShdw blurRad="38100" dist="38100" dir="2700000" algn="tl">
                    <a:srgbClr val="000000">
                      <a:alpha val="43137"/>
                    </a:srgbClr>
                  </a:outerShdw>
                </a:effectLst>
              </a:rPr>
              <a:t> — he had been preparing for months, missing the historic voyage felt like a crushing disappointment.      a detour he resented — had </a:t>
            </a:r>
            <a:r>
              <a:rPr lang="en-US" sz="2400" b="1" dirty="0">
                <a:effectLst>
                  <a:outerShdw blurRad="38100" dist="38100" dir="2700000" algn="tl">
                    <a:srgbClr val="000000">
                      <a:alpha val="43137"/>
                    </a:srgbClr>
                  </a:outerShdw>
                </a:effectLst>
              </a:rPr>
              <a:t>saved his life</a:t>
            </a:r>
            <a:r>
              <a:rPr lang="en-US" sz="2400" dirty="0">
                <a:effectLst>
                  <a:outerShdw blurRad="38100" dist="38100" dir="2700000" algn="tl">
                    <a:srgbClr val="000000">
                      <a:alpha val="43137"/>
                    </a:srgbClr>
                  </a:outerShdw>
                </a:effectLst>
              </a:rPr>
              <a:t>. He lived until 1955, long enough to reflect on how a bitter disappointment became his salvation.   </a:t>
            </a:r>
            <a:r>
              <a:rPr lang="en-US" sz="2400" b="1" u="sng" dirty="0">
                <a:effectLst>
                  <a:outerShdw blurRad="38100" dist="38100" dir="2700000" algn="tl">
                    <a:srgbClr val="000000">
                      <a:alpha val="43137"/>
                    </a:srgbClr>
                  </a:outerShdw>
                </a:effectLst>
              </a:rPr>
              <a:t>Corrie ten Boom once thanked God for fleas in her concentration camp barracks. Because the guards refused to enter the flea‑infested room, allowing the women to hold Bible studies in peace. What looked like a curse-blessing</a:t>
            </a:r>
            <a:endParaRPr lang="en-US" sz="2400" b="1" u="sng"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218365"/>
            <a:ext cx="11873552" cy="4326339"/>
          </a:xfrm>
          <a:solidFill>
            <a:schemeClr val="bg1"/>
          </a:solidFill>
        </p:spPr>
        <p:txBody>
          <a:bodyPr>
            <a:normAutofit/>
          </a:bodyPr>
          <a:lstStyle/>
          <a:p>
            <a:pPr marL="0" indent="0" algn="ctr">
              <a:lnSpc>
                <a:spcPct val="12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Thankful for God’s Disruptions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(Interventions)</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lvl="0"/>
            <a:r>
              <a:rPr lang="en-US" sz="3200" b="1" dirty="0">
                <a:effectLst>
                  <a:outerShdw blurRad="38100" dist="38100" dir="2700000" algn="tl">
                    <a:srgbClr val="000000">
                      <a:alpha val="43137"/>
                    </a:srgbClr>
                  </a:outerShdw>
                </a:effectLst>
                <a:latin typeface="Arial Rounded MT Bold" panose="020F0704030504030204" pitchFamily="34" charset="0"/>
              </a:rPr>
              <a:t>Hebrews 12:11 — discipline feels painful, but it protects.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Story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0" algn="ctr"/>
            <a:r>
              <a:rPr lang="en-US" sz="3200" b="1" dirty="0">
                <a:effectLst>
                  <a:outerShdw blurRad="38100" dist="38100" dir="2700000" algn="tl">
                    <a:srgbClr val="000000">
                      <a:alpha val="43137"/>
                    </a:srgbClr>
                  </a:outerShdw>
                </a:effectLst>
                <a:latin typeface="Arial Rounded MT Bold" panose="020F0704030504030204" pitchFamily="34" charset="0"/>
              </a:rPr>
              <a:t>WWII Platoon Saved By Broken Antenna</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Application: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God’s Interventions May Hurt, But They Save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b="1" dirty="0"/>
          </a:p>
          <a:p>
            <a:endParaRPr lang="en-US" b="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500"/>
                                        <p:tgtEl>
                                          <p:spTgt spid="3">
                                            <p:bg/>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Horizontal)">
                                      <p:cBhvr>
                                        <p:cTn id="10" dur="500"/>
                                        <p:tgtEl>
                                          <p:spTgt spid="3">
                                            <p:txEl>
                                              <p:pRg st="0" end="0"/>
                                            </p:txEl>
                                          </p:spTgt>
                                        </p:tgtEl>
                                      </p:cBhvr>
                                    </p:animEffect>
                                  </p:childTnLst>
                                </p:cTn>
                              </p:par>
                            </p:childTnLst>
                          </p:cTn>
                        </p:par>
                        <p:par>
                          <p:cTn id="11" fill="hold">
                            <p:stCondLst>
                              <p:cond delay="500"/>
                            </p:stCondLst>
                            <p:childTnLst>
                              <p:par>
                                <p:cTn id="12" presetID="16" presetClass="entr" presetSubtype="2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Horizontal)">
                                      <p:cBhvr>
                                        <p:cTn id="24" dur="500"/>
                                        <p:tgtEl>
                                          <p:spTgt spid="3">
                                            <p:txEl>
                                              <p:pRg st="3" end="3"/>
                                            </p:txEl>
                                          </p:spTgt>
                                        </p:tgtEl>
                                      </p:cBhvr>
                                    </p:animEffect>
                                  </p:childTnLst>
                                </p:cTn>
                              </p:par>
                            </p:childTnLst>
                          </p:cTn>
                        </p:par>
                        <p:par>
                          <p:cTn id="25" fill="hold">
                            <p:stCondLst>
                              <p:cond delay="500"/>
                            </p:stCondLst>
                            <p:childTnLst>
                              <p:par>
                                <p:cTn id="26" presetID="16" presetClass="entr" presetSubtype="2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Horizont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Horizontal)">
                                      <p:cBhvr>
                                        <p:cTn id="33" dur="500"/>
                                        <p:tgtEl>
                                          <p:spTgt spid="3">
                                            <p:txEl>
                                              <p:pRg st="5" end="5"/>
                                            </p:txEl>
                                          </p:spTgt>
                                        </p:tgtEl>
                                      </p:cBhvr>
                                    </p:animEffect>
                                  </p:childTnLst>
                                </p:cTn>
                              </p:par>
                            </p:childTnLst>
                          </p:cTn>
                        </p:par>
                        <p:par>
                          <p:cTn id="34" fill="hold">
                            <p:stCondLst>
                              <p:cond delay="500"/>
                            </p:stCondLst>
                            <p:childTnLst>
                              <p:par>
                                <p:cTn id="35" presetID="16" presetClass="entr" presetSubtype="2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218364"/>
            <a:ext cx="11873552" cy="6496335"/>
          </a:xfrm>
        </p:spPr>
        <p:txBody>
          <a:bodyPr/>
          <a:lstStyle/>
          <a:p>
            <a:pPr marL="0" indent="0" algn="ctr">
              <a:buNone/>
            </a:pPr>
            <a:r>
              <a:rPr lang="en-US" b="1" dirty="0"/>
              <a:t>WWII Platoon and the Broken Antenna</a:t>
            </a:r>
            <a:endParaRPr lang="en-US" dirty="0"/>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During World War II, a platoon of Allied soldiers was advancing through enemy territory. Their radio antenna snapped unexpectedly, forcing them to stop and repair it. </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While halted, scouts discovered that they were just minutes away from walking into a deadly ambush. </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The broken antenna — a frustrating delay — had saved their lives. What felt like a nuisance was actually a shield.</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218365"/>
            <a:ext cx="11368585" cy="5540990"/>
          </a:xfrm>
          <a:solidFill>
            <a:schemeClr val="bg1"/>
          </a:solidFill>
        </p:spPr>
        <p:txBody>
          <a:bodyPr>
            <a:normAutofit fontScale="92500" lnSpcReduction="10000"/>
          </a:bodyPr>
          <a:lstStyle/>
          <a:p>
            <a:pPr marL="0" indent="0">
              <a:lnSpc>
                <a:spcPct val="150000"/>
              </a:lnSpc>
              <a:buNone/>
            </a:pPr>
            <a:r>
              <a:rPr lang="en-US" dirty="0"/>
              <a:t>                      </a:t>
            </a:r>
            <a:r>
              <a:rPr lang="en-US" sz="3000" b="1" dirty="0">
                <a:effectLst>
                  <a:outerShdw blurRad="38100" dist="38100" dir="2700000" algn="tl">
                    <a:srgbClr val="000000">
                      <a:alpha val="43137"/>
                    </a:srgbClr>
                  </a:outerShdw>
                </a:effectLst>
                <a:latin typeface="Arial Rounded MT Bold" panose="020F0704030504030204" pitchFamily="34" charset="0"/>
              </a:rPr>
              <a:t>When You Sit At the Table This Thanksgiving,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                           Don’t Just Thank God For the Turkey and the Pie.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000" b="1" dirty="0">
                <a:effectLst>
                  <a:outerShdw blurRad="38100" dist="38100" dir="2700000" algn="tl">
                    <a:srgbClr val="000000">
                      <a:alpha val="43137"/>
                    </a:srgbClr>
                  </a:outerShdw>
                </a:effectLst>
                <a:latin typeface="Arial Rounded MT Bold" panose="020F0704030504030204" pitchFamily="34" charset="0"/>
              </a:rPr>
              <a:t>Thank Him For the Donkeys that Spoke…</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1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…Even When You Wouldn’t Listen</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000" b="1" dirty="0">
                <a:effectLst>
                  <a:outerShdw blurRad="38100" dist="38100" dir="2700000" algn="tl">
                    <a:srgbClr val="000000">
                      <a:alpha val="43137"/>
                    </a:srgbClr>
                  </a:outerShdw>
                </a:effectLst>
                <a:latin typeface="Arial Rounded MT Bold" panose="020F0704030504030204" pitchFamily="34" charset="0"/>
              </a:rPr>
              <a:t> Thank Him for the Detours that Kept You From Disaster</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000" b="1" dirty="0">
                <a:effectLst>
                  <a:outerShdw blurRad="38100" dist="38100" dir="2700000" algn="tl">
                    <a:srgbClr val="000000">
                      <a:alpha val="43137"/>
                    </a:srgbClr>
                  </a:outerShdw>
                </a:effectLst>
                <a:latin typeface="Arial Rounded MT Bold" panose="020F0704030504030204" pitchFamily="34" charset="0"/>
              </a:rPr>
              <a:t>Thank Him for the Interventions that Hurt But Healed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000" b="1" dirty="0">
                <a:effectLst>
                  <a:outerShdw blurRad="38100" dist="38100" dir="2700000" algn="tl">
                    <a:srgbClr val="000000">
                      <a:alpha val="43137"/>
                    </a:srgbClr>
                  </a:outerShdw>
                </a:effectLst>
                <a:latin typeface="Arial Rounded MT Bold" panose="020F0704030504030204" pitchFamily="34" charset="0"/>
              </a:rPr>
              <a:t>Because Gratitude Grows Deepest Not in the Obvious Blessings  Come</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in the Unexpected Places</a:t>
            </a:r>
            <a:endParaRPr lang="en-US" sz="30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2)">
                                      <p:cBhvr>
                                        <p:cTn id="7" dur="2000"/>
                                        <p:tgtEl>
                                          <p:spTgt spid="3">
                                            <p:bg/>
                                          </p:spTgt>
                                        </p:tgtEl>
                                      </p:cBhvr>
                                    </p:animEffect>
                                  </p:childTnLst>
                                </p:cTn>
                              </p:par>
                            </p:childTnLst>
                          </p:cTn>
                        </p:par>
                        <p:par>
                          <p:cTn id="8" fill="hold">
                            <p:stCondLst>
                              <p:cond delay="2000"/>
                            </p:stCondLst>
                            <p:childTnLst>
                              <p:par>
                                <p:cTn id="9" presetID="21" presetClass="entr" presetSubtype="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2)">
                                      <p:cBhvr>
                                        <p:cTn id="11" dur="2000"/>
                                        <p:tgtEl>
                                          <p:spTgt spid="3">
                                            <p:txEl>
                                              <p:pRg st="0" end="0"/>
                                            </p:txEl>
                                          </p:spTgt>
                                        </p:tgtEl>
                                      </p:cBhvr>
                                    </p:animEffect>
                                  </p:childTnLst>
                                </p:cTn>
                              </p:par>
                            </p:childTnLst>
                          </p:cTn>
                        </p:par>
                        <p:par>
                          <p:cTn id="12" fill="hold">
                            <p:stCondLst>
                              <p:cond delay="4000"/>
                            </p:stCondLst>
                            <p:childTnLst>
                              <p:par>
                                <p:cTn id="13" presetID="21" presetClass="entr" presetSubtype="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2)">
                                      <p:cBhvr>
                                        <p:cTn id="15" dur="2000"/>
                                        <p:tgtEl>
                                          <p:spTgt spid="3">
                                            <p:txEl>
                                              <p:pRg st="1" end="1"/>
                                            </p:txEl>
                                          </p:spTgt>
                                        </p:tgtEl>
                                      </p:cBhvr>
                                    </p:animEffect>
                                  </p:childTnLst>
                                </p:cTn>
                              </p:par>
                            </p:childTnLst>
                          </p:cTn>
                        </p:par>
                        <p:par>
                          <p:cTn id="16" fill="hold">
                            <p:stCondLst>
                              <p:cond delay="6000"/>
                            </p:stCondLst>
                            <p:childTnLst>
                              <p:par>
                                <p:cTn id="17" presetID="21" presetClass="entr" presetSubtype="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2)">
                                      <p:cBhvr>
                                        <p:cTn id="19" dur="2000"/>
                                        <p:tgtEl>
                                          <p:spTgt spid="3">
                                            <p:txEl>
                                              <p:pRg st="2" end="2"/>
                                            </p:txEl>
                                          </p:spTgt>
                                        </p:tgtEl>
                                      </p:cBhvr>
                                    </p:animEffect>
                                  </p:childTnLst>
                                </p:cTn>
                              </p:par>
                            </p:childTnLst>
                          </p:cTn>
                        </p:par>
                        <p:par>
                          <p:cTn id="20" fill="hold">
                            <p:stCondLst>
                              <p:cond delay="8000"/>
                            </p:stCondLst>
                            <p:childTnLst>
                              <p:par>
                                <p:cTn id="21" presetID="21" presetClass="entr" presetSubtype="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2)">
                                      <p:cBhvr>
                                        <p:cTn id="23" dur="2000"/>
                                        <p:tgtEl>
                                          <p:spTgt spid="3">
                                            <p:txEl>
                                              <p:pRg st="3" end="3"/>
                                            </p:txEl>
                                          </p:spTgt>
                                        </p:tgtEl>
                                      </p:cBhvr>
                                    </p:animEffect>
                                  </p:childTnLst>
                                </p:cTn>
                              </p:par>
                            </p:childTnLst>
                          </p:cTn>
                        </p:par>
                        <p:par>
                          <p:cTn id="24" fill="hold">
                            <p:stCondLst>
                              <p:cond delay="10000"/>
                            </p:stCondLst>
                            <p:childTnLst>
                              <p:par>
                                <p:cTn id="25" presetID="21" presetClass="entr" presetSubtype="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2)">
                                      <p:cBhvr>
                                        <p:cTn id="27" dur="2000"/>
                                        <p:tgtEl>
                                          <p:spTgt spid="3">
                                            <p:txEl>
                                              <p:pRg st="4" end="4"/>
                                            </p:txEl>
                                          </p:spTgt>
                                        </p:tgtEl>
                                      </p:cBhvr>
                                    </p:animEffect>
                                  </p:childTnLst>
                                </p:cTn>
                              </p:par>
                            </p:childTnLst>
                          </p:cTn>
                        </p:par>
                        <p:par>
                          <p:cTn id="28" fill="hold">
                            <p:stCondLst>
                              <p:cond delay="12000"/>
                            </p:stCondLst>
                            <p:childTnLst>
                              <p:par>
                                <p:cTn id="29" presetID="21" presetClass="entr" presetSubtype="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heel(2)">
                                      <p:cBhvr>
                                        <p:cTn id="31" dur="2000"/>
                                        <p:tgtEl>
                                          <p:spTgt spid="3">
                                            <p:txEl>
                                              <p:pRg st="5" end="5"/>
                                            </p:txEl>
                                          </p:spTgt>
                                        </p:tgtEl>
                                      </p:cBhvr>
                                    </p:animEffect>
                                  </p:childTnLst>
                                </p:cTn>
                              </p:par>
                            </p:childTnLst>
                          </p:cTn>
                        </p:par>
                        <p:par>
                          <p:cTn id="32" fill="hold">
                            <p:stCondLst>
                              <p:cond delay="14000"/>
                            </p:stCondLst>
                            <p:childTnLst>
                              <p:par>
                                <p:cTn id="33" presetID="21" presetClass="entr" presetSubtype="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heel(2)">
                                      <p:cBhvr>
                                        <p:cTn id="35" dur="2000"/>
                                        <p:tgtEl>
                                          <p:spTgt spid="3">
                                            <p:txEl>
                                              <p:pRg st="6" end="6"/>
                                            </p:txEl>
                                          </p:spTgt>
                                        </p:tgtEl>
                                      </p:cBhvr>
                                    </p:animEffect>
                                  </p:childTnLst>
                                </p:cTn>
                              </p:par>
                            </p:childTnLst>
                          </p:cTn>
                        </p:par>
                        <p:par>
                          <p:cTn id="36" fill="hold">
                            <p:stCondLst>
                              <p:cond delay="16000"/>
                            </p:stCondLst>
                            <p:childTnLst>
                              <p:par>
                                <p:cTn id="37" presetID="21" presetClass="entr" presetSubtype="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heel(2)">
                                      <p:cBhvr>
                                        <p:cTn id="3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6" y="286603"/>
            <a:ext cx="11791666" cy="6291618"/>
          </a:xfrm>
        </p:spPr>
        <p:txBody>
          <a:bodyPr/>
          <a:lstStyle/>
          <a:p>
            <a:r>
              <a:rPr lang="en-US" sz="3600" dirty="0"/>
              <a:t>Index to 2025 services at </a:t>
            </a:r>
            <a:endParaRPr lang="en-US" sz="3600" dirty="0"/>
          </a:p>
          <a:p>
            <a:pPr lvl="1"/>
            <a:r>
              <a:rPr lang="en-US" sz="3600" dirty="0"/>
              <a:t>http://edwardnc.org/ecc/2025</a:t>
            </a:r>
            <a:endParaRPr lang="en-US" sz="3600" dirty="0"/>
          </a:p>
          <a:p>
            <a:pPr lvl="0"/>
            <a:r>
              <a:rPr lang="en-US" sz="3600" dirty="0"/>
              <a:t>Our Site:</a:t>
            </a:r>
            <a:endParaRPr lang="en-US" sz="3600" dirty="0"/>
          </a:p>
          <a:p>
            <a:pPr lvl="1"/>
            <a:r>
              <a:rPr lang="en-US" sz="3600" dirty="0"/>
              <a:t>http://ecc.edwardnc.org</a:t>
            </a:r>
            <a:endParaRPr lang="en-US" sz="3600" dirty="0"/>
          </a:p>
          <a:p>
            <a:pPr lvl="2"/>
            <a:r>
              <a:rPr lang="en-US" sz="3600" dirty="0"/>
              <a:t>See the calendar page for </a:t>
            </a:r>
            <a:endParaRPr lang="en-US" sz="3600" dirty="0"/>
          </a:p>
          <a:p>
            <a:pPr lvl="3"/>
            <a:r>
              <a:rPr lang="en-US" sz="3600" dirty="0"/>
              <a:t>updates,</a:t>
            </a:r>
            <a:endParaRPr lang="en-US" sz="3600" dirty="0"/>
          </a:p>
          <a:p>
            <a:pPr lvl="3"/>
            <a:r>
              <a:rPr lang="en-US" sz="3600" dirty="0"/>
              <a:t>links,</a:t>
            </a:r>
            <a:endParaRPr lang="en-US" sz="3600" dirty="0"/>
          </a:p>
          <a:p>
            <a:pPr lvl="3"/>
            <a:r>
              <a:rPr lang="en-US" sz="3600" dirty="0"/>
              <a:t>and more</a:t>
            </a:r>
            <a:endParaRPr lang="en-US"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GB" altLang="en-US"/>
          </a:p>
        </p:txBody>
      </p:sp>
      <p:sp>
        <p:nvSpPr>
          <p:cNvPr id="3" name="Content Placeholder 2"/>
          <p:cNvSpPr>
            <a:spLocks noGrp="1"/>
          </p:cNvSpPr>
          <p:nvPr>
            <p:ph idx="1"/>
          </p:nvPr>
        </p:nvSpPr>
        <p:spPr/>
        <p:txBody>
          <a:bodyPr/>
          <a:p>
            <a:endParaRPr lang="en-GB"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5535" y="109183"/>
            <a:ext cx="11982734" cy="6946710"/>
          </a:xfrm>
        </p:spPr>
        <p:txBody>
          <a:bodyPr>
            <a:normAutofit fontScale="92500"/>
          </a:bodyPr>
          <a:lstStyle/>
          <a:p>
            <a:pPr>
              <a:lnSpc>
                <a:spcPct val="110000"/>
              </a:lnSpc>
            </a:pPr>
            <a:r>
              <a:rPr lang="en-US" dirty="0"/>
              <a:t>One year, a family gathered around the table for their big meal. The turkey was golden brown, the mashed potatoes were piled high, and the pumpkin pie was waiting in the kitchen. Everyone sat down, bowed their heads, and the father prayed: </a:t>
            </a:r>
            <a:r>
              <a:rPr lang="en-US" i="1" dirty="0"/>
              <a:t>‘Lord, we thank You for this food, and we ask You to bless it to our bodies.’</a:t>
            </a:r>
            <a:endParaRPr lang="en-US" dirty="0"/>
          </a:p>
          <a:p>
            <a:pPr>
              <a:lnSpc>
                <a:spcPct val="110000"/>
              </a:lnSpc>
            </a:pPr>
            <a:r>
              <a:rPr lang="en-US" dirty="0"/>
              <a:t>But just as he said ‘Amen,’ the youngest child shouted, </a:t>
            </a:r>
            <a:r>
              <a:rPr lang="en-US" i="1" dirty="0"/>
              <a:t>‘Wait! We forgot to thank God for the smoke alarm!’</a:t>
            </a:r>
            <a:endParaRPr lang="en-US" dirty="0"/>
          </a:p>
          <a:p>
            <a:pPr>
              <a:lnSpc>
                <a:spcPct val="110000"/>
              </a:lnSpc>
            </a:pPr>
            <a:r>
              <a:rPr lang="en-US" dirty="0"/>
              <a:t>Everyone laughed — but here’s the backstory. Earlier that morning, the turkey had burned in the oven, and the smoke alarm went off. The family rushed in, saved the meal, and ended up with a turkey that was actually better than before.</a:t>
            </a:r>
            <a:endParaRPr lang="en-US" dirty="0"/>
          </a:p>
          <a:p>
            <a:pPr>
              <a:lnSpc>
                <a:spcPct val="110000"/>
              </a:lnSpc>
            </a:pPr>
            <a:r>
              <a:rPr lang="en-US" dirty="0"/>
              <a:t>That little child reminded them: sometimes the things we complain about — like a loud smoke alarm — are actually blessings in disguise.</a:t>
            </a:r>
            <a:endParaRPr lang="en-US" dirty="0"/>
          </a:p>
          <a:p>
            <a:pPr>
              <a:lnSpc>
                <a:spcPct val="110000"/>
              </a:lnSpc>
            </a:pPr>
            <a:r>
              <a:rPr lang="en-US" dirty="0"/>
              <a:t>And isn’t that the heart of Thanksgiving? To see God’s hand even in the interruptions, the detours, and the unexpected moments. Sometimes the things that stop us are the very things that save us.”</a:t>
            </a:r>
            <a:endParaRPr lang="en-US" dirty="0"/>
          </a:p>
          <a:p>
            <a:pPr marL="0" indent="0">
              <a:buNone/>
            </a:pP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a:spLocks noGrp="1" noRot="1" noChangeAspect="1" noMove="1" noResize="1" noEditPoints="1" noAdjustHandles="1" noChangeArrowheads="1" noChangeShapeType="1" noTextEdit="1"/>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rtlCol="0" anchor="ctr"/>
          <a:lstStyle/>
          <a:p>
            <a:endParaRPr lang="en-US"/>
          </a:p>
        </p:txBody>
      </p:sp>
      <p:sp>
        <p:nvSpPr>
          <p:cNvPr id="31" name="Freeform: Shape 30"/>
          <p:cNvSpPr>
            <a:spLocks noGrp="1" noRot="1" noChangeAspect="1" noMove="1" noResize="1" noEditPoints="1" noAdjustHandles="1" noChangeArrowheads="1" noChangeShapeType="1" noTextEdit="1"/>
          </p:cNvSpPr>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p:cNvSpPr>
            <a:spLocks noGrp="1"/>
          </p:cNvSpPr>
          <p:nvPr>
            <p:ph type="ctrTitle"/>
          </p:nvPr>
        </p:nvSpPr>
        <p:spPr>
          <a:xfrm>
            <a:off x="5931982" y="1160059"/>
            <a:ext cx="5602705" cy="4244453"/>
          </a:xfrm>
        </p:spPr>
        <p:txBody>
          <a:bodyPr anchor="ctr">
            <a:normAutofit/>
          </a:bodyPr>
          <a:lstStyle/>
          <a:p>
            <a:pPr lvl="0"/>
            <a:r>
              <a:rPr lang="en-US" b="1" dirty="0">
                <a:effectLst>
                  <a:outerShdw blurRad="38100" dist="38100" dir="2700000" algn="tl">
                    <a:srgbClr val="000000">
                      <a:alpha val="43137"/>
                    </a:srgbClr>
                  </a:outerShdw>
                </a:effectLst>
              </a:rPr>
              <a:t>Thankful for Donkeys and Detours</a:t>
            </a:r>
            <a:br>
              <a:rPr lang="en-US"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Num 22:21–31</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0251" y="4312693"/>
            <a:ext cx="4885897" cy="1975395"/>
          </a:xfrm>
        </p:spPr>
        <p:txBody>
          <a:bodyPr anchor="ctr">
            <a:normAutofit/>
          </a:bodyPr>
          <a:lstStyle/>
          <a:p>
            <a:r>
              <a:rPr lang="en-US" sz="4000" b="1" dirty="0">
                <a:effectLst>
                  <a:outerShdw blurRad="38100" dist="38100" dir="2700000" algn="tl">
                    <a:srgbClr val="000000">
                      <a:alpha val="43137"/>
                    </a:srgbClr>
                  </a:outerShdw>
                </a:effectLst>
                <a:latin typeface="Arial Rounded MT Bold" panose="020F0704030504030204" pitchFamily="34" charset="0"/>
              </a:rPr>
              <a:t>What He Said…</a:t>
            </a:r>
            <a:endParaRPr lang="en-US" sz="40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1310186" y="0"/>
            <a:ext cx="2715904"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Edward Church </a:t>
            </a:r>
            <a:endParaRPr lang="en-US" sz="2800" b="1" dirty="0">
              <a:effectLst>
                <a:outerShdw blurRad="38100" dist="38100" dir="2700000" algn="tl">
                  <a:srgbClr val="000000">
                    <a:alpha val="43137"/>
                  </a:srgbClr>
                </a:outerShdw>
              </a:effectLst>
            </a:endParaRPr>
          </a:p>
        </p:txBody>
      </p:sp>
      <p:sp>
        <p:nvSpPr>
          <p:cNvPr id="5" name="TextBox 4"/>
          <p:cNvSpPr txBox="1"/>
          <p:nvPr/>
        </p:nvSpPr>
        <p:spPr>
          <a:xfrm>
            <a:off x="7820167" y="0"/>
            <a:ext cx="3448183"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November 16, 2025 </a:t>
            </a:r>
            <a:endParaRPr lang="en-US" sz="28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5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0"/>
                            </p:stCondLst>
                            <p:childTnLst>
                              <p:par>
                                <p:cTn id="9" presetID="21" presetClass="entr" presetSubtype="1" fill="hold" grpId="1" nodeType="afterEffect">
                                  <p:stCondLst>
                                    <p:cond delay="0"/>
                                  </p:stCondLst>
                                  <p:iterate type="wd">
                                    <p:tmPct val="0"/>
                                  </p:iterate>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par>
                          <p:cTn id="16" fill="hold">
                            <p:stCondLst>
                              <p:cond delay="400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6000"/>
                            </p:stCondLst>
                            <p:childTnLst>
                              <p:par>
                                <p:cTn id="21" presetID="21"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uiExpand="1" build="p"/>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218365"/>
            <a:ext cx="11873552" cy="5841242"/>
          </a:xfrm>
          <a:solidFill>
            <a:schemeClr val="bg1">
              <a:alpha val="90000"/>
            </a:schemeClr>
          </a:solidFill>
        </p:spPr>
        <p:txBody>
          <a:bodyPr>
            <a:normAutofit/>
          </a:bodyPr>
          <a:lstStyle/>
          <a:p>
            <a:pPr marL="0" indent="0" algn="ctr">
              <a:lnSpc>
                <a:spcPct val="100000"/>
              </a:lnSpc>
              <a:buNone/>
            </a:pPr>
            <a:r>
              <a:rPr lang="en-US" sz="3800" i="1" dirty="0">
                <a:effectLst>
                  <a:outerShdw blurRad="38100" dist="38100" dir="2700000" algn="tl">
                    <a:srgbClr val="000000">
                      <a:alpha val="43137"/>
                    </a:srgbClr>
                  </a:outerShdw>
                </a:effectLst>
              </a:rPr>
              <a:t>“</a:t>
            </a:r>
            <a:r>
              <a:rPr lang="en-US" sz="3200" i="1" dirty="0">
                <a:effectLst>
                  <a:outerShdw blurRad="38100" dist="38100" dir="2700000" algn="tl">
                    <a:srgbClr val="000000">
                      <a:alpha val="43137"/>
                    </a:srgbClr>
                  </a:outerShdw>
                </a:effectLst>
              </a:rPr>
              <a:t>Then the Lord opened Balaam’s eyes, and he saw the angel of the Lord standing in the road with his sword drawn.”</a:t>
            </a:r>
            <a:r>
              <a:rPr lang="en-US" sz="32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Num. 22:31</a:t>
            </a:r>
            <a:endParaRPr lang="en-US" sz="3200" b="1" dirty="0">
              <a:effectLst>
                <a:outerShdw blurRad="38100" dist="38100" dir="2700000" algn="tl">
                  <a:srgbClr val="000000">
                    <a:alpha val="43137"/>
                  </a:srgbClr>
                </a:outerShdw>
              </a:effectLst>
            </a:endParaRPr>
          </a:p>
          <a:p>
            <a:pPr mar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Balaam’s Donkey Sees What Balaam Cannot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Can We See….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God Uses Detours to Protect Us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and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rPr>
              <a:t>Sometimes Interruptions Are Blessings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par>
                          <p:cTn id="29" fill="hold">
                            <p:stCondLst>
                              <p:cond delay="15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218364"/>
            <a:ext cx="11873552" cy="6250675"/>
          </a:xfrm>
          <a:solidFill>
            <a:schemeClr val="bg1"/>
          </a:solidFill>
        </p:spPr>
        <p:txBody>
          <a:bodyPr/>
          <a:lstStyle/>
          <a:p>
            <a:pPr marL="0" indent="0">
              <a:lnSpc>
                <a:spcPct val="150000"/>
              </a:lnSpc>
              <a:buNone/>
            </a:pPr>
            <a:r>
              <a:rPr lang="en-US" dirty="0">
                <a:effectLst>
                  <a:outerShdw blurRad="38100" dist="38100" dir="2700000" algn="tl">
                    <a:srgbClr val="000000">
                      <a:alpha val="43137"/>
                    </a:srgbClr>
                  </a:outerShdw>
                </a:effectLst>
                <a:latin typeface="Arial Rounded MT Bold" panose="020F0704030504030204" pitchFamily="34" charset="0"/>
              </a:rPr>
              <a:t>  Have you ever been stopped in your tracks by something that felt like an inconvenience — a flat tire, a missed flight, a closed door —</a:t>
            </a:r>
            <a:endParaRPr lang="en-US" dirty="0">
              <a:effectLst>
                <a:outerShdw blurRad="38100" dist="38100" dir="2700000" algn="tl">
                  <a:srgbClr val="000000">
                    <a:alpha val="43137"/>
                  </a:srgbClr>
                </a:outerShdw>
              </a:effectLst>
              <a:latin typeface="Arial Rounded MT Bold" panose="020F0704030504030204" pitchFamily="34" charset="0"/>
            </a:endParaRPr>
          </a:p>
          <a:p>
            <a:pPr algn="ctr">
              <a:lnSpc>
                <a:spcPct val="150000"/>
              </a:lnSpc>
            </a:pPr>
            <a:r>
              <a:rPr lang="en-US" sz="3200" dirty="0">
                <a:effectLst>
                  <a:outerShdw blurRad="38100" dist="38100" dir="2700000" algn="tl">
                    <a:srgbClr val="000000">
                      <a:alpha val="43137"/>
                    </a:srgbClr>
                  </a:outerShdw>
                </a:effectLst>
                <a:latin typeface="Arial Rounded MT Bold" panose="020F0704030504030204" pitchFamily="34" charset="0"/>
              </a:rPr>
              <a:t>Realized Later It Saved You ?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50000"/>
              </a:lnSpc>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sz="3200" dirty="0">
                <a:effectLst>
                  <a:outerShdw blurRad="38100" dist="38100" dir="2700000" algn="tl">
                    <a:srgbClr val="000000">
                      <a:alpha val="43137"/>
                    </a:srgbClr>
                  </a:outerShdw>
                </a:effectLst>
                <a:latin typeface="Arial Rounded MT Bold" panose="020F0704030504030204" pitchFamily="34" charset="0"/>
              </a:rPr>
              <a:t>Balaam thought his Donkey was Stubborn…</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sz="3200" dirty="0">
                <a:effectLst>
                  <a:outerShdw blurRad="38100" dist="38100" dir="2700000" algn="tl">
                    <a:srgbClr val="000000">
                      <a:alpha val="43137"/>
                    </a:srgbClr>
                  </a:outerShdw>
                </a:effectLst>
                <a:latin typeface="Arial Rounded MT Bold" panose="020F0704030504030204" pitchFamily="34" charset="0"/>
              </a:rPr>
              <a:t>                                        …but she was his Salvation.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800"/>
              </a:spcBef>
            </a:pPr>
            <a:r>
              <a:rPr lang="en-US" dirty="0">
                <a:effectLst>
                  <a:outerShdw blurRad="38100" dist="38100" dir="2700000" algn="tl">
                    <a:srgbClr val="000000">
                      <a:alpha val="43137"/>
                    </a:srgbClr>
                  </a:outerShdw>
                </a:effectLst>
                <a:latin typeface="Arial Rounded MT Bold" panose="020F0704030504030204" pitchFamily="34" charset="0"/>
              </a:rPr>
              <a:t>God sometimes speaks through the Most Unlikely Voices and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Saves Us Through the Most Frustrating Detours</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1800"/>
              </a:spcBef>
            </a:pPr>
            <a:r>
              <a:rPr lang="en-US" dirty="0">
                <a:effectLst>
                  <a:outerShdw blurRad="38100" dist="38100" dir="2700000" algn="tl">
                    <a:srgbClr val="000000">
                      <a:alpha val="43137"/>
                    </a:srgbClr>
                  </a:outerShdw>
                </a:effectLst>
                <a:latin typeface="Arial Rounded MT Bold" panose="020F0704030504030204" pitchFamily="34" charset="0"/>
              </a:rPr>
              <a:t>This Thanksgiving, We’re Going to Learn to Thank Him Not Just For</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     The Blessings We Expect, But for the Interruptions We Resent</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218364"/>
            <a:ext cx="11873552" cy="6496335"/>
          </a:xfrm>
        </p:spPr>
        <p:txBody>
          <a:bodyPr/>
          <a:lstStyle/>
          <a:p>
            <a:pPr>
              <a:lnSpc>
                <a:spcPct val="150000"/>
              </a:lnSpc>
            </a:pPr>
            <a:r>
              <a:rPr lang="en-US" dirty="0">
                <a:effectLst>
                  <a:outerShdw blurRad="38100" dist="38100" dir="2700000" algn="tl">
                    <a:srgbClr val="000000">
                      <a:alpha val="43137"/>
                    </a:srgbClr>
                  </a:outerShdw>
                </a:effectLst>
                <a:latin typeface="Arial Rounded MT Bold" panose="020F0704030504030204" pitchFamily="34" charset="0"/>
              </a:rPr>
              <a:t>“Have you ever been stopped in your tracks by something that felt like an inconvenience — a flat tire, a missed flight, a closed door — only to realize later it saved you from something worse? </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dirty="0">
                <a:effectLst>
                  <a:outerShdw blurRad="38100" dist="38100" dir="2700000" algn="tl">
                    <a:srgbClr val="000000">
                      <a:alpha val="43137"/>
                    </a:srgbClr>
                  </a:outerShdw>
                </a:effectLst>
                <a:latin typeface="Arial Rounded MT Bold" panose="020F0704030504030204" pitchFamily="34" charset="0"/>
              </a:rPr>
              <a:t>Balaam thought his donkey was stubborn, but she was his salvation. </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dirty="0">
                <a:effectLst>
                  <a:outerShdw blurRad="38100" dist="38100" dir="2700000" algn="tl">
                    <a:srgbClr val="000000">
                      <a:alpha val="43137"/>
                    </a:srgbClr>
                  </a:outerShdw>
                </a:effectLst>
                <a:latin typeface="Arial Rounded MT Bold" panose="020F0704030504030204" pitchFamily="34" charset="0"/>
              </a:rPr>
              <a:t>God sometimes speaks through the most unlikely voices and saves us through the most frustrating detours. </a:t>
            </a:r>
            <a:endParaRPr lang="en-US" dirty="0">
              <a:effectLst>
                <a:outerShdw blurRad="38100" dist="38100" dir="2700000" algn="tl">
                  <a:srgbClr val="000000">
                    <a:alpha val="43137"/>
                  </a:srgbClr>
                </a:outerShdw>
              </a:effectLst>
              <a:latin typeface="Arial Rounded MT Bold" panose="020F0704030504030204" pitchFamily="34" charset="0"/>
            </a:endParaRPr>
          </a:p>
          <a:p>
            <a:pPr>
              <a:lnSpc>
                <a:spcPct val="150000"/>
              </a:lnSpc>
            </a:pPr>
            <a:r>
              <a:rPr lang="en-US" dirty="0">
                <a:effectLst>
                  <a:outerShdw blurRad="38100" dist="38100" dir="2700000" algn="tl">
                    <a:srgbClr val="000000">
                      <a:alpha val="43137"/>
                    </a:srgbClr>
                  </a:outerShdw>
                </a:effectLst>
                <a:latin typeface="Arial Rounded MT Bold" panose="020F0704030504030204" pitchFamily="34" charset="0"/>
              </a:rPr>
              <a:t>This Thanksgiving, we’re going to learn to thank Him not just for the blessings we expect, but for the interruptions we resent.”</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012" y="177421"/>
            <a:ext cx="11696131" cy="6550925"/>
          </a:xfrm>
          <a:solidFill>
            <a:schemeClr val="bg1">
              <a:alpha val="90000"/>
            </a:schemeClr>
          </a:solidFill>
        </p:spPr>
        <p:txBody>
          <a:bodyPr>
            <a:normAutofit lnSpcReduction="10000"/>
          </a:bodyPr>
          <a:lstStyle/>
          <a:p>
            <a:pPr marL="0" indent="0" algn="ctr">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Thanksgiving is Usually About the Obvious Blessings —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Family</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Food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Health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pPr>
            <a:r>
              <a:rPr lang="en-US" sz="3200" b="1" dirty="0">
                <a:effectLst>
                  <a:outerShdw blurRad="38100" dist="38100" dir="2700000" algn="tl">
                    <a:srgbClr val="000000">
                      <a:alpha val="43137"/>
                    </a:srgbClr>
                  </a:outerShdw>
                </a:effectLst>
                <a:latin typeface="Arial Rounded MT Bold" panose="020F0704030504030204" pitchFamily="34" charset="0"/>
              </a:rPr>
              <a:t>Provision</a:t>
            </a:r>
            <a:endParaRPr lang="en-US" sz="2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Scripture Reminds us that Sometimes the Greatest Reasons for…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…Gratitude Come from the Most </a:t>
            </a:r>
            <a:r>
              <a:rPr lang="en-US" b="1" i="1" dirty="0">
                <a:effectLst>
                  <a:outerShdw blurRad="38100" dist="38100" dir="2700000" algn="tl">
                    <a:srgbClr val="000000">
                      <a:alpha val="43137"/>
                    </a:srgbClr>
                  </a:outerShdw>
                </a:effectLst>
                <a:latin typeface="Arial Rounded MT Bold" panose="020F0704030504030204" pitchFamily="34" charset="0"/>
              </a:rPr>
              <a:t>Unexpected Places</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pP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It’s a Strange Story — but it’s Also a Thanksgiving story. </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Because Sometimes We Need to Be Thankful for the…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…Donkeys and Detours God Sends to Save Us</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3" end="3"/>
                                            </p:txEl>
                                          </p:spTgt>
                                        </p:tgtEl>
                                      </p:cBhvr>
                                    </p:animEffect>
                                  </p:childTnLst>
                                </p:cTn>
                              </p:par>
                            </p:childTnLst>
                          </p:cTn>
                        </p:par>
                        <p:par>
                          <p:cTn id="38" fill="hold">
                            <p:stCondLst>
                              <p:cond delay="4000"/>
                            </p:stCondLst>
                            <p:childTnLst>
                              <p:par>
                                <p:cTn id="39" presetID="31"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5" end="5"/>
                                            </p:txEl>
                                          </p:spTgt>
                                        </p:tgtEl>
                                      </p:cBhvr>
                                    </p:animEffect>
                                  </p:childTnLst>
                                </p:cTn>
                              </p:par>
                            </p:childTnLst>
                          </p:cTn>
                        </p:par>
                        <p:par>
                          <p:cTn id="53" fill="hold">
                            <p:stCondLst>
                              <p:cond delay="1000"/>
                            </p:stCondLst>
                            <p:childTnLst>
                              <p:par>
                                <p:cTn id="54" presetID="31" presetClass="entr" presetSubtype="0" fill="hold" grpId="0" nodeType="after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9" dur="10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p:cTn id="64"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5"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6"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7" dur="1000"/>
                                        <p:tgtEl>
                                          <p:spTgt spid="3">
                                            <p:txEl>
                                              <p:pRg st="8" end="8"/>
                                            </p:txEl>
                                          </p:spTgt>
                                        </p:tgtEl>
                                      </p:cBhvr>
                                    </p:animEffect>
                                  </p:childTnLst>
                                </p:cTn>
                              </p:par>
                            </p:childTnLst>
                          </p:cTn>
                        </p:par>
                        <p:par>
                          <p:cTn id="68" fill="hold">
                            <p:stCondLst>
                              <p:cond delay="1000"/>
                            </p:stCondLst>
                            <p:childTnLst>
                              <p:par>
                                <p:cTn id="69" presetID="31" presetClass="entr" presetSubtype="0" fill="hold" grpId="0" nodeType="after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9" end="9"/>
                                            </p:txEl>
                                          </p:spTgt>
                                        </p:tgtEl>
                                      </p:cBhvr>
                                    </p:animEffect>
                                  </p:childTnLst>
                                </p:cTn>
                              </p:par>
                            </p:childTnLst>
                          </p:cTn>
                        </p:par>
                        <p:par>
                          <p:cTn id="75" fill="hold">
                            <p:stCondLst>
                              <p:cond delay="2000"/>
                            </p:stCondLst>
                            <p:childTnLst>
                              <p:par>
                                <p:cTn id="76" presetID="31" presetClass="entr" presetSubtype="0" fill="hold" grpId="0" nodeType="afterEffect">
                                  <p:stCondLst>
                                    <p:cond delay="0"/>
                                  </p:stCondLst>
                                  <p:childTnLst>
                                    <p:set>
                                      <p:cBhvr>
                                        <p:cTn id="77" dur="1" fill="hold">
                                          <p:stCondLst>
                                            <p:cond delay="0"/>
                                          </p:stCondLst>
                                        </p:cTn>
                                        <p:tgtEl>
                                          <p:spTgt spid="3">
                                            <p:txEl>
                                              <p:pRg st="10" end="10"/>
                                            </p:txEl>
                                          </p:spTgt>
                                        </p:tgtEl>
                                        <p:attrNameLst>
                                          <p:attrName>style.visibility</p:attrName>
                                        </p:attrNameLst>
                                      </p:cBhvr>
                                      <p:to>
                                        <p:strVal val="visible"/>
                                      </p:to>
                                    </p:set>
                                    <p:anim calcmode="lin" valueType="num">
                                      <p:cBhvr>
                                        <p:cTn id="78"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9"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0"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17" y="327546"/>
            <a:ext cx="11723426" cy="6400800"/>
          </a:xfrm>
        </p:spPr>
        <p:txBody>
          <a:bodyPr/>
          <a:lstStyle/>
          <a:p>
            <a:pPr>
              <a:lnSpc>
                <a:spcPct val="100000"/>
              </a:lnSpc>
            </a:pPr>
            <a:r>
              <a:rPr lang="en-US" dirty="0"/>
              <a:t>“</a:t>
            </a:r>
            <a:r>
              <a:rPr lang="en-US" b="1" dirty="0">
                <a:effectLst>
                  <a:outerShdw blurRad="38100" dist="38100" dir="2700000" algn="tl">
                    <a:srgbClr val="000000">
                      <a:alpha val="43137"/>
                    </a:srgbClr>
                  </a:outerShdw>
                </a:effectLst>
                <a:latin typeface="Arial Rounded MT Bold" panose="020F0704030504030204" pitchFamily="34" charset="0"/>
              </a:rPr>
              <a:t>Thanksgiving is usually about the obvious blessings — family, food, health, provision. But Scripture reminds us that sometimes the greatest reasons for gratitude come from the most </a:t>
            </a:r>
            <a:r>
              <a:rPr lang="en-US" b="1" i="1" dirty="0">
                <a:effectLst>
                  <a:outerShdw blurRad="38100" dist="38100" dir="2700000" algn="tl">
                    <a:srgbClr val="000000">
                      <a:alpha val="43137"/>
                    </a:srgbClr>
                  </a:outerShdw>
                </a:effectLst>
                <a:latin typeface="Arial Rounded MT Bold" panose="020F0704030504030204" pitchFamily="34" charset="0"/>
              </a:rPr>
              <a:t>unexpected places</a:t>
            </a:r>
            <a:r>
              <a:rPr lang="en-US" b="1" dirty="0">
                <a:effectLst>
                  <a:outerShdw blurRad="38100" dist="38100" dir="2700000" algn="tl">
                    <a:srgbClr val="000000">
                      <a:alpha val="43137"/>
                    </a:srgbClr>
                  </a:outerShdw>
                </a:effectLst>
                <a:latin typeface="Arial Rounded MT Bold" panose="020F0704030504030204" pitchFamily="34" charset="0"/>
              </a:rPr>
              <a:t>.</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In Numbers 22, Balaam is on his way to curse Israel for profit. He’s riding his donkey, blind to the danger ahead. Suddenly, the donkey sees what Balaam cannot — the angel of the Lord with a drawn sword. Three times the donkey detours, and three times Balaam beats her. Finally, God opens the donkey’s mouth, and she speaks.</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It’s a strange story — but it’s also a Thanksgiving story. Because sometimes we need to be thankful for the donkeys and detours God sends to save us.”</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570" y="218364"/>
            <a:ext cx="11218460" cy="6496335"/>
          </a:xfrm>
          <a:solidFill>
            <a:schemeClr val="bg1">
              <a:alpha val="90000"/>
            </a:schemeClr>
          </a:solidFill>
        </p:spPr>
        <p:txBody>
          <a:bodyPr>
            <a:normAutofit/>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Balaam was a Man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 of God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Misguided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Balaam was Blinded by His Own Ambition (21).</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The Donkey Saw the Angel of the Lord (23).</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Three Detours: </a:t>
            </a:r>
            <a:r>
              <a:rPr lang="en-US" b="1" u="sng" dirty="0">
                <a:effectLst>
                  <a:outerShdw blurRad="38100" dist="38100" dir="2700000" algn="tl">
                    <a:srgbClr val="000000">
                      <a:alpha val="43137"/>
                    </a:srgbClr>
                  </a:outerShdw>
                </a:effectLst>
                <a:latin typeface="Arial Rounded MT Bold" panose="020F0704030504030204" pitchFamily="34" charset="0"/>
              </a:rPr>
              <a:t>into a Field</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b="1" u="sng" dirty="0">
                <a:effectLst>
                  <a:outerShdw blurRad="38100" dist="38100" dir="2700000" algn="tl">
                    <a:srgbClr val="000000">
                      <a:alpha val="43137"/>
                    </a:srgbClr>
                  </a:outerShdw>
                </a:effectLst>
                <a:latin typeface="Arial Rounded MT Bold" panose="020F0704030504030204" pitchFamily="34" charset="0"/>
              </a:rPr>
              <a:t>Against a Wall</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b="1" u="sng" dirty="0">
                <a:effectLst>
                  <a:outerShdw blurRad="38100" dist="38100" dir="2700000" algn="tl">
                    <a:srgbClr val="000000">
                      <a:alpha val="43137"/>
                    </a:srgbClr>
                  </a:outerShdw>
                </a:effectLst>
                <a:latin typeface="Arial Rounded MT Bold" panose="020F0704030504030204" pitchFamily="34" charset="0"/>
              </a:rPr>
              <a:t>Lying Down </a:t>
            </a:r>
            <a:r>
              <a:rPr lang="en-US" b="1" dirty="0">
                <a:effectLst>
                  <a:outerShdw blurRad="38100" dist="38100" dir="2700000" algn="tl">
                    <a:srgbClr val="000000">
                      <a:alpha val="43137"/>
                    </a:srgbClr>
                  </a:outerShdw>
                </a:effectLst>
                <a:latin typeface="Arial Rounded MT Bold" panose="020F0704030504030204" pitchFamily="34" charset="0"/>
              </a:rPr>
              <a:t>(23–27)</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It Seems the It was Balaam was the Stubborn One</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Balaam Beat the Donkey, but She was Saving Him</a:t>
            </a:r>
            <a:endParaRPr lang="en-US"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50000"/>
              </a:lnSpc>
            </a:pPr>
            <a:r>
              <a:rPr lang="en-US" b="1" dirty="0">
                <a:effectLst>
                  <a:outerShdw blurRad="38100" dist="38100" dir="2700000" algn="tl">
                    <a:srgbClr val="000000">
                      <a:alpha val="43137"/>
                    </a:srgbClr>
                  </a:outerShdw>
                </a:effectLst>
                <a:latin typeface="Arial Rounded MT Bold" panose="020F0704030504030204" pitchFamily="34" charset="0"/>
              </a:rPr>
              <a:t>God Opened Her Mouth (28) and Balaam’s Eyes (31)</a:t>
            </a: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par>
                          <p:cTn id="15" fill="hold">
                            <p:stCondLst>
                              <p:cond delay="4000"/>
                            </p:stCondLst>
                            <p:childTnLst>
                              <p:par>
                                <p:cTn id="16" presetID="21" presetClass="entr" presetSubtype="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heel(1)">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1)">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heel(1)">
                                      <p:cBhvr>
                                        <p:cTn id="38" dur="2000"/>
                                        <p:tgtEl>
                                          <p:spTgt spid="3">
                                            <p:txEl>
                                              <p:pRg st="6" end="6"/>
                                            </p:txEl>
                                          </p:spTgt>
                                        </p:tgtEl>
                                      </p:cBhvr>
                                    </p:animEffect>
                                  </p:childTnLst>
                                </p:cTn>
                              </p:par>
                            </p:childTnLst>
                          </p:cTn>
                        </p:par>
                        <p:par>
                          <p:cTn id="39" fill="hold">
                            <p:stCondLst>
                              <p:cond delay="2000"/>
                            </p:stCondLst>
                            <p:childTnLst>
                              <p:par>
                                <p:cTn id="40" presetID="21" presetClass="entr" presetSubtype="1"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par>
                          <p:cTn id="43" fill="hold">
                            <p:stCondLst>
                              <p:cond delay="4000"/>
                            </p:stCondLst>
                            <p:childTnLst>
                              <p:par>
                                <p:cTn id="44" presetID="21" presetClass="entr" presetSubtype="1"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heel(1)">
                                      <p:cBhvr>
                                        <p:cTn id="4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182" y="0"/>
            <a:ext cx="12082818" cy="6858000"/>
          </a:xfrm>
          <a:solidFill>
            <a:schemeClr val="bg1"/>
          </a:solidFill>
        </p:spPr>
        <p:txBody>
          <a:bodyPr>
            <a:normAutofit fontScale="92500" lnSpcReduction="20000"/>
          </a:bodyPr>
          <a:lstStyle/>
          <a:p>
            <a:pPr marL="0" indent="0" algn="ctr">
              <a:lnSpc>
                <a:spcPct val="110000"/>
              </a:lnSpc>
              <a:buNone/>
            </a:pPr>
            <a:r>
              <a:rPr lang="en-US" sz="3500" b="1" dirty="0">
                <a:effectLst>
                  <a:outerShdw blurRad="38100" dist="38100" dir="2700000" algn="tl">
                    <a:srgbClr val="000000">
                      <a:alpha val="43137"/>
                    </a:srgbClr>
                  </a:outerShdw>
                </a:effectLst>
              </a:rPr>
              <a:t>Donkeys</a:t>
            </a:r>
            <a:endParaRPr lang="en-US" sz="3500" b="1" dirty="0">
              <a:effectLst>
                <a:outerShdw blurRad="38100" dist="38100" dir="2700000" algn="tl">
                  <a:srgbClr val="000000">
                    <a:alpha val="43137"/>
                  </a:srgbClr>
                </a:outerShdw>
              </a:effectLst>
            </a:endParaRPr>
          </a:p>
          <a:p>
            <a:pPr marL="0" indent="0" algn="ctr">
              <a:lnSpc>
                <a:spcPct val="120000"/>
              </a:lnSpc>
              <a:spcBef>
                <a:spcPts val="0"/>
              </a:spcBef>
              <a:buNone/>
            </a:pPr>
            <a:r>
              <a:rPr lang="en-US" sz="3500" b="1" dirty="0">
                <a:effectLst>
                  <a:outerShdw blurRad="38100" dist="38100" dir="2700000" algn="tl">
                    <a:srgbClr val="000000">
                      <a:alpha val="43137"/>
                    </a:srgbClr>
                  </a:outerShdw>
                </a:effectLst>
                <a:latin typeface="Arial Rounded MT Bold" panose="020F0704030504030204" pitchFamily="34" charset="0"/>
              </a:rPr>
              <a:t>God Speaks Through Unlikely Voices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10000"/>
              </a:lnSpc>
              <a:buNone/>
            </a:pPr>
            <a:r>
              <a:rPr lang="en-US" sz="3500" b="1" dirty="0">
                <a:effectLst>
                  <a:outerShdw blurRad="38100" dist="38100" dir="2700000" algn="tl">
                    <a:srgbClr val="000000">
                      <a:alpha val="43137"/>
                    </a:srgbClr>
                  </a:outerShdw>
                </a:effectLst>
                <a:latin typeface="Arial Rounded MT Bold" panose="020F0704030504030204" pitchFamily="34" charset="0"/>
              </a:rPr>
              <a:t>               Balaam’s Donkey Spoke Truth… </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20000"/>
              </a:lnSpc>
              <a:spcAft>
                <a:spcPts val="600"/>
              </a:spcAft>
              <a:buNone/>
            </a:pPr>
            <a:r>
              <a:rPr lang="en-US" sz="3500" b="1" dirty="0">
                <a:effectLst>
                  <a:outerShdw blurRad="38100" dist="38100" dir="2700000" algn="tl">
                    <a:srgbClr val="000000">
                      <a:alpha val="43137"/>
                    </a:srgbClr>
                  </a:outerShdw>
                </a:effectLst>
                <a:latin typeface="Arial Rounded MT Bold" panose="020F0704030504030204" pitchFamily="34" charset="0"/>
              </a:rPr>
              <a:t>                              …When Balaam Was Blind to the Truth</a:t>
            </a:r>
            <a:endParaRPr lang="en-US" sz="35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pPr>
            <a:r>
              <a:rPr lang="en-US" sz="2800" dirty="0">
                <a:effectLst>
                  <a:outerShdw blurRad="38100" dist="38100" dir="2700000" algn="tl">
                    <a:srgbClr val="000000">
                      <a:alpha val="43137"/>
                    </a:srgbClr>
                  </a:outerShdw>
                </a:effectLst>
                <a:latin typeface="Arial Rounded MT Bold" panose="020F0704030504030204" pitchFamily="34" charset="0"/>
              </a:rPr>
              <a:t>1 Cor 1:27 amp— </a:t>
            </a:r>
            <a:r>
              <a:rPr lang="en-US" sz="2800" b="1" baseline="30000" dirty="0">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But God has selected [</a:t>
            </a:r>
            <a:r>
              <a:rPr lang="en-US" sz="3000" b="1" dirty="0">
                <a:effectLst>
                  <a:outerShdw blurRad="38100" dist="38100" dir="2700000" algn="tl">
                    <a:srgbClr val="000000">
                      <a:alpha val="43137"/>
                    </a:srgbClr>
                  </a:outerShdw>
                </a:effectLst>
              </a:rPr>
              <a:t>for His purpose</a:t>
            </a:r>
            <a:r>
              <a:rPr lang="en-US" sz="3000" dirty="0">
                <a:effectLst>
                  <a:outerShdw blurRad="38100" dist="38100" dir="2700000" algn="tl">
                    <a:srgbClr val="000000">
                      <a:alpha val="43137"/>
                    </a:srgbClr>
                  </a:outerShdw>
                </a:effectLst>
              </a:rPr>
              <a:t>] the foolish things of the world to shame the wise [</a:t>
            </a:r>
            <a:r>
              <a:rPr lang="en-US" sz="3000" b="1" dirty="0">
                <a:effectLst>
                  <a:outerShdw blurRad="38100" dist="38100" dir="2700000" algn="tl">
                    <a:srgbClr val="000000">
                      <a:alpha val="43137"/>
                    </a:srgbClr>
                  </a:outerShdw>
                </a:effectLst>
              </a:rPr>
              <a:t>revealing their ignorance</a:t>
            </a:r>
            <a:r>
              <a:rPr lang="en-US" sz="3000" dirty="0">
                <a:effectLst>
                  <a:outerShdw blurRad="38100" dist="38100" dir="2700000" algn="tl">
                    <a:srgbClr val="000000">
                      <a:alpha val="43137"/>
                    </a:srgbClr>
                  </a:outerShdw>
                </a:effectLst>
              </a:rPr>
              <a:t>], and God has selected [</a:t>
            </a:r>
            <a:r>
              <a:rPr lang="en-US" sz="3000" b="1" dirty="0">
                <a:effectLst>
                  <a:outerShdw blurRad="38100" dist="38100" dir="2700000" algn="tl">
                    <a:srgbClr val="000000">
                      <a:alpha val="43137"/>
                    </a:srgbClr>
                  </a:outerShdw>
                </a:effectLst>
              </a:rPr>
              <a:t>for His purpose</a:t>
            </a:r>
            <a:r>
              <a:rPr lang="en-US" sz="3000" dirty="0">
                <a:effectLst>
                  <a:outerShdw blurRad="38100" dist="38100" dir="2700000" algn="tl">
                    <a:srgbClr val="000000">
                      <a:alpha val="43137"/>
                    </a:srgbClr>
                  </a:outerShdw>
                </a:effectLst>
              </a:rPr>
              <a:t>] the weak things of the world to shame the things which are strong [</a:t>
            </a:r>
            <a:r>
              <a:rPr lang="en-US" sz="3000" b="1" dirty="0">
                <a:effectLst>
                  <a:outerShdw blurRad="38100" dist="38100" dir="2700000" algn="tl">
                    <a:srgbClr val="000000">
                      <a:alpha val="43137"/>
                    </a:srgbClr>
                  </a:outerShdw>
                </a:effectLst>
              </a:rPr>
              <a:t>revealing their frailty</a:t>
            </a:r>
            <a:r>
              <a:rPr lang="en-US" sz="3000" dirty="0">
                <a:effectLst>
                  <a:outerShdw blurRad="38100" dist="38100" dir="2700000" algn="tl">
                    <a:srgbClr val="000000">
                      <a:alpha val="43137"/>
                    </a:srgbClr>
                  </a:outerShdw>
                </a:effectLst>
              </a:rPr>
              <a:t>].</a:t>
            </a:r>
            <a:endParaRPr lang="en-US" sz="3000" dirty="0">
              <a:effectLst>
                <a:outerShdw blurRad="38100" dist="38100" dir="2700000" algn="tl">
                  <a:srgbClr val="000000">
                    <a:alpha val="43137"/>
                  </a:srgbClr>
                </a:outerShdw>
              </a:effectLst>
            </a:endParaRPr>
          </a:p>
          <a:p>
            <a:pPr marL="457200" lvl="1" indent="0" algn="ctr">
              <a:lnSpc>
                <a:spcPct val="120000"/>
              </a:lnSpc>
              <a:spcBef>
                <a:spcPts val="0"/>
              </a:spcBef>
              <a:buNone/>
            </a:pPr>
            <a:r>
              <a:rPr lang="en-US" sz="3000" b="1" dirty="0">
                <a:effectLst>
                  <a:outerShdw blurRad="38100" dist="38100" dir="2700000" algn="tl">
                    <a:srgbClr val="000000">
                      <a:alpha val="43137"/>
                    </a:srgbClr>
                  </a:outerShdw>
                </a:effectLst>
                <a:latin typeface="Arial Rounded MT Bold" panose="020F0704030504030204" pitchFamily="34" charset="0"/>
              </a:rPr>
              <a:t>Story</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20000"/>
              </a:lnSpc>
              <a:spcBef>
                <a:spcPts val="0"/>
              </a:spcBef>
            </a:pPr>
            <a:r>
              <a:rPr lang="en-US" sz="3000" b="1" dirty="0">
                <a:effectLst>
                  <a:outerShdw blurRad="38100" dist="38100" dir="2700000" algn="tl">
                    <a:srgbClr val="000000">
                      <a:alpha val="43137"/>
                    </a:srgbClr>
                  </a:outerShdw>
                </a:effectLst>
                <a:latin typeface="Arial Rounded MT Bold" panose="020F0704030504030204" pitchFamily="34" charset="0"/>
              </a:rPr>
              <a:t>1977 New York blackout → revival in a Brooklyn church.</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20000"/>
              </a:lnSpc>
              <a:spcBef>
                <a:spcPts val="0"/>
              </a:spcBef>
            </a:pPr>
            <a:r>
              <a:rPr lang="en-US" sz="3000" b="1" dirty="0">
                <a:effectLst>
                  <a:outerShdw blurRad="38100" dist="38100" dir="2700000" algn="tl">
                    <a:srgbClr val="000000">
                      <a:alpha val="43137"/>
                    </a:srgbClr>
                  </a:outerShdw>
                </a:effectLst>
                <a:latin typeface="Arial Rounded MT Bold" panose="020F0704030504030204" pitchFamily="34" charset="0"/>
              </a:rPr>
              <a:t>Edward Spencer rescued 17 from a shipwreck</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20000"/>
              </a:lnSpc>
              <a:buNone/>
            </a:pPr>
            <a:r>
              <a:rPr lang="en-US" sz="3500" b="1" dirty="0">
                <a:effectLst>
                  <a:outerShdw blurRad="38100" dist="38100" dir="2700000" algn="tl">
                    <a:srgbClr val="000000">
                      <a:alpha val="43137"/>
                    </a:srgbClr>
                  </a:outerShdw>
                </a:effectLst>
              </a:rPr>
              <a:t>Application:</a:t>
            </a:r>
            <a:r>
              <a:rPr lang="en-US" sz="3500" dirty="0">
                <a:effectLst>
                  <a:outerShdw blurRad="38100" dist="38100" dir="2700000" algn="tl">
                    <a:srgbClr val="000000">
                      <a:alpha val="43137"/>
                    </a:srgbClr>
                  </a:outerShdw>
                </a:effectLst>
              </a:rPr>
              <a:t> </a:t>
            </a:r>
            <a:endParaRPr lang="en-US" sz="3500" dirty="0">
              <a:effectLst>
                <a:outerShdw blurRad="38100" dist="38100" dir="2700000" algn="tl">
                  <a:srgbClr val="000000">
                    <a:alpha val="43137"/>
                  </a:srgbClr>
                </a:outerShdw>
              </a:effectLst>
            </a:endParaRPr>
          </a:p>
          <a:p>
            <a:pPr lvl="0" algn="ctr">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Who are the “Donkeys” in Your Life?</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lvl="0" algn="ctr">
              <a:lnSpc>
                <a:spcPct val="110000"/>
              </a:lnSpc>
            </a:pPr>
            <a:r>
              <a:rPr lang="en-US" sz="3000" b="1" dirty="0">
                <a:effectLst>
                  <a:outerShdw blurRad="38100" dist="38100" dir="2700000" algn="tl">
                    <a:srgbClr val="000000">
                      <a:alpha val="43137"/>
                    </a:srgbClr>
                  </a:outerShdw>
                </a:effectLst>
                <a:latin typeface="Arial Rounded MT Bold" panose="020F0704030504030204" pitchFamily="34" charset="0"/>
              </a:rPr>
              <a:t>Do You Ever Overlook Who God Uses to Speak?</a:t>
            </a:r>
            <a:endParaRPr lang="en-US" sz="3000" b="1" dirty="0">
              <a:latin typeface="Arial Rounded MT Bold" panose="020F0704030504030204" pitchFamily="34" charset="0"/>
            </a:endParaRPr>
          </a:p>
          <a:p>
            <a:endParaRPr lang="en-US" sz="3000" b="1" dirty="0">
              <a:latin typeface="Arial Rounded MT Bold" panose="020F0704030504030204"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3">
                                            <p:txEl>
                                              <p:pRg st="5" end="5"/>
                                            </p:txEl>
                                          </p:spTgt>
                                        </p:tgtEl>
                                      </p:cBhvr>
                                    </p:animEffect>
                                  </p:childTnLst>
                                </p:cTn>
                              </p:par>
                            </p:childTnLst>
                          </p:cTn>
                        </p:par>
                        <p:par>
                          <p:cTn id="44" fill="hold">
                            <p:stCondLst>
                              <p:cond delay="500"/>
                            </p:stCondLst>
                            <p:childTnLst>
                              <p:par>
                                <p:cTn id="45" presetID="53" presetClass="entr" presetSubtype="16"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3" dur="500"/>
                                        <p:tgtEl>
                                          <p:spTgt spid="3">
                                            <p:txEl>
                                              <p:pRg st="8" end="8"/>
                                            </p:txEl>
                                          </p:spTgt>
                                        </p:tgtEl>
                                      </p:cBhvr>
                                    </p:animEffect>
                                  </p:childTnLst>
                                </p:cTn>
                              </p:par>
                            </p:childTnLst>
                          </p:cTn>
                        </p:par>
                        <p:par>
                          <p:cTn id="64" fill="hold">
                            <p:stCondLst>
                              <p:cond delay="500"/>
                            </p:stCondLst>
                            <p:childTnLst>
                              <p:par>
                                <p:cTn id="65" presetID="53" presetClass="entr" presetSubtype="16" fill="hold" grpId="0"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p:cTn id="6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9" dur="500"/>
                                        <p:tgtEl>
                                          <p:spTgt spid="3">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txEl>
                                              <p:pRg st="10" end="10"/>
                                            </p:txEl>
                                          </p:spTgt>
                                        </p:tgtEl>
                                        <p:attrNameLst>
                                          <p:attrName>style.visibility</p:attrName>
                                        </p:attrNameLst>
                                      </p:cBhvr>
                                      <p:to>
                                        <p:strVal val="visible"/>
                                      </p:to>
                                    </p:set>
                                    <p:anim calcmode="lin" valueType="num">
                                      <p:cBhvr>
                                        <p:cTn id="7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7789</Words>
  <Application>WPS Presentation</Application>
  <PresentationFormat>Widescreen</PresentationFormat>
  <Paragraphs>148</Paragraphs>
  <Slides>19</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19</vt:i4>
      </vt:variant>
    </vt:vector>
  </HeadingPairs>
  <TitlesOfParts>
    <vt:vector size="31" baseType="lpstr">
      <vt:lpstr>Arial</vt:lpstr>
      <vt:lpstr>SimSun</vt:lpstr>
      <vt:lpstr>Wingdings</vt:lpstr>
      <vt:lpstr>Arial Rounded MT Bold</vt:lpstr>
      <vt:lpstr>Microsoft YaHei</vt:lpstr>
      <vt:lpstr>Arial Unicode MS</vt:lpstr>
      <vt:lpstr>Aptos Display</vt:lpstr>
      <vt:lpstr>Segoe UI Variable Display</vt:lpstr>
      <vt:lpstr>Aptos</vt:lpstr>
      <vt:lpstr>Segoe UI</vt:lpstr>
      <vt:lpstr>Office Theme</vt:lpstr>
      <vt:lpstr>1_Office Theme</vt:lpstr>
      <vt:lpstr>Unusual Thanksgivings</vt:lpstr>
      <vt:lpstr>Thankful for Donkeys and Detours Num 22:21–31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Linton</dc:creator>
  <cp:lastModifiedBy>Eddie Edwards</cp:lastModifiedBy>
  <cp:revision>469</cp:revision>
  <dcterms:created xsi:type="dcterms:W3CDTF">2025-08-19T14:10:00Z</dcterms:created>
  <dcterms:modified xsi:type="dcterms:W3CDTF">2025-11-16T23:57:38Z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7A1E979BA71F4D4EB717BEA6273541E8_12</vt:lpwstr>
  </property>
  <property fmtid="{D5CDD505-2E9C-101B-9397-08002B2CF9AE}" pid="3" name="KSOProductBuildVer">
    <vt:lpwstr>2057-12.2.0.23149</vt:lpwstr>
  </property>
</Properties>
</file>