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1"/>
  </p:notesMasterIdLst>
  <p:sldIdLst>
    <p:sldId id="679" r:id="rId4"/>
    <p:sldId id="649" r:id="rId5"/>
    <p:sldId id="314" r:id="rId6"/>
    <p:sldId id="256" r:id="rId7"/>
    <p:sldId id="318" r:id="rId8"/>
    <p:sldId id="2658" r:id="rId9"/>
    <p:sldId id="272" r:id="rId10"/>
    <p:sldId id="2715" r:id="rId11"/>
    <p:sldId id="2699" r:id="rId12"/>
    <p:sldId id="2700" r:id="rId13"/>
    <p:sldId id="2701" r:id="rId14"/>
    <p:sldId id="2707" r:id="rId15"/>
    <p:sldId id="2709" r:id="rId16"/>
    <p:sldId id="2704" r:id="rId17"/>
    <p:sldId id="2705" r:id="rId18"/>
    <p:sldId id="2718" r:id="rId19"/>
    <p:sldId id="27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47" d="100"/>
          <a:sy n="47" d="100"/>
        </p:scale>
        <p:origin x="1416" y="26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F09DF-7631-4329-9E45-C8C2C9631CD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1D601-761F-4B38-90CB-80918C3B34C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9EDF861-6890-40AA-80DA-AFB509C3B33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9EDF861-6890-40AA-80DA-AFB509C3B33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DF861-6890-40AA-80DA-AFB509C3B33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9EDF861-6890-40AA-80DA-AFB509C3B33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9EDF861-6890-40AA-80DA-AFB509C3B33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DF861-6890-40AA-80DA-AFB509C3B33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EDF861-6890-40AA-80DA-AFB509C3B33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E56941-E499-4E8F-9EA0-1BE6D628626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EDF861-6890-40AA-80DA-AFB509C3B33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E56941-E499-4E8F-9EA0-1BE6D628626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8" y="791571"/>
            <a:ext cx="9635319" cy="5909480"/>
          </a:xfrm>
          <a:solidFill>
            <a:schemeClr val="bg1"/>
          </a:solidFill>
        </p:spPr>
        <p:txBody>
          <a:bodyPr/>
          <a:lstStyle/>
          <a:p>
            <a:pPr marL="0" lvl="0" indent="0" algn="ctr">
              <a:lnSpc>
                <a:spcPct val="15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Destiny Breaks Out in Deserted Places</a:t>
            </a:r>
            <a:endParaRPr lang="en-US" sz="36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200" i="1" dirty="0">
                <a:effectLst>
                  <a:outerShdw blurRad="38100" dist="38100" dir="2700000" algn="tl">
                    <a:srgbClr val="000000">
                      <a:alpha val="43137"/>
                    </a:srgbClr>
                  </a:outerShdw>
                </a:effectLst>
                <a:latin typeface="Arial Rounded MT Bold" panose="020F0704030504030204" pitchFamily="34" charset="0"/>
              </a:rPr>
              <a:t>Nazareth Was Forgotten, Yet Chosen</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Challenge</a:t>
            </a:r>
            <a:r>
              <a:rPr lang="en-US" sz="3200" dirty="0">
                <a:effectLst>
                  <a:outerShdw blurRad="38100" dist="38100" dir="2700000" algn="tl">
                    <a:srgbClr val="000000">
                      <a:alpha val="43137"/>
                    </a:srgbClr>
                  </a:outerShdw>
                </a:effectLst>
                <a:latin typeface="Arial Rounded MT Bold" panose="020F0704030504030204" pitchFamily="34" charset="0"/>
              </a:rPr>
              <a: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00000"/>
              </a:lnSpc>
              <a:spcBef>
                <a:spcPts val="0"/>
              </a:spcBef>
              <a:buNone/>
            </a:pPr>
            <a:r>
              <a:rPr lang="en-US" sz="3200" i="1" dirty="0">
                <a:effectLst>
                  <a:outerShdw blurRad="38100" dist="38100" dir="2700000" algn="tl">
                    <a:srgbClr val="000000">
                      <a:alpha val="43137"/>
                    </a:srgbClr>
                  </a:outerShdw>
                </a:effectLst>
                <a:latin typeface="Arial Rounded MT Bold" panose="020F0704030504030204" pitchFamily="34" charset="0"/>
              </a:rPr>
              <a:t>Will you believe destiny can …</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00000"/>
              </a:lnSpc>
              <a:spcBef>
                <a:spcPts val="0"/>
              </a:spcBef>
              <a:buNone/>
            </a:pPr>
            <a:r>
              <a:rPr lang="en-US" sz="3200" i="1" dirty="0">
                <a:effectLst>
                  <a:outerShdw blurRad="38100" dist="38100" dir="2700000" algn="tl">
                    <a:srgbClr val="000000">
                      <a:alpha val="43137"/>
                    </a:srgbClr>
                  </a:outerShdw>
                </a:effectLst>
                <a:latin typeface="Arial Rounded MT Bold" panose="020F0704030504030204" pitchFamily="34" charset="0"/>
              </a:rPr>
              <a:t>…break out in your overlooked places?</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Illustration</a:t>
            </a:r>
            <a:r>
              <a:rPr lang="en-US" sz="3200" dirty="0">
                <a:effectLst>
                  <a:outerShdw blurRad="38100" dist="38100" dir="2700000" algn="tl">
                    <a:srgbClr val="000000">
                      <a:alpha val="43137"/>
                    </a:srgbClr>
                  </a:outerShdw>
                </a:effectLst>
                <a:latin typeface="Arial Rounded MT Bold" panose="020F0704030504030204" pitchFamily="34" charset="0"/>
              </a:rPr>
              <a: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00000"/>
              </a:lnSpc>
              <a:spcBef>
                <a:spcPts val="0"/>
              </a:spcBef>
              <a:buNone/>
            </a:pPr>
            <a:r>
              <a:rPr lang="en-US" sz="3200" i="1" dirty="0">
                <a:effectLst>
                  <a:outerShdw blurRad="38100" dist="38100" dir="2700000" algn="tl">
                    <a:srgbClr val="000000">
                      <a:alpha val="43137"/>
                    </a:srgbClr>
                  </a:outerShdw>
                </a:effectLst>
                <a:latin typeface="Arial Rounded MT Bold" panose="020F0704030504030204" pitchFamily="34" charset="0"/>
              </a:rPr>
              <a:t>“Can anything good come out of Nazareth?” </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 God says Yes.</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7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childTnLst>
                          </p:cTn>
                        </p:par>
                        <p:par>
                          <p:cTn id="25" fill="hold">
                            <p:stCondLst>
                              <p:cond delay="4000"/>
                            </p:stCondLst>
                            <p:childTnLst>
                              <p:par>
                                <p:cTn id="26" presetID="21" presetClass="entr" presetSubtype="1"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heel(1)">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heel(1)">
                                      <p:cBhvr>
                                        <p:cTn id="33" dur="2000"/>
                                        <p:tgtEl>
                                          <p:spTgt spid="3">
                                            <p:txEl>
                                              <p:pRg st="5" end="5"/>
                                            </p:txEl>
                                          </p:spTgt>
                                        </p:tgtEl>
                                      </p:cBhvr>
                                    </p:animEffect>
                                  </p:childTnLst>
                                </p:cTn>
                              </p:par>
                            </p:childTnLst>
                          </p:cTn>
                        </p:par>
                        <p:par>
                          <p:cTn id="34" fill="hold">
                            <p:stCondLst>
                              <p:cond delay="2000"/>
                            </p:stCondLst>
                            <p:childTnLst>
                              <p:par>
                                <p:cTn id="35" presetID="21" presetClass="entr" presetSubtype="1"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8" y="218365"/>
            <a:ext cx="11873552" cy="4408226"/>
          </a:xfrm>
          <a:solidFill>
            <a:schemeClr val="bg1"/>
          </a:solidFill>
        </p:spPr>
        <p:txBody>
          <a:bodyPr>
            <a:normAutofit/>
          </a:bodyPr>
          <a:lstStyle/>
          <a:p>
            <a:pPr marL="0" lvl="0" indent="0" algn="ctr">
              <a:lnSpc>
                <a:spcPct val="15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Grace is the Passport to Purpose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00000"/>
              </a:lnSpc>
              <a:buNone/>
            </a:pPr>
            <a:r>
              <a:rPr lang="en-US" sz="3200" i="1" dirty="0">
                <a:effectLst>
                  <a:outerShdw blurRad="38100" dist="38100" dir="2700000" algn="tl">
                    <a:srgbClr val="000000">
                      <a:alpha val="43137"/>
                    </a:srgbClr>
                  </a:outerShdw>
                </a:effectLst>
                <a:latin typeface="Arial Rounded MT Bold" panose="020F0704030504030204" pitchFamily="34" charset="0"/>
              </a:rPr>
              <a:t>Mary Was Graced Before She Carried Christ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Challenge</a:t>
            </a:r>
            <a:r>
              <a:rPr lang="en-US" sz="3200" dirty="0">
                <a:effectLst>
                  <a:outerShdw blurRad="38100" dist="38100" dir="2700000" algn="tl">
                    <a:srgbClr val="000000">
                      <a:alpha val="43137"/>
                    </a:srgbClr>
                  </a:outerShdw>
                </a:effectLst>
                <a:latin typeface="Arial Rounded MT Bold" panose="020F0704030504030204" pitchFamily="34" charset="0"/>
              </a:rPr>
              <a:t>: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00000"/>
              </a:lnSpc>
              <a:spcBef>
                <a:spcPts val="0"/>
              </a:spcBef>
              <a:buNone/>
            </a:pPr>
            <a:r>
              <a:rPr lang="en-US" sz="3200" i="1" dirty="0">
                <a:effectLst>
                  <a:outerShdw blurRad="38100" dist="38100" dir="2700000" algn="tl">
                    <a:srgbClr val="000000">
                      <a:alpha val="43137"/>
                    </a:srgbClr>
                  </a:outerShdw>
                </a:effectLst>
                <a:latin typeface="Arial Rounded MT Bold" panose="020F0704030504030204" pitchFamily="34" charset="0"/>
              </a:rPr>
              <a:t>Will You Stop Striving / Rest In Grace That Qualifies You?</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Illustration</a:t>
            </a:r>
            <a:r>
              <a:rPr lang="en-US" sz="3200" dirty="0">
                <a:effectLst>
                  <a:outerShdw blurRad="38100" dist="38100" dir="2700000" algn="tl">
                    <a:srgbClr val="000000">
                      <a:alpha val="43137"/>
                    </a:srgbClr>
                  </a:outerShdw>
                </a:effectLst>
                <a:latin typeface="Arial Rounded MT Bold" panose="020F0704030504030204" pitchFamily="34" charset="0"/>
              </a:rPr>
              <a:t>: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A Passport Grants Access — Grace Grants Destiny</a:t>
            </a:r>
            <a:endParaRPr lang="en-US" sz="32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52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plus(in)">
                                      <p:cBhvr>
                                        <p:cTn id="18" dur="2000"/>
                                        <p:tgtEl>
                                          <p:spTgt spid="3">
                                            <p:txEl>
                                              <p:pRg st="2" end="2"/>
                                            </p:txEl>
                                          </p:spTgt>
                                        </p:tgtEl>
                                      </p:cBhvr>
                                    </p:animEffect>
                                  </p:childTnLst>
                                </p:cTn>
                              </p:par>
                            </p:childTnLst>
                          </p:cTn>
                        </p:par>
                        <p:par>
                          <p:cTn id="19" fill="hold">
                            <p:stCondLst>
                              <p:cond delay="6000"/>
                            </p:stCondLst>
                            <p:childTnLst>
                              <p:par>
                                <p:cTn id="20" presetID="13"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plus(in)">
                                      <p:cBhvr>
                                        <p:cTn id="27" dur="2000"/>
                                        <p:tgtEl>
                                          <p:spTgt spid="3">
                                            <p:txEl>
                                              <p:pRg st="4" end="4"/>
                                            </p:txEl>
                                          </p:spTgt>
                                        </p:tgtEl>
                                      </p:cBhvr>
                                    </p:animEffect>
                                  </p:childTnLst>
                                </p:cTn>
                              </p:par>
                            </p:childTnLst>
                          </p:cTn>
                        </p:par>
                        <p:par>
                          <p:cTn id="28" fill="hold">
                            <p:stCondLst>
                              <p:cond delay="2000"/>
                            </p:stCondLst>
                            <p:childTnLst>
                              <p:par>
                                <p:cTn id="29" presetID="13"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plus(in)">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3142" y="272955"/>
            <a:ext cx="10399594" cy="6509988"/>
          </a:xfrm>
          <a:solidFill>
            <a:schemeClr val="bg1"/>
          </a:solidFill>
        </p:spPr>
        <p:txBody>
          <a:bodyPr>
            <a:normAutofit fontScale="92500" lnSpcReduction="20000"/>
          </a:bodyPr>
          <a:lstStyle/>
          <a:p>
            <a:pPr marL="0" indent="0" algn="ctr">
              <a:lnSpc>
                <a:spcPct val="150000"/>
              </a:lnSpc>
              <a:buNone/>
            </a:pPr>
            <a:r>
              <a:rPr lang="en-US" sz="3900" b="1" dirty="0">
                <a:effectLst>
                  <a:outerShdw blurRad="38100" dist="38100" dir="2700000" algn="tl">
                    <a:srgbClr val="000000">
                      <a:alpha val="43137"/>
                    </a:srgbClr>
                  </a:outerShdw>
                </a:effectLst>
                <a:latin typeface="Arial Rounded MT Bold" panose="020F0704030504030204" pitchFamily="34" charset="0"/>
              </a:rPr>
              <a:t>Fear Collapses Under the Weight of Favor</a:t>
            </a:r>
            <a:endParaRPr lang="en-US" sz="39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5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Gabriel:</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spcBef>
                <a:spcPts val="0"/>
              </a:spcBef>
              <a:buNone/>
            </a:pPr>
            <a:r>
              <a:rPr lang="en-US" sz="3500" i="1" dirty="0">
                <a:effectLst>
                  <a:outerShdw blurRad="38100" dist="38100" dir="2700000" algn="tl">
                    <a:srgbClr val="000000">
                      <a:alpha val="43137"/>
                    </a:srgbClr>
                  </a:outerShdw>
                </a:effectLst>
                <a:latin typeface="Arial Rounded MT Bold" panose="020F0704030504030204" pitchFamily="34" charset="0"/>
              </a:rPr>
              <a:t>“Do not be afraid”</a:t>
            </a:r>
            <a:r>
              <a:rPr lang="en-US" sz="3500" dirty="0">
                <a:effectLst>
                  <a:outerShdw blurRad="38100" dist="38100" dir="2700000" algn="tl">
                    <a:srgbClr val="000000">
                      <a:alpha val="43137"/>
                    </a:srgbClr>
                  </a:outerShdw>
                </a:effectLst>
                <a:latin typeface="Arial Rounded MT Bold" panose="020F0704030504030204" pitchFamily="34" charset="0"/>
              </a:rPr>
              <a:t> </a:t>
            </a:r>
            <a:r>
              <a:rPr lang="en-US" sz="3500" b="1" dirty="0">
                <a:effectLst>
                  <a:outerShdw blurRad="38100" dist="38100" dir="2700000" algn="tl">
                    <a:srgbClr val="000000">
                      <a:alpha val="43137"/>
                    </a:srgbClr>
                  </a:outerShdw>
                </a:effectLst>
                <a:latin typeface="Arial Rounded MT Bold" panose="020F0704030504030204" pitchFamily="34" charset="0"/>
              </a:rPr>
              <a:t>Luke 1:30</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r>
              <a:rPr lang="en-US" sz="3900" b="1" dirty="0">
                <a:effectLst>
                  <a:outerShdw blurRad="38100" dist="38100" dir="2700000" algn="tl">
                    <a:srgbClr val="000000">
                      <a:alpha val="43137"/>
                    </a:srgbClr>
                  </a:outerShdw>
                </a:effectLst>
                <a:latin typeface="Arial Rounded MT Bold" panose="020F0704030504030204" pitchFamily="34" charset="0"/>
              </a:rPr>
              <a:t>Divine Call Confronts Fear</a:t>
            </a:r>
            <a:endParaRPr lang="en-US" sz="39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spcBef>
                <a:spcPts val="1200"/>
              </a:spcBef>
              <a:buNone/>
            </a:pPr>
            <a:r>
              <a:rPr lang="en-US" sz="3500" b="1" dirty="0">
                <a:effectLst>
                  <a:outerShdw blurRad="38100" dist="38100" dir="2700000" algn="tl">
                    <a:srgbClr val="000000">
                      <a:alpha val="43137"/>
                    </a:srgbClr>
                  </a:outerShdw>
                </a:effectLst>
                <a:latin typeface="Arial Rounded MT Bold" panose="020F0704030504030204" pitchFamily="34" charset="0"/>
              </a:rPr>
              <a:t>God Never Reveals Destiny…</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spcBef>
                <a:spcPts val="600"/>
              </a:spcBef>
              <a:buNone/>
            </a:pPr>
            <a:r>
              <a:rPr lang="en-US" sz="3500" b="1" dirty="0">
                <a:effectLst>
                  <a:outerShdw blurRad="38100" dist="38100" dir="2700000" algn="tl">
                    <a:srgbClr val="000000">
                      <a:alpha val="43137"/>
                    </a:srgbClr>
                  </a:outerShdw>
                </a:effectLst>
                <a:latin typeface="Arial Rounded MT Bold" panose="020F0704030504030204" pitchFamily="34" charset="0"/>
              </a:rPr>
              <a:t>                            …Without Releasing </a:t>
            </a:r>
            <a:r>
              <a:rPr lang="en-US" sz="3500" dirty="0">
                <a:effectLst>
                  <a:outerShdw blurRad="38100" dist="38100" dir="2700000" algn="tl">
                    <a:srgbClr val="000000">
                      <a:alpha val="43137"/>
                    </a:srgbClr>
                  </a:outerShdw>
                </a:effectLst>
                <a:latin typeface="Arial Rounded MT Bold" panose="020F0704030504030204" pitchFamily="34" charset="0"/>
              </a:rPr>
              <a:t>Courage</a:t>
            </a:r>
            <a:endParaRPr lang="en-US" sz="35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900" b="1" dirty="0">
                <a:effectLst>
                  <a:outerShdw blurRad="38100" dist="38100" dir="2700000" algn="tl">
                    <a:srgbClr val="000000">
                      <a:alpha val="43137"/>
                    </a:srgbClr>
                  </a:outerShdw>
                </a:effectLst>
                <a:latin typeface="Arial Rounded MT Bold" panose="020F0704030504030204" pitchFamily="34" charset="0"/>
              </a:rPr>
              <a:t>Challenge</a:t>
            </a:r>
            <a:r>
              <a:rPr lang="en-US" sz="3200" dirty="0">
                <a:effectLst>
                  <a:outerShdw blurRad="38100" dist="38100" dir="2700000" algn="tl">
                    <a:srgbClr val="000000">
                      <a:alpha val="43137"/>
                    </a:srgbClr>
                  </a:outerShdw>
                </a:effectLst>
                <a:latin typeface="Arial Rounded MT Bold" panose="020F0704030504030204" pitchFamily="34" charset="0"/>
              </a:rPr>
              <a: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Will You Let Favor Silence Fear?</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900" b="1" dirty="0">
                <a:effectLst>
                  <a:outerShdw blurRad="38100" dist="38100" dir="2700000" algn="tl">
                    <a:srgbClr val="000000">
                      <a:alpha val="43137"/>
                    </a:srgbClr>
                  </a:outerShdw>
                </a:effectLst>
                <a:latin typeface="Arial Rounded MT Bold" panose="020F0704030504030204" pitchFamily="34" charset="0"/>
              </a:rPr>
              <a:t>Declaration</a:t>
            </a:r>
            <a:r>
              <a:rPr lang="en-US" sz="3900" dirty="0">
                <a:effectLst>
                  <a:outerShdw blurRad="38100" dist="38100" dir="2700000" algn="tl">
                    <a:srgbClr val="000000">
                      <a:alpha val="43137"/>
                    </a:srgbClr>
                  </a:outerShdw>
                </a:effectLst>
                <a:latin typeface="Arial Rounded MT Bold" panose="020F0704030504030204" pitchFamily="34" charset="0"/>
              </a:rPr>
              <a:t>: </a:t>
            </a:r>
            <a:endParaRPr lang="en-US" sz="39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“Fear Folds When Favor Walks In!”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525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outVertical)">
                                      <p:cBhvr>
                                        <p:cTn id="7" dur="5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out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out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out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outVertical)">
                                      <p:cBhvr>
                                        <p:cTn id="29" dur="500"/>
                                        <p:tgtEl>
                                          <p:spTgt spid="3">
                                            <p:txEl>
                                              <p:pRg st="4" end="4"/>
                                            </p:txEl>
                                          </p:spTgt>
                                        </p:tgtEl>
                                      </p:cBhvr>
                                    </p:animEffect>
                                  </p:childTnLst>
                                </p:cTn>
                              </p:par>
                            </p:childTnLst>
                          </p:cTn>
                        </p:par>
                        <p:par>
                          <p:cTn id="30" fill="hold">
                            <p:stCondLst>
                              <p:cond delay="500"/>
                            </p:stCondLst>
                            <p:childTnLst>
                              <p:par>
                                <p:cTn id="31" presetID="16" presetClass="entr" presetSubtype="37"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outVertic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outVertic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arn(outVertical)">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barn(outVertical)">
                                      <p:cBhvr>
                                        <p:cTn id="48" dur="500"/>
                                        <p:tgtEl>
                                          <p:spTgt spid="3">
                                            <p:txEl>
                                              <p:pRg st="8" end="8"/>
                                            </p:txEl>
                                          </p:spTgt>
                                        </p:tgtEl>
                                      </p:cBhvr>
                                    </p:animEffect>
                                  </p:childTnLst>
                                </p:cTn>
                              </p:par>
                            </p:childTnLst>
                          </p:cTn>
                        </p:par>
                        <p:par>
                          <p:cTn id="49" fill="hold">
                            <p:stCondLst>
                              <p:cond delay="500"/>
                            </p:stCondLst>
                            <p:childTnLst>
                              <p:par>
                                <p:cTn id="50" presetID="16" presetClass="entr" presetSubtype="26" fill="hold"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389" y="218364"/>
            <a:ext cx="10304060" cy="6496335"/>
          </a:xfrm>
          <a:solidFill>
            <a:schemeClr val="bg1"/>
          </a:solidFill>
        </p:spPr>
        <p:txBody>
          <a:bodyPr>
            <a:normAutofit lnSpcReduction="10000"/>
          </a:bodyPr>
          <a:lstStyle/>
          <a:p>
            <a:pPr marL="0" indent="0" algn="ctr">
              <a:lnSpc>
                <a:spcPct val="15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Glory Turns Bedrooms into Burning Bushes</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200" i="1" dirty="0">
                <a:effectLst>
                  <a:outerShdw blurRad="38100" dist="38100" dir="2700000" algn="tl">
                    <a:srgbClr val="000000">
                      <a:alpha val="43137"/>
                    </a:srgbClr>
                  </a:outerShdw>
                </a:effectLst>
                <a:latin typeface="Arial Rounded MT Bold" panose="020F0704030504030204" pitchFamily="34" charset="0"/>
              </a:rPr>
              <a:t>Mary’s Room Became </a:t>
            </a:r>
            <a:r>
              <a:rPr lang="en-US" sz="3200" b="1" i="1" dirty="0">
                <a:effectLst>
                  <a:outerShdw blurRad="38100" dist="38100" dir="2700000" algn="tl">
                    <a:srgbClr val="000000">
                      <a:alpha val="43137"/>
                    </a:srgbClr>
                  </a:outerShdw>
                </a:effectLst>
                <a:latin typeface="Arial Rounded MT Bold" panose="020F0704030504030204" pitchFamily="34" charset="0"/>
              </a:rPr>
              <a:t>Holy Ground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Illustration</a:t>
            </a:r>
            <a:r>
              <a:rPr lang="en-US" sz="3200" b="1" dirty="0">
                <a:effectLst>
                  <a:outerShdw blurRad="38100" dist="38100" dir="2700000" algn="tl">
                    <a:srgbClr val="000000">
                      <a:alpha val="43137"/>
                    </a:srgbClr>
                  </a:outerShdw>
                </a:effectLst>
                <a:latin typeface="Arial Rounded MT Bold" panose="020F0704030504030204" pitchFamily="34" charset="0"/>
              </a:rPr>
              <a: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sz="3200" i="1" dirty="0">
                <a:effectLst>
                  <a:outerShdw blurRad="38100" dist="38100" dir="2700000" algn="tl">
                    <a:srgbClr val="000000">
                      <a:alpha val="43137"/>
                    </a:srgbClr>
                  </a:outerShdw>
                </a:effectLst>
                <a:latin typeface="Arial Rounded MT Bold" panose="020F0704030504030204" pitchFamily="34" charset="0"/>
              </a:rPr>
              <a:t>Will You Treat Ordinary Spaces As Holy Ground </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sz="3200" i="1" dirty="0">
                <a:effectLst>
                  <a:outerShdw blurRad="38100" dist="38100" dir="2700000" algn="tl">
                    <a:srgbClr val="000000">
                      <a:alpha val="43137"/>
                    </a:srgbClr>
                  </a:outerShdw>
                </a:effectLst>
                <a:latin typeface="Arial Rounded MT Bold" panose="020F0704030504030204" pitchFamily="34" charset="0"/>
              </a:rPr>
              <a:t>When God Shows Up?</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Challenge</a:t>
            </a:r>
            <a:r>
              <a:rPr lang="en-US" sz="3200" b="1" dirty="0">
                <a:effectLst>
                  <a:outerShdw blurRad="38100" dist="38100" dir="2700000" algn="tl">
                    <a:srgbClr val="000000">
                      <a:alpha val="43137"/>
                    </a:srgbClr>
                  </a:outerShdw>
                </a:effectLst>
                <a:latin typeface="Arial Rounded MT Bold" panose="020F0704030504030204" pitchFamily="34" charset="0"/>
              </a:rPr>
              <a: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Will You Treat Ordinary Spaces As Holy Ground?</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Declaration</a:t>
            </a:r>
            <a:r>
              <a:rPr lang="en-US" sz="3200" dirty="0">
                <a:effectLst>
                  <a:outerShdw blurRad="38100" dist="38100" dir="2700000" algn="tl">
                    <a:srgbClr val="000000">
                      <a:alpha val="43137"/>
                    </a:srgbClr>
                  </a:outerShdw>
                </a:effectLst>
                <a:latin typeface="Arial Rounded MT Bold" panose="020F0704030504030204" pitchFamily="34" charset="0"/>
              </a:rPr>
              <a:t>: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“My prayer closet can blaze with His glory!”</a:t>
            </a:r>
            <a:endParaRPr lang="en-US" sz="32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heel(1)">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heel(1)">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1)">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heel(1)">
                                      <p:cBhvr>
                                        <p:cTn id="40" dur="2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heel(1)">
                                      <p:cBhvr>
                                        <p:cTn id="45" dur="20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wheel(1)">
                                      <p:cBhvr>
                                        <p:cTn id="5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218365"/>
            <a:ext cx="11341290" cy="5745708"/>
          </a:xfrm>
          <a:solidFill>
            <a:schemeClr val="bg1"/>
          </a:solidFill>
        </p:spPr>
        <p:txBody>
          <a:bodyPr>
            <a:normAutofit fontScale="92500" lnSpcReduction="20000"/>
          </a:bodyPr>
          <a:lstStyle/>
          <a:p>
            <a:pPr marL="0" lvl="0" indent="0" algn="ctr">
              <a:lnSpc>
                <a:spcPct val="150000"/>
              </a:lnSpc>
              <a:buNone/>
            </a:pPr>
            <a:r>
              <a:rPr lang="en-US" sz="3900" b="1" dirty="0">
                <a:effectLst>
                  <a:outerShdw blurRad="38100" dist="38100" dir="2700000" algn="tl">
                    <a:srgbClr val="000000">
                      <a:alpha val="43137"/>
                    </a:srgbClr>
                  </a:outerShdw>
                </a:effectLst>
                <a:latin typeface="Arial Rounded MT Bold" panose="020F0704030504030204" pitchFamily="34" charset="0"/>
              </a:rPr>
              <a:t>One Yes Can Detonate Destiny</a:t>
            </a:r>
            <a:endParaRPr lang="en-US" sz="39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20000"/>
              </a:lnSpc>
              <a:buNone/>
            </a:pPr>
            <a:r>
              <a:rPr lang="en-US" sz="3900" i="1" dirty="0">
                <a:effectLst>
                  <a:outerShdw blurRad="38100" dist="38100" dir="2700000" algn="tl">
                    <a:srgbClr val="000000">
                      <a:alpha val="43137"/>
                    </a:srgbClr>
                  </a:outerShdw>
                </a:effectLst>
                <a:latin typeface="Arial Rounded MT Bold" panose="020F0704030504030204" pitchFamily="34" charset="0"/>
              </a:rPr>
              <a:t>Mary’s Surrender Triggered History</a:t>
            </a:r>
            <a:endParaRPr lang="en-US" sz="3900" i="1"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Overshadowing</a:t>
            </a:r>
            <a:r>
              <a:rPr lang="en-US" sz="3300" b="1" dirty="0">
                <a:effectLst>
                  <a:outerShdw blurRad="38100" dist="38100" dir="2700000" algn="tl">
                    <a:srgbClr val="000000">
                      <a:alpha val="43137"/>
                    </a:srgbClr>
                  </a:outerShdw>
                </a:effectLst>
                <a:latin typeface="Arial Rounded MT Bold" panose="020F0704030504030204" pitchFamily="34" charset="0"/>
              </a:rPr>
              <a:t>:</a:t>
            </a:r>
            <a:r>
              <a:rPr lang="en-US" sz="3300" dirty="0">
                <a:effectLst>
                  <a:outerShdw blurRad="38100" dist="38100" dir="2700000" algn="tl">
                    <a:srgbClr val="000000">
                      <a:alpha val="43137"/>
                    </a:srgbClr>
                  </a:outerShdw>
                </a:effectLst>
                <a:latin typeface="Arial Rounded MT Bold" panose="020F0704030504030204" pitchFamily="34" charset="0"/>
              </a:rPr>
              <a:t> </a:t>
            </a:r>
            <a:endParaRPr lang="en-US" sz="33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20000"/>
              </a:lnSpc>
              <a:spcBef>
                <a:spcPts val="0"/>
              </a:spcBef>
              <a:buNone/>
            </a:pPr>
            <a:r>
              <a:rPr lang="en-US" sz="3300" dirty="0">
                <a:effectLst>
                  <a:outerShdw blurRad="38100" dist="38100" dir="2700000" algn="tl">
                    <a:srgbClr val="000000">
                      <a:alpha val="43137"/>
                    </a:srgbClr>
                  </a:outerShdw>
                </a:effectLst>
                <a:latin typeface="Arial Rounded MT Bold" panose="020F0704030504030204" pitchFamily="34" charset="0"/>
              </a:rPr>
              <a:t>same verb used when the cloud of glory covered the tabernacle -</a:t>
            </a:r>
            <a:r>
              <a:rPr lang="en-US" sz="3300" b="1" dirty="0">
                <a:effectLst>
                  <a:outerShdw blurRad="38100" dist="38100" dir="2700000" algn="tl">
                    <a:srgbClr val="000000">
                      <a:alpha val="43137"/>
                    </a:srgbClr>
                  </a:outerShdw>
                </a:effectLst>
                <a:latin typeface="Arial Rounded MT Bold" panose="020F0704030504030204" pitchFamily="34" charset="0"/>
              </a:rPr>
              <a:t>Exodus 40:35</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lvl="0" algn="ctr">
              <a:lnSpc>
                <a:spcPct val="150000"/>
              </a:lnSpc>
            </a:pPr>
            <a:r>
              <a:rPr lang="en-US" sz="3500" b="1" dirty="0">
                <a:effectLst>
                  <a:outerShdw blurRad="38100" dist="38100" dir="2700000" algn="tl">
                    <a:srgbClr val="000000">
                      <a:alpha val="43137"/>
                    </a:srgbClr>
                  </a:outerShdw>
                </a:effectLst>
                <a:latin typeface="Arial Rounded MT Bold" panose="020F0704030504030204" pitchFamily="34" charset="0"/>
              </a:rPr>
              <a:t>Challenge</a:t>
            </a:r>
            <a:r>
              <a:rPr lang="en-US" sz="3500" dirty="0">
                <a:effectLst>
                  <a:outerShdw blurRad="38100" dist="38100" dir="2700000" algn="tl">
                    <a:srgbClr val="000000">
                      <a:alpha val="43137"/>
                    </a:srgbClr>
                  </a:outerShdw>
                </a:effectLst>
                <a:latin typeface="Arial Rounded MT Bold" panose="020F0704030504030204" pitchFamily="34" charset="0"/>
              </a:rPr>
              <a:t>: </a:t>
            </a:r>
            <a:endParaRPr lang="en-US" sz="3500"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00000"/>
              </a:lnSpc>
              <a:spcBef>
                <a:spcPts val="0"/>
              </a:spcBef>
              <a:buNone/>
            </a:pPr>
            <a:r>
              <a:rPr lang="en-US" sz="3200" i="1" dirty="0">
                <a:effectLst>
                  <a:outerShdw blurRad="38100" dist="38100" dir="2700000" algn="tl">
                    <a:srgbClr val="000000">
                      <a:alpha val="43137"/>
                    </a:srgbClr>
                  </a:outerShdw>
                </a:effectLst>
                <a:latin typeface="Arial Rounded MT Bold" panose="020F0704030504030204" pitchFamily="34" charset="0"/>
              </a:rPr>
              <a:t>Will You Give God One Yes that Rewrites Your Story?</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0" algn="ctr">
              <a:lnSpc>
                <a:spcPct val="150000"/>
              </a:lnSpc>
            </a:pPr>
            <a:r>
              <a:rPr lang="en-US" sz="3500" b="1" dirty="0">
                <a:effectLst>
                  <a:outerShdw blurRad="38100" dist="38100" dir="2700000" algn="tl">
                    <a:srgbClr val="000000">
                      <a:alpha val="43137"/>
                    </a:srgbClr>
                  </a:outerShdw>
                </a:effectLst>
                <a:latin typeface="Arial Rounded MT Bold" panose="020F0704030504030204" pitchFamily="34" charset="0"/>
              </a:rPr>
              <a:t>Illustration</a:t>
            </a:r>
            <a:r>
              <a:rPr lang="en-US" sz="3600" b="1" dirty="0">
                <a:effectLst>
                  <a:outerShdw blurRad="38100" dist="38100" dir="2700000" algn="tl">
                    <a:srgbClr val="000000">
                      <a:alpha val="43137"/>
                    </a:srgbClr>
                  </a:outerShdw>
                </a:effectLst>
                <a:latin typeface="Arial Rounded MT Bold" panose="020F0704030504030204" pitchFamily="34" charset="0"/>
              </a:rPr>
              <a:t>: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One Yes Can Echo for Generations</a:t>
            </a:r>
            <a:endParaRPr lang="en-US" sz="32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0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par>
                          <p:cTn id="43" fill="hold">
                            <p:stCondLst>
                              <p:cond delay="500"/>
                            </p:stCondLst>
                            <p:childTnLst>
                              <p:par>
                                <p:cTn id="44" presetID="53" presetClass="entr" presetSubtype="16" fill="hold" grpId="0"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5" dur="5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barn(inVertical)">
                                      <p:cBhvr>
                                        <p:cTn id="6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3445" y="682388"/>
            <a:ext cx="6796584" cy="5527343"/>
          </a:xfrm>
          <a:solidFill>
            <a:schemeClr val="bg1"/>
          </a:solidFill>
        </p:spPr>
        <p:txBody>
          <a:bodyPr/>
          <a:lstStyle/>
          <a:p>
            <a:pPr marL="0" indent="0" algn="ctr">
              <a:lnSpc>
                <a:spcPct val="15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Power Declarations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“My Nazareth is Enough!”</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“Grace Has Stamped My Life!”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“Fear Falls — Favor Stands Tall!”</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“My Room is Holy Ground!”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“My Yes Detonates Destiny!”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75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plus(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plus(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plus(in)">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plus(in)">
                                      <p:cBhvr>
                                        <p:cTn id="3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p:cNvSpPr>
            <a:spLocks noGrp="1" noRot="1" noChangeAspect="1" noMove="1" noResize="1" noEditPoints="1" noAdjustHandles="1" noChangeArrowheads="1" noChangeShapeType="1" noTextEdit="1"/>
          </p:cNvSpPr>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descr="Christmas nativity scene of born child baby Jesus Christ in the manger with Joseph and Mary.illustration Christmas Nativity Scene banner background of baby Jesus in the Christmas with Mary and Joseph."/>
          <p:cNvPicPr>
            <a:picLocks noChangeAspect="1" noChangeArrowheads="1"/>
          </p:cNvPicPr>
          <p:nvPr/>
        </p:nvPicPr>
        <p:blipFill>
          <a:blip r:embed="rId1">
            <a:alphaModFix amt="50000"/>
            <a:extLst>
              <a:ext uri="{28A0092B-C50C-407E-A947-70E740481C1C}">
                <a14:useLocalDpi xmlns:a14="http://schemas.microsoft.com/office/drawing/2010/main" val="0"/>
              </a:ext>
            </a:extLst>
          </a:blip>
          <a:srcRect l="469"/>
          <a:stretch>
            <a:fillRect/>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122363"/>
            <a:ext cx="9144000" cy="3063240"/>
          </a:xfrm>
        </p:spPr>
        <p:txBody>
          <a:bodyPr>
            <a:normAutofit/>
          </a:bodyPr>
          <a:lstStyle/>
          <a:p>
            <a:r>
              <a:rPr lang="en-US" sz="6600">
                <a:solidFill>
                  <a:schemeClr val="bg1"/>
                </a:solidFill>
              </a:rPr>
              <a:t>Edward Christian Church</a:t>
            </a:r>
            <a:endParaRPr lang="en-US" sz="6600">
              <a:solidFill>
                <a:schemeClr val="bg1"/>
              </a:solidFill>
            </a:endParaRPr>
          </a:p>
        </p:txBody>
      </p:sp>
      <p:sp>
        <p:nvSpPr>
          <p:cNvPr id="3" name="Subtitle 2"/>
          <p:cNvSpPr>
            <a:spLocks noGrp="1"/>
          </p:cNvSpPr>
          <p:nvPr>
            <p:ph type="subTitle" idx="1"/>
          </p:nvPr>
        </p:nvSpPr>
        <p:spPr>
          <a:xfrm>
            <a:off x="1527048" y="4599432"/>
            <a:ext cx="9144000" cy="1536192"/>
          </a:xfrm>
        </p:spPr>
        <p:txBody>
          <a:bodyPr>
            <a:normAutofit/>
          </a:bodyPr>
          <a:lstStyle/>
          <a:p>
            <a:r>
              <a:rPr lang="en-US">
                <a:solidFill>
                  <a:schemeClr val="bg1"/>
                </a:solidFill>
              </a:rPr>
              <a:t>12/7/2025</a:t>
            </a:r>
            <a:endParaRPr lang="en-US">
              <a:solidFill>
                <a:schemeClr val="bg1"/>
              </a:solidFill>
            </a:endParaRPr>
          </a:p>
        </p:txBody>
      </p:sp>
      <p:sp>
        <p:nvSpPr>
          <p:cNvPr id="1033" name="sketchy line"/>
          <p:cNvSpPr>
            <a:spLocks noGrp="1" noRot="1" noChangeAspect="1" noMove="1" noResize="1" noEditPoints="1" noAdjustHandles="1" noChangeArrowheads="1" noChangeShapeType="1" noTextEdit="1"/>
          </p:cNvSpPr>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5535" y="109183"/>
            <a:ext cx="11982734" cy="6946710"/>
          </a:xfrm>
        </p:spPr>
        <p:txBody>
          <a:bodyPr>
            <a:normAutofit fontScale="92500"/>
          </a:bodyPr>
          <a:lstStyle/>
          <a:p>
            <a:pPr algn="ctr">
              <a:lnSpc>
                <a:spcPct val="150000"/>
              </a:lnSpc>
            </a:pPr>
            <a:r>
              <a:rPr lang="en-US" sz="3600" b="1" dirty="0">
                <a:effectLst>
                  <a:outerShdw blurRad="38100" dist="38100" dir="2700000" algn="tl">
                    <a:srgbClr val="000000">
                      <a:alpha val="43137"/>
                    </a:srgbClr>
                  </a:outerShdw>
                </a:effectLst>
                <a:latin typeface="Arial Rounded MT Bold" panose="020F0704030504030204" pitchFamily="34" charset="0"/>
              </a:rPr>
              <a:t>My wife texted me a selfie in a new dress ands asked…</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600" b="1" dirty="0">
                <a:effectLst>
                  <a:outerShdw blurRad="38100" dist="38100" dir="2700000" algn="tl">
                    <a:srgbClr val="000000">
                      <a:alpha val="43137"/>
                    </a:srgbClr>
                  </a:outerShdw>
                </a:effectLst>
                <a:latin typeface="Arial Rounded MT Bold" panose="020F0704030504030204" pitchFamily="34" charset="0"/>
              </a:rPr>
              <a:t>Does this make me look fat?</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600" b="1" dirty="0">
                <a:effectLst>
                  <a:outerShdw blurRad="38100" dist="38100" dir="2700000" algn="tl">
                    <a:srgbClr val="000000">
                      <a:alpha val="43137"/>
                    </a:srgbClr>
                  </a:outerShdw>
                </a:effectLst>
                <a:latin typeface="Arial Rounded MT Bold" panose="020F0704030504030204" pitchFamily="34" charset="0"/>
              </a:rPr>
              <a:t>I texted back “Noo!”</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600" b="1" dirty="0">
                <a:effectLst>
                  <a:outerShdw blurRad="38100" dist="38100" dir="2700000" algn="tl">
                    <a:srgbClr val="000000">
                      <a:alpha val="43137"/>
                    </a:srgbClr>
                  </a:outerShdw>
                </a:effectLst>
                <a:latin typeface="Arial Rounded MT Bold" panose="020F0704030504030204" pitchFamily="34" charset="0"/>
              </a:rPr>
              <a:t>But my phone autocorrected it to “Moo!”</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600" b="1" dirty="0">
                <a:effectLst>
                  <a:outerShdw blurRad="38100" dist="38100" dir="2700000" algn="tl">
                    <a:srgbClr val="000000">
                      <a:alpha val="43137"/>
                    </a:srgbClr>
                  </a:outerShdw>
                </a:effectLst>
                <a:latin typeface="Arial Rounded MT Bold" panose="020F0704030504030204" pitchFamily="34" charset="0"/>
              </a:rPr>
              <a:t>Please Send Help!!!!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014" y="533400"/>
            <a:ext cx="5091834" cy="5334000"/>
          </a:xfrm>
          <a:solidFill>
            <a:schemeClr val="bg1"/>
          </a:solidFill>
        </p:spPr>
        <p:txBody>
          <a:bodyPr>
            <a:normAutofit fontScale="92500" lnSpcReduction="20000"/>
          </a:bodyPr>
          <a:lstStyle/>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Spiritual Warfare</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10% Satan’s Tactics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90% How We Respond</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Remember…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With God We Are Not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Helpless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Hopeless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We Are Powerful!!</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arn(inVertical)">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2514600" y="457200"/>
            <a:ext cx="8212540" cy="5261212"/>
          </a:xfrm>
          <a:solidFill>
            <a:schemeClr val="bg1"/>
          </a:solidFill>
        </p:spPr>
        <p:txBody>
          <a:bodyPr>
            <a:normAutofit/>
          </a:bodyPr>
          <a:lstStyle/>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 calcmode="lin" valueType="num">
                                      <p:cBhvr additive="base">
                                        <p:cTn id="7" dur="500" fill="hold"/>
                                        <p:tgtEl>
                                          <p:spTgt spid="307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additive="base">
                                        <p:cTn id="11"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 calcmode="lin" valueType="num">
                                      <p:cBhvr additive="base">
                                        <p:cTn id="16"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additive="base">
                                        <p:cTn id="2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 calcmode="lin" valueType="num">
                                      <p:cBhvr additive="base">
                                        <p:cTn id="26"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3075">
                                            <p:txEl>
                                              <p:pRg st="6" end="6"/>
                                            </p:txEl>
                                          </p:spTgt>
                                        </p:tgtEl>
                                        <p:attrNameLst>
                                          <p:attrName>style.visibility</p:attrName>
                                        </p:attrNameLst>
                                      </p:cBhvr>
                                      <p:to>
                                        <p:strVal val="visible"/>
                                      </p:to>
                                    </p:set>
                                    <p:anim calcmode="lin" valueType="num">
                                      <p:cBhvr additive="base">
                                        <p:cTn id="36"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p:cNvSpPr>
            <a:spLocks noGrp="1" noRot="1" noChangeAspect="1" noMove="1" noResize="1" noEditPoints="1" noAdjustHandles="1" noChangeArrowheads="1" noChangeShapeType="1" noTextEdit="1"/>
          </p:cNvSpPr>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descr="Christmas nativity scene of born child baby Jesus Christ in the manger with Joseph and Mary.illustration Christmas Nativity Scene banner background of baby Jesus in the Christmas with Mary and Joseph."/>
          <p:cNvPicPr>
            <a:picLocks noChangeAspect="1" noChangeArrowheads="1"/>
          </p:cNvPicPr>
          <p:nvPr/>
        </p:nvPicPr>
        <p:blipFill>
          <a:blip r:embed="rId1">
            <a:alphaModFix amt="50000"/>
            <a:extLst>
              <a:ext uri="{28A0092B-C50C-407E-A947-70E740481C1C}">
                <a14:useLocalDpi xmlns:a14="http://schemas.microsoft.com/office/drawing/2010/main" val="0"/>
              </a:ext>
            </a:extLst>
          </a:blip>
          <a:srcRect l="469"/>
          <a:stretch>
            <a:fillRect/>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122363"/>
            <a:ext cx="9144000" cy="3063240"/>
          </a:xfrm>
        </p:spPr>
        <p:txBody>
          <a:bodyPr>
            <a:normAutofit/>
          </a:bodyPr>
          <a:lstStyle/>
          <a:p>
            <a:r>
              <a:rPr lang="en-US" sz="6600">
                <a:solidFill>
                  <a:schemeClr val="bg1"/>
                </a:solidFill>
              </a:rPr>
              <a:t>Edward Christian Church</a:t>
            </a:r>
            <a:endParaRPr lang="en-US" sz="6600">
              <a:solidFill>
                <a:schemeClr val="bg1"/>
              </a:solidFill>
            </a:endParaRPr>
          </a:p>
        </p:txBody>
      </p:sp>
      <p:sp>
        <p:nvSpPr>
          <p:cNvPr id="3" name="Subtitle 2"/>
          <p:cNvSpPr>
            <a:spLocks noGrp="1"/>
          </p:cNvSpPr>
          <p:nvPr>
            <p:ph type="subTitle" idx="1"/>
          </p:nvPr>
        </p:nvSpPr>
        <p:spPr>
          <a:xfrm>
            <a:off x="1527048" y="4599432"/>
            <a:ext cx="9144000" cy="1536192"/>
          </a:xfrm>
        </p:spPr>
        <p:txBody>
          <a:bodyPr>
            <a:normAutofit/>
          </a:bodyPr>
          <a:lstStyle/>
          <a:p>
            <a:r>
              <a:rPr lang="en-US">
                <a:solidFill>
                  <a:schemeClr val="bg1"/>
                </a:solidFill>
              </a:rPr>
              <a:t>12/7/2025</a:t>
            </a:r>
            <a:endParaRPr lang="en-US">
              <a:solidFill>
                <a:schemeClr val="bg1"/>
              </a:solidFill>
            </a:endParaRPr>
          </a:p>
        </p:txBody>
      </p:sp>
      <p:sp>
        <p:nvSpPr>
          <p:cNvPr id="1033" name="sketchy line"/>
          <p:cNvSpPr>
            <a:spLocks noGrp="1" noRot="1" noChangeAspect="1" noMove="1" noResize="1" noEditPoints="1" noAdjustHandles="1" noChangeArrowheads="1" noChangeShapeType="1" noTextEdit="1"/>
          </p:cNvSpPr>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3048000" y="381000"/>
            <a:ext cx="6413898" cy="5257800"/>
          </a:xfrm>
          <a:solidFill>
            <a:schemeClr val="bg1"/>
          </a:solidFill>
        </p:spPr>
        <p:txBody>
          <a:bodyPr>
            <a:normAutofit lnSpcReduction="10000"/>
          </a:bodyPr>
          <a:lstStyle/>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60"/>
              </a:spcBef>
              <a:buNone/>
              <a:defRPr/>
            </a:pP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60"/>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barn(inVertical)">
                                      <p:cBhvr>
                                        <p:cTn id="7" dur="500"/>
                                        <p:tgtEl>
                                          <p:spTgt spid="3075">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barn(inVertical)">
                                      <p:cBhvr>
                                        <p:cTn id="10" dur="500"/>
                                        <p:tgtEl>
                                          <p:spTgt spid="3075">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barn(inVertical)">
                                      <p:cBhvr>
                                        <p:cTn id="14" dur="500"/>
                                        <p:tgtEl>
                                          <p:spTgt spid="3075">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Effect transition="in" filter="barn(inVertical)">
                                      <p:cBhvr>
                                        <p:cTn id="18" dur="500"/>
                                        <p:tgtEl>
                                          <p:spTgt spid="3075">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arn(inVertical)">
                                      <p:cBhvr>
                                        <p:cTn id="22" dur="500"/>
                                        <p:tgtEl>
                                          <p:spTgt spid="3075">
                                            <p:txEl>
                                              <p:pRg st="3" end="3"/>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barn(inVertical)">
                                      <p:cBhvr>
                                        <p:cTn id="26" dur="500"/>
                                        <p:tgtEl>
                                          <p:spTgt spid="3075">
                                            <p:txEl>
                                              <p:pRg st="4" end="4"/>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barn(inVertical)">
                                      <p:cBhvr>
                                        <p:cTn id="30" dur="500"/>
                                        <p:tgtEl>
                                          <p:spTgt spid="3075">
                                            <p:txEl>
                                              <p:pRg st="5" end="5"/>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075">
                                            <p:txEl>
                                              <p:pRg st="6" end="6"/>
                                            </p:txEl>
                                          </p:spTgt>
                                        </p:tgtEl>
                                        <p:attrNameLst>
                                          <p:attrName>style.visibility</p:attrName>
                                        </p:attrNameLst>
                                      </p:cBhvr>
                                      <p:to>
                                        <p:strVal val="visible"/>
                                      </p:to>
                                    </p:set>
                                    <p:animEffect transition="in" filter="barn(inVertical)">
                                      <p:cBhvr>
                                        <p:cTn id="34" dur="500"/>
                                        <p:tgtEl>
                                          <p:spTgt spid="3075">
                                            <p:txEl>
                                              <p:pRg st="6" end="6"/>
                                            </p:txEl>
                                          </p:spTgt>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barn(inVertical)">
                                      <p:cBhvr>
                                        <p:cTn id="38"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965" y="-126195"/>
            <a:ext cx="10515600" cy="1325563"/>
          </a:xfrm>
        </p:spPr>
        <p:txBody>
          <a:bodyPr>
            <a:normAutofit/>
          </a:bodyPr>
          <a:lstStyle/>
          <a:p>
            <a:pPr algn="ctr"/>
            <a:r>
              <a:rPr lang="en-US" sz="6600" b="1" dirty="0">
                <a:effectLst>
                  <a:outerShdw blurRad="38100" dist="38100" dir="2700000" algn="tl">
                    <a:srgbClr val="000000">
                      <a:alpha val="43137"/>
                    </a:srgbClr>
                  </a:outerShdw>
                </a:effectLst>
                <a:latin typeface="Arial Rounded MT Bold" panose="020F0704030504030204" pitchFamily="34" charset="0"/>
              </a:rPr>
              <a:t>Unusual Christmas</a:t>
            </a:r>
            <a:endParaRPr lang="en-US" sz="6600" b="1" dirty="0">
              <a:effectLst>
                <a:outerShdw blurRad="38100" dist="38100" dir="2700000" algn="tl">
                  <a:srgbClr val="000000">
                    <a:alpha val="43137"/>
                  </a:srgbClr>
                </a:outerShdw>
              </a:effectLst>
              <a:latin typeface="Arial Rounded MT Bold" panose="020F0704030504030204" pitchFamily="34" charset="0"/>
            </a:endParaRPr>
          </a:p>
        </p:txBody>
      </p:sp>
      <p:sp>
        <p:nvSpPr>
          <p:cNvPr id="5" name="Content Placeholder 4"/>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a:spLocks noGrp="1" noRot="1" noChangeAspect="1" noMove="1" noResize="1" noEditPoints="1" noAdjustHandles="1" noChangeArrowheads="1" noChangeShapeType="1" noTextEdit="1"/>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rtlCol="0" anchor="ctr"/>
          <a:lstStyle/>
          <a:p>
            <a:endParaRPr lang="en-US"/>
          </a:p>
        </p:txBody>
      </p:sp>
      <p:sp>
        <p:nvSpPr>
          <p:cNvPr id="31" name="Freeform: Shape 30"/>
          <p:cNvSpPr>
            <a:spLocks noGrp="1" noRot="1" noChangeAspect="1" noMove="1" noResize="1" noEditPoints="1" noAdjustHandles="1" noChangeArrowheads="1" noChangeShapeType="1" noTextEdit="1"/>
          </p:cNvSpPr>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p:cNvSpPr>
            <a:spLocks noGrp="1"/>
          </p:cNvSpPr>
          <p:nvPr>
            <p:ph type="ctrTitle"/>
          </p:nvPr>
        </p:nvSpPr>
        <p:spPr>
          <a:xfrm>
            <a:off x="5931982" y="1160059"/>
            <a:ext cx="5602705" cy="4244453"/>
          </a:xfrm>
        </p:spPr>
        <p:txBody>
          <a:bodyPr anchor="ctr">
            <a:normAutofit/>
          </a:bodyPr>
          <a:lstStyle/>
          <a:p>
            <a:r>
              <a:rPr lang="en-US" b="1" i="1" dirty="0">
                <a:effectLst>
                  <a:outerShdw blurRad="38100" dist="38100" dir="2700000" algn="tl">
                    <a:srgbClr val="000000">
                      <a:alpha val="43137"/>
                    </a:srgbClr>
                  </a:outerShdw>
                </a:effectLst>
                <a:latin typeface="Arial Rounded MT Bold" panose="020F0704030504030204" pitchFamily="34" charset="0"/>
              </a:rPr>
              <a:t>Not Your </a:t>
            </a:r>
            <a:br>
              <a:rPr lang="en-US" b="1" i="1" dirty="0">
                <a:effectLst>
                  <a:outerShdw blurRad="38100" dist="38100" dir="2700000" algn="tl">
                    <a:srgbClr val="000000">
                      <a:alpha val="43137"/>
                    </a:srgbClr>
                  </a:outerShdw>
                </a:effectLst>
                <a:latin typeface="Arial Rounded MT Bold" panose="020F0704030504030204" pitchFamily="34" charset="0"/>
              </a:rPr>
            </a:br>
            <a:r>
              <a:rPr lang="en-US" b="1" i="1" dirty="0">
                <a:effectLst>
                  <a:outerShdw blurRad="38100" dist="38100" dir="2700000" algn="tl">
                    <a:srgbClr val="000000">
                      <a:alpha val="43137"/>
                    </a:srgbClr>
                  </a:outerShdw>
                </a:effectLst>
                <a:latin typeface="Arial Rounded MT Bold" panose="020F0704030504030204" pitchFamily="34" charset="0"/>
              </a:rPr>
              <a:t>Usual </a:t>
            </a:r>
            <a:br>
              <a:rPr lang="en-US" b="1" i="1" dirty="0">
                <a:effectLst>
                  <a:outerShdw blurRad="38100" dist="38100" dir="2700000" algn="tl">
                    <a:srgbClr val="000000">
                      <a:alpha val="43137"/>
                    </a:srgbClr>
                  </a:outerShdw>
                </a:effectLst>
                <a:latin typeface="Arial Rounded MT Bold" panose="020F0704030504030204" pitchFamily="34" charset="0"/>
              </a:rPr>
            </a:br>
            <a:r>
              <a:rPr lang="en-US" b="1" i="1" dirty="0">
                <a:effectLst>
                  <a:outerShdw blurRad="38100" dist="38100" dir="2700000" algn="tl">
                    <a:srgbClr val="000000">
                      <a:alpha val="43137"/>
                    </a:srgbClr>
                  </a:outerShdw>
                </a:effectLst>
                <a:latin typeface="Arial Rounded MT Bold" panose="020F0704030504030204" pitchFamily="34" charset="0"/>
              </a:rPr>
              <a:t>Christmas Sermon –</a:t>
            </a:r>
            <a:r>
              <a:rPr lang="en-US" b="1" i="1" dirty="0" err="1">
                <a:effectLst>
                  <a:outerShdw blurRad="38100" dist="38100" dir="2700000" algn="tl">
                    <a:srgbClr val="000000">
                      <a:alpha val="43137"/>
                    </a:srgbClr>
                  </a:outerShdw>
                </a:effectLst>
                <a:latin typeface="Arial Rounded MT Bold" panose="020F0704030504030204" pitchFamily="34" charset="0"/>
              </a:rPr>
              <a:t>pt1</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300251" y="4312693"/>
            <a:ext cx="4885897" cy="1975395"/>
          </a:xfrm>
        </p:spPr>
        <p:txBody>
          <a:bodyPr anchor="ctr">
            <a:norm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Unusual </a:t>
            </a:r>
            <a:endParaRPr lang="en-US" sz="4000" b="1" dirty="0">
              <a:effectLst>
                <a:outerShdw blurRad="38100" dist="38100" dir="2700000" algn="tl">
                  <a:srgbClr val="000000">
                    <a:alpha val="43137"/>
                  </a:srgbClr>
                </a:outerShdw>
              </a:effectLst>
              <a:latin typeface="Arial Rounded MT Bold" panose="020F0704030504030204" pitchFamily="34" charset="0"/>
            </a:endParaRPr>
          </a:p>
          <a:p>
            <a:r>
              <a:rPr lang="en-US" sz="4000" b="1" dirty="0">
                <a:effectLst>
                  <a:outerShdw blurRad="38100" dist="38100" dir="2700000" algn="tl">
                    <a:srgbClr val="000000">
                      <a:alpha val="43137"/>
                    </a:srgbClr>
                  </a:outerShdw>
                </a:effectLst>
                <a:latin typeface="Arial Rounded MT Bold" panose="020F0704030504030204" pitchFamily="34" charset="0"/>
              </a:rPr>
              <a:t>Announcement</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1310186" y="0"/>
            <a:ext cx="2715904"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Edward Church </a:t>
            </a:r>
            <a:endParaRPr lang="en-US" sz="2800" b="1" dirty="0">
              <a:effectLst>
                <a:outerShdw blurRad="38100" dist="38100" dir="2700000" algn="tl">
                  <a:srgbClr val="000000">
                    <a:alpha val="43137"/>
                  </a:srgbClr>
                </a:outerShdw>
              </a:effectLst>
            </a:endParaRPr>
          </a:p>
        </p:txBody>
      </p:sp>
      <p:sp>
        <p:nvSpPr>
          <p:cNvPr id="5" name="TextBox 4"/>
          <p:cNvSpPr txBox="1"/>
          <p:nvPr/>
        </p:nvSpPr>
        <p:spPr>
          <a:xfrm>
            <a:off x="7820167" y="0"/>
            <a:ext cx="3448183"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December 7, 2025 </a:t>
            </a:r>
            <a:endParaRPr lang="en-US" sz="28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0"/>
                            </p:stCondLst>
                            <p:childTnLst>
                              <p:par>
                                <p:cTn id="9" presetID="21" presetClass="entr" presetSubtype="1" fill="hold" grpId="1" nodeType="afterEffect">
                                  <p:stCondLst>
                                    <p:cond delay="0"/>
                                  </p:stCondLst>
                                  <p:iterate type="wd">
                                    <p:tmPct val="0"/>
                                  </p:iterate>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par>
                          <p:cTn id="16" fill="hold">
                            <p:stCondLst>
                              <p:cond delay="4000"/>
                            </p:stCondLst>
                            <p:childTnLst>
                              <p:par>
                                <p:cTn id="17" presetID="21"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par>
                          <p:cTn id="20" fill="hold">
                            <p:stCondLst>
                              <p:cond delay="6000"/>
                            </p:stCondLst>
                            <p:childTnLst>
                              <p:par>
                                <p:cTn id="21" presetID="21"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par>
                          <p:cTn id="24" fill="hold">
                            <p:stCondLst>
                              <p:cond delay="800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uiExpand="1" build="p"/>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8" y="218364"/>
            <a:ext cx="10017456" cy="6100549"/>
          </a:xfrm>
          <a:solidFill>
            <a:schemeClr val="bg1"/>
          </a:solidFill>
        </p:spPr>
        <p:txBody>
          <a:bodyPr>
            <a:normAutofit/>
          </a:bodyPr>
          <a:lstStyle/>
          <a:p>
            <a:pPr marL="0" indent="0" algn="ctr">
              <a:lnSpc>
                <a:spcPct val="15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God Had Been Silent for 400 Years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…but He was about to Break His Silence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600" b="1" dirty="0">
                <a:effectLst>
                  <a:outerShdw blurRad="38100" dist="38100" dir="2700000" algn="tl">
                    <a:srgbClr val="000000">
                      <a:alpha val="43137"/>
                    </a:srgbClr>
                  </a:outerShdw>
                </a:effectLst>
                <a:latin typeface="Arial Rounded MT Bold" panose="020F0704030504030204" pitchFamily="34" charset="0"/>
              </a:rPr>
              <a:t>In a Big Way-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…before now it was through His Prophets</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600" b="1" dirty="0">
                <a:effectLst>
                  <a:outerShdw blurRad="38100" dist="38100" dir="2700000" algn="tl">
                    <a:srgbClr val="000000">
                      <a:alpha val="43137"/>
                    </a:srgbClr>
                  </a:outerShdw>
                </a:effectLst>
                <a:latin typeface="Arial Rounded MT Bold" panose="020F0704030504030204" pitchFamily="34" charset="0"/>
              </a:rPr>
              <a:t>In a Different Way-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No Longer </a:t>
            </a:r>
            <a:r>
              <a:rPr lang="en-US" sz="3200" b="1" dirty="0" err="1">
                <a:effectLst>
                  <a:outerShdw blurRad="38100" dist="38100" dir="2700000" algn="tl">
                    <a:srgbClr val="000000">
                      <a:alpha val="43137"/>
                    </a:srgbClr>
                  </a:outerShdw>
                </a:effectLst>
                <a:latin typeface="Arial Rounded MT Bold" panose="020F0704030504030204" pitchFamily="34" charset="0"/>
              </a:rPr>
              <a:t>Saged</a:t>
            </a:r>
            <a:r>
              <a:rPr lang="en-US" sz="3200" b="1" dirty="0">
                <a:effectLst>
                  <a:outerShdw blurRad="38100" dist="38100" dir="2700000" algn="tl">
                    <a:srgbClr val="000000">
                      <a:alpha val="43137"/>
                    </a:srgbClr>
                  </a:outerShdw>
                </a:effectLst>
                <a:latin typeface="Arial Rounded MT Bold" panose="020F0704030504030204" pitchFamily="34" charset="0"/>
              </a:rPr>
              <a:t> Old Men Coming </a:t>
            </a:r>
            <a:r>
              <a:rPr lang="en-US" sz="3200" b="1" dirty="0" err="1">
                <a:effectLst>
                  <a:outerShdw blurRad="38100" dist="38100" dir="2700000" algn="tl">
                    <a:srgbClr val="000000">
                      <a:alpha val="43137"/>
                    </a:srgbClr>
                  </a:outerShdw>
                </a:effectLst>
                <a:latin typeface="Arial Rounded MT Bold" panose="020F0704030504030204" pitchFamily="34" charset="0"/>
              </a:rPr>
              <a:t>fr</a:t>
            </a:r>
            <a:r>
              <a:rPr lang="en-US" sz="3200" b="1" dirty="0">
                <a:effectLst>
                  <a:outerShdw blurRad="38100" dist="38100" dir="2700000" algn="tl">
                    <a:srgbClr val="000000">
                      <a:alpha val="43137"/>
                    </a:srgbClr>
                  </a:outerShdw>
                </a:effectLst>
                <a:latin typeface="Arial Rounded MT Bold" panose="020F0704030504030204" pitchFamily="34" charset="0"/>
              </a:rPr>
              <a:t> Wilderness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50000"/>
              </a:lnSpc>
              <a:spcBef>
                <a:spcPts val="0"/>
              </a:spcBef>
              <a:buNone/>
            </a:pPr>
            <a:r>
              <a:rPr lang="en-US" sz="3600" b="1" dirty="0">
                <a:effectLst>
                  <a:outerShdw blurRad="38100" dist="38100" dir="2700000" algn="tl">
                    <a:srgbClr val="000000">
                      <a:alpha val="43137"/>
                    </a:srgbClr>
                  </a:outerShdw>
                </a:effectLst>
                <a:latin typeface="Arial Rounded MT Bold" panose="020F0704030504030204" pitchFamily="34" charset="0"/>
              </a:rPr>
              <a:t>In a Powerful Way- </a:t>
            </a:r>
            <a:endParaRPr lang="en-US" sz="3600"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sz="3600" b="1" dirty="0">
                <a:effectLst>
                  <a:outerShdw blurRad="38100" dist="38100" dir="2700000" algn="tl">
                    <a:srgbClr val="000000">
                      <a:alpha val="43137"/>
                    </a:srgbClr>
                  </a:outerShdw>
                </a:effectLst>
                <a:latin typeface="Arial Rounded MT Bold" panose="020F0704030504030204" pitchFamily="34" charset="0"/>
              </a:rPr>
              <a:t>But Through a Baby in a Manger</a:t>
            </a:r>
            <a:endParaRPr lang="en-US" sz="36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arn(inVertical)">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8" y="218365"/>
            <a:ext cx="10986447" cy="3210636"/>
          </a:xfrm>
          <a:solidFill>
            <a:schemeClr val="bg1"/>
          </a:solidFill>
        </p:spPr>
        <p:txBody>
          <a:bodyPr/>
          <a:lstStyle/>
          <a:p>
            <a:pPr lvl="0"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Luke 1:26–28 </a:t>
            </a:r>
            <a:r>
              <a:rPr lang="en-US" sz="3200" dirty="0">
                <a:effectLst>
                  <a:outerShdw blurRad="38100" dist="38100" dir="2700000" algn="tl">
                    <a:srgbClr val="000000">
                      <a:alpha val="43137"/>
                    </a:srgbClr>
                  </a:outerShdw>
                </a:effectLst>
                <a:latin typeface="Arial Rounded MT Bold" panose="020F0704030504030204" pitchFamily="34" charset="0"/>
              </a:rPr>
              <a:t>— Gabriel’s greeting to Mary</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Greek word </a:t>
            </a:r>
            <a:r>
              <a:rPr lang="en-US" sz="3200" b="1" i="1" dirty="0" err="1">
                <a:effectLst>
                  <a:outerShdw blurRad="38100" dist="38100" dir="2700000" algn="tl">
                    <a:srgbClr val="000000">
                      <a:alpha val="43137"/>
                    </a:srgbClr>
                  </a:outerShdw>
                </a:effectLst>
                <a:latin typeface="Arial Rounded MT Bold" panose="020F0704030504030204" pitchFamily="34" charset="0"/>
              </a:rPr>
              <a:t>charitoō</a:t>
            </a:r>
            <a:r>
              <a:rPr lang="en-US" sz="3200" b="1" dirty="0">
                <a:effectLst>
                  <a:outerShdw blurRad="38100" dist="38100" dir="2700000" algn="tl">
                    <a:srgbClr val="000000">
                      <a:alpha val="43137"/>
                    </a:srgbClr>
                  </a:outerShdw>
                </a:effectLst>
                <a:latin typeface="Arial Rounded MT Bold" panose="020F0704030504030204" pitchFamily="34" charset="0"/>
              </a:rPr>
              <a:t> means ‘endowed with grace.’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Mary was Not Chosen Because Of Her Status,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But Because Of God’s Favor.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0" algn="ctr">
              <a:lnSpc>
                <a:spcPct val="150000"/>
              </a:lnSpc>
            </a:pP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2568</Words>
  <Application>WPS Presentation</Application>
  <PresentationFormat>Widescreen</PresentationFormat>
  <Paragraphs>133</Paragraphs>
  <Slides>17</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17</vt:i4>
      </vt:variant>
    </vt:vector>
  </HeadingPairs>
  <TitlesOfParts>
    <vt:vector size="30" baseType="lpstr">
      <vt:lpstr>Arial</vt:lpstr>
      <vt:lpstr>SimSun</vt:lpstr>
      <vt:lpstr>Wingdings</vt:lpstr>
      <vt:lpstr>Arial Rounded MT Bold</vt:lpstr>
      <vt:lpstr>Aptos</vt:lpstr>
      <vt:lpstr>Microsoft YaHei</vt:lpstr>
      <vt:lpstr>Arial Unicode MS</vt:lpstr>
      <vt:lpstr>Aptos Display</vt:lpstr>
      <vt:lpstr>Segoe UI Variable Display</vt:lpstr>
      <vt:lpstr>Segoe UI</vt:lpstr>
      <vt:lpstr>Calibri</vt:lpstr>
      <vt:lpstr>Office Theme</vt:lpstr>
      <vt:lpstr>1_Office Theme</vt:lpstr>
      <vt:lpstr>PowerPoint 演示文稿</vt:lpstr>
      <vt:lpstr>PowerPoint 演示文稿</vt:lpstr>
      <vt:lpstr>PowerPoint 演示文稿</vt:lpstr>
      <vt:lpstr>Edward Christian Church</vt:lpstr>
      <vt:lpstr>PowerPoint 演示文稿</vt:lpstr>
      <vt:lpstr>Unusual Christmas</vt:lpstr>
      <vt:lpstr>Not Your  Usual  Christmas Sermon –pt1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Edward Christian Church</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Linton</dc:creator>
  <cp:lastModifiedBy>Eddie Edwards</cp:lastModifiedBy>
  <cp:revision>579</cp:revision>
  <dcterms:created xsi:type="dcterms:W3CDTF">2025-08-19T14:10:00Z</dcterms:created>
  <dcterms:modified xsi:type="dcterms:W3CDTF">2025-12-07T22:22:38Z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17BDEB2484D447278CADBE00537CAC12_13</vt:lpwstr>
  </property>
  <property fmtid="{D5CDD505-2E9C-101B-9397-08002B2CF9AE}" pid="3" name="KSOProductBuildVer">
    <vt:lpwstr>2057-12.2.0.23149</vt:lpwstr>
  </property>
</Properties>
</file>