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31"/>
  </p:notesMasterIdLst>
  <p:sldIdLst>
    <p:sldId id="679" r:id="rId4"/>
    <p:sldId id="649" r:id="rId5"/>
    <p:sldId id="314" r:id="rId6"/>
    <p:sldId id="318" r:id="rId7"/>
    <p:sldId id="741" r:id="rId8"/>
    <p:sldId id="2658" r:id="rId9"/>
    <p:sldId id="272" r:id="rId10"/>
    <p:sldId id="2718" r:id="rId11"/>
    <p:sldId id="2719" r:id="rId12"/>
    <p:sldId id="2721" r:id="rId13"/>
    <p:sldId id="2722" r:id="rId14"/>
    <p:sldId id="2738" r:id="rId15"/>
    <p:sldId id="2736" r:id="rId16"/>
    <p:sldId id="2723" r:id="rId17"/>
    <p:sldId id="2725" r:id="rId18"/>
    <p:sldId id="2705" r:id="rId19"/>
    <p:sldId id="2743" r:id="rId20"/>
    <p:sldId id="2746" r:id="rId21"/>
    <p:sldId id="2742" r:id="rId22"/>
    <p:sldId id="2724" r:id="rId23"/>
    <p:sldId id="2739" r:id="rId24"/>
    <p:sldId id="2748" r:id="rId25"/>
    <p:sldId id="2741" r:id="rId26"/>
    <p:sldId id="2740" r:id="rId27"/>
    <p:sldId id="2747" r:id="rId28"/>
    <p:sldId id="2751" r:id="rId29"/>
    <p:sldId id="275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47" d="100"/>
          <a:sy n="47" d="100"/>
        </p:scale>
        <p:origin x="1416" y="26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notesMaster" Target="notesMasters/notesMaster1.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F09DF-7631-4329-9E45-C8C2C9631CD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1D601-761F-4B38-90CB-80918C3B34C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9EDF861-6890-40AA-80DA-AFB509C3B33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9EDF861-6890-40AA-80DA-AFB509C3B33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EDF861-6890-40AA-80DA-AFB509C3B3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9EDF861-6890-40AA-80DA-AFB509C3B33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9EDF861-6890-40AA-80DA-AFB509C3B33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EDF861-6890-40AA-80DA-AFB509C3B3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EDF861-6890-40AA-80DA-AFB509C3B33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E56941-E499-4E8F-9EA0-1BE6D628626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EDF861-6890-40AA-80DA-AFB509C3B33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E56941-E499-4E8F-9EA0-1BE6D628626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t="-57000" r="-44000" b="-54000"/>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87095" y="204470"/>
            <a:ext cx="7847330" cy="6516370"/>
          </a:xfrm>
          <a:solidFill>
            <a:schemeClr val="bg1">
              <a:alpha val="90000"/>
            </a:schemeClr>
          </a:solidFill>
        </p:spPr>
        <p:txBody>
          <a:bodyPr>
            <a:normAutofit lnSpcReduction="20000"/>
          </a:bodyPr>
          <a:lstStyle/>
          <a:p>
            <a:pPr marL="0" indent="0" algn="ctr">
              <a:lnSpc>
                <a:spcPct val="10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Paul’s Situation</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Aft>
                <a:spcPts val="1200"/>
              </a:spcAft>
              <a:buNone/>
            </a:pP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Roman Imprisonment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Aft>
                <a:spcPts val="1200"/>
              </a:spcAft>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Harsh Conditions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Aft>
                <a:spcPts val="1200"/>
              </a:spcAft>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Uncertain Future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Aft>
                <a:spcPts val="1200"/>
              </a:spcAft>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Yet Writes W-</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0"/>
              </a:spcBef>
              <a:spcAft>
                <a:spcPts val="1200"/>
              </a:spcAft>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Joy, Focus, and Forward Momentum</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1800"/>
              </a:spcBef>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Your Environment… </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600"/>
              </a:spcBef>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…Doesn’t Determine Your Destiny  </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600"/>
              </a:spcBef>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…Your Alignment Does</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endParaRPr lang="en-US" dirty="0"/>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arn(inVertical)">
                                      <p:cBhvr>
                                        <p:cTn id="35" dur="500"/>
                                        <p:tgtEl>
                                          <p:spTgt spid="3">
                                            <p:txEl>
                                              <p:pRg st="6" end="6"/>
                                            </p:txEl>
                                          </p:spTgt>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barn(inVertical)">
                                      <p:cBhvr>
                                        <p:cTn id="39" dur="5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barn(inVertical)">
                                      <p:cBhvr>
                                        <p:cTn id="4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90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1395" y="300355"/>
            <a:ext cx="9534525" cy="6083300"/>
          </a:xfrm>
          <a:solidFill>
            <a:schemeClr val="bg1"/>
          </a:solidFill>
        </p:spPr>
        <p:txBody>
          <a:bodyPr>
            <a:normAutofit lnSpcReduction="10000"/>
          </a:bodyPr>
          <a:lstStyle/>
          <a:p>
            <a:pPr marL="0" indent="0" algn="ctr">
              <a:lnSpc>
                <a:spcPct val="10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LET GO</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“Forgetting those things which are behind…”</a:t>
            </a: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Greek:</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0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To Overlook</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0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To Starve of Attention</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0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To Deny Influence</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lvl="0" indent="0" algn="ctr">
              <a:lnSpc>
                <a:spcPct val="100000"/>
              </a:lnSpc>
              <a:buNone/>
            </a:pP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Say</a:t>
            </a: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t>
            </a:r>
            <a:r>
              <a:rPr lang="en-US" sz="32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“Some things deserve to be ignored!”</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1800"/>
              </a:spcBef>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Challenge:</a:t>
            </a: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0"/>
              </a:spcBef>
              <a:buNone/>
            </a:pPr>
            <a:r>
              <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“If God forgave it, why are you still feeding it?”</a:t>
            </a:r>
            <a:endParaRPr lang="en-US" sz="32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10000"/>
              </a:lnSpc>
              <a:buNone/>
            </a:pPr>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plus(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plus(in)">
                                      <p:cBhvr>
                                        <p:cTn id="19" dur="2000"/>
                                        <p:tgtEl>
                                          <p:spTgt spid="3">
                                            <p:txEl>
                                              <p:pRg st="2" end="2"/>
                                            </p:txEl>
                                          </p:spTgt>
                                        </p:tgtEl>
                                      </p:cBhvr>
                                    </p:animEffect>
                                  </p:childTnLst>
                                </p:cTn>
                              </p:par>
                            </p:childTnLst>
                          </p:cTn>
                        </p:par>
                        <p:par>
                          <p:cTn id="20" fill="hold">
                            <p:stCondLst>
                              <p:cond delay="2000"/>
                            </p:stCondLst>
                            <p:childTnLst>
                              <p:par>
                                <p:cTn id="21" presetID="13"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plus(in)">
                                      <p:cBhvr>
                                        <p:cTn id="23" dur="2000"/>
                                        <p:tgtEl>
                                          <p:spTgt spid="3">
                                            <p:txEl>
                                              <p:pRg st="3" end="3"/>
                                            </p:txEl>
                                          </p:spTgt>
                                        </p:tgtEl>
                                      </p:cBhvr>
                                    </p:animEffect>
                                  </p:childTnLst>
                                </p:cTn>
                              </p:par>
                            </p:childTnLst>
                          </p:cTn>
                        </p:par>
                        <p:par>
                          <p:cTn id="24" fill="hold">
                            <p:stCondLst>
                              <p:cond delay="4000"/>
                            </p:stCondLst>
                            <p:childTnLst>
                              <p:par>
                                <p:cTn id="25" presetID="13" presetClass="entr" presetSubtype="16"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plus(in)">
                                      <p:cBhvr>
                                        <p:cTn id="27" dur="2000"/>
                                        <p:tgtEl>
                                          <p:spTgt spid="3">
                                            <p:txEl>
                                              <p:pRg st="4" end="4"/>
                                            </p:txEl>
                                          </p:spTgt>
                                        </p:tgtEl>
                                      </p:cBhvr>
                                    </p:animEffect>
                                  </p:childTnLst>
                                </p:cTn>
                              </p:par>
                            </p:childTnLst>
                          </p:cTn>
                        </p:par>
                        <p:par>
                          <p:cTn id="28" fill="hold">
                            <p:stCondLst>
                              <p:cond delay="6000"/>
                            </p:stCondLst>
                            <p:childTnLst>
                              <p:par>
                                <p:cTn id="29" presetID="13" presetClass="entr" presetSubtype="16"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plus(in)">
                                      <p:cBhvr>
                                        <p:cTn id="31" dur="2000"/>
                                        <p:tgtEl>
                                          <p:spTgt spid="3">
                                            <p:txEl>
                                              <p:pRg st="5" end="5"/>
                                            </p:txEl>
                                          </p:spTgt>
                                        </p:tgtEl>
                                      </p:cBhvr>
                                    </p:animEffect>
                                  </p:childTnLst>
                                </p:cTn>
                              </p:par>
                            </p:childTnLst>
                          </p:cTn>
                        </p:par>
                        <p:par>
                          <p:cTn id="32" fill="hold">
                            <p:stCondLst>
                              <p:cond delay="8000"/>
                            </p:stCondLst>
                            <p:childTnLst>
                              <p:par>
                                <p:cTn id="33" presetID="13" presetClass="entr" presetSubtype="16"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plus(in)">
                                      <p:cBhvr>
                                        <p:cTn id="35" dur="20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3" presetClass="entr" presetSubtype="16"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plus(in)">
                                      <p:cBhvr>
                                        <p:cTn id="40" dur="2000"/>
                                        <p:tgtEl>
                                          <p:spTgt spid="3">
                                            <p:txEl>
                                              <p:pRg st="7" end="7"/>
                                            </p:txEl>
                                          </p:spTgt>
                                        </p:tgtEl>
                                      </p:cBhvr>
                                    </p:animEffect>
                                  </p:childTnLst>
                                </p:cTn>
                              </p:par>
                            </p:childTnLst>
                          </p:cTn>
                        </p:par>
                        <p:par>
                          <p:cTn id="41" fill="hold">
                            <p:stCondLst>
                              <p:cond delay="2000"/>
                            </p:stCondLst>
                            <p:childTnLst>
                              <p:par>
                                <p:cTn id="42" presetID="13" presetClass="entr" presetSubtype="16" fill="hold" grpId="0" nodeType="after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plus(in)">
                                      <p:cBhvr>
                                        <p:cTn id="44"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90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220" y="95250"/>
            <a:ext cx="11300460" cy="6591935"/>
          </a:xfrm>
          <a:solidFill>
            <a:schemeClr val="bg1"/>
          </a:solidFill>
        </p:spPr>
        <p:txBody>
          <a:bodyPr>
            <a:normAutofit lnSpcReduction="20000"/>
          </a:bodyPr>
          <a:lstStyle/>
          <a:p>
            <a:pPr marL="0" indent="0" algn="ctr">
              <a:lnSpc>
                <a:spcPct val="11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LET GO OF WHAT’S BEHIND YOU</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0"/>
              </a:spcBef>
              <a:buNone/>
            </a:pPr>
            <a:r>
              <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“Forgetting those things which are behind…”</a:t>
            </a:r>
            <a:endPar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1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Together It Means:</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lvl="0" indent="0" algn="ctr">
              <a:lnSpc>
                <a:spcPct val="100000"/>
              </a:lnSpc>
              <a:buNone/>
            </a:pPr>
            <a:r>
              <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 Refuse to Revisit It”</a:t>
            </a:r>
            <a:endParaRPr lang="en-US" sz="32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lvl="0" indent="0" algn="ctr">
              <a:lnSpc>
                <a:spcPct val="100000"/>
              </a:lnSpc>
              <a:buNone/>
            </a:pPr>
            <a:r>
              <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 Refuse to Rehearse It”</a:t>
            </a:r>
            <a:endParaRPr lang="en-US" sz="32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lvl="0" indent="0" algn="ctr">
              <a:lnSpc>
                <a:spcPct val="100000"/>
              </a:lnSpc>
              <a:buNone/>
            </a:pPr>
            <a:r>
              <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 Refuse to Relive It”</a:t>
            </a:r>
            <a:endParaRPr lang="en-US" sz="32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lvl="0" indent="0" algn="ctr">
              <a:lnSpc>
                <a:spcPct val="100000"/>
              </a:lnSpc>
              <a:spcAft>
                <a:spcPts val="1200"/>
              </a:spcAft>
              <a:buNone/>
            </a:pPr>
            <a:r>
              <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 Refuse to Let It Define Me”</a:t>
            </a:r>
            <a:endParaRPr lang="en-US" sz="32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1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Paul Is Not Saying, “I Don’t Remember My Past”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1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He’s Saying, “I Refuse To Let My Past Remember Me”</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1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Say: “Some Things Deserve To Be Ignored!”</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3000">
        <p:wheel spokes="1"/>
      </p:transition>
    </mc:Choice>
    <mc:Fallback>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plus(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plus(in)">
                                      <p:cBhvr>
                                        <p:cTn id="19" dur="2000"/>
                                        <p:tgtEl>
                                          <p:spTgt spid="3">
                                            <p:txEl>
                                              <p:pRg st="2" end="2"/>
                                            </p:txEl>
                                          </p:spTgt>
                                        </p:tgtEl>
                                      </p:cBhvr>
                                    </p:animEffect>
                                  </p:childTnLst>
                                </p:cTn>
                              </p:par>
                            </p:childTnLst>
                          </p:cTn>
                        </p:par>
                        <p:par>
                          <p:cTn id="20" fill="hold">
                            <p:stCondLst>
                              <p:cond delay="2000"/>
                            </p:stCondLst>
                            <p:childTnLst>
                              <p:par>
                                <p:cTn id="21" presetID="13"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plus(in)">
                                      <p:cBhvr>
                                        <p:cTn id="23" dur="2000"/>
                                        <p:tgtEl>
                                          <p:spTgt spid="3">
                                            <p:txEl>
                                              <p:pRg st="3" end="3"/>
                                            </p:txEl>
                                          </p:spTgt>
                                        </p:tgtEl>
                                      </p:cBhvr>
                                    </p:animEffect>
                                  </p:childTnLst>
                                </p:cTn>
                              </p:par>
                            </p:childTnLst>
                          </p:cTn>
                        </p:par>
                        <p:par>
                          <p:cTn id="24" fill="hold">
                            <p:stCondLst>
                              <p:cond delay="4000"/>
                            </p:stCondLst>
                            <p:childTnLst>
                              <p:par>
                                <p:cTn id="25" presetID="13" presetClass="entr" presetSubtype="16"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plus(in)">
                                      <p:cBhvr>
                                        <p:cTn id="27" dur="2000"/>
                                        <p:tgtEl>
                                          <p:spTgt spid="3">
                                            <p:txEl>
                                              <p:pRg st="4" end="4"/>
                                            </p:txEl>
                                          </p:spTgt>
                                        </p:tgtEl>
                                      </p:cBhvr>
                                    </p:animEffect>
                                  </p:childTnLst>
                                </p:cTn>
                              </p:par>
                            </p:childTnLst>
                          </p:cTn>
                        </p:par>
                        <p:par>
                          <p:cTn id="28" fill="hold">
                            <p:stCondLst>
                              <p:cond delay="6000"/>
                            </p:stCondLst>
                            <p:childTnLst>
                              <p:par>
                                <p:cTn id="29" presetID="13" presetClass="entr" presetSubtype="16"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plus(in)">
                                      <p:cBhvr>
                                        <p:cTn id="31" dur="2000"/>
                                        <p:tgtEl>
                                          <p:spTgt spid="3">
                                            <p:txEl>
                                              <p:pRg st="5" end="5"/>
                                            </p:txEl>
                                          </p:spTgt>
                                        </p:tgtEl>
                                      </p:cBhvr>
                                    </p:animEffect>
                                  </p:childTnLst>
                                </p:cTn>
                              </p:par>
                            </p:childTnLst>
                          </p:cTn>
                        </p:par>
                        <p:par>
                          <p:cTn id="32" fill="hold">
                            <p:stCondLst>
                              <p:cond delay="8000"/>
                            </p:stCondLst>
                            <p:childTnLst>
                              <p:par>
                                <p:cTn id="33" presetID="13" presetClass="entr" presetSubtype="16"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plus(in)">
                                      <p:cBhvr>
                                        <p:cTn id="35" dur="20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3" presetClass="entr" presetSubtype="16"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plus(in)">
                                      <p:cBhvr>
                                        <p:cTn id="40" dur="2000"/>
                                        <p:tgtEl>
                                          <p:spTgt spid="3">
                                            <p:txEl>
                                              <p:pRg st="7" end="7"/>
                                            </p:txEl>
                                          </p:spTgt>
                                        </p:tgtEl>
                                      </p:cBhvr>
                                    </p:animEffect>
                                  </p:childTnLst>
                                </p:cTn>
                              </p:par>
                            </p:childTnLst>
                          </p:cTn>
                        </p:par>
                        <p:par>
                          <p:cTn id="41" fill="hold">
                            <p:stCondLst>
                              <p:cond delay="2000"/>
                            </p:stCondLst>
                            <p:childTnLst>
                              <p:par>
                                <p:cTn id="42" presetID="13" presetClass="entr" presetSubtype="16" fill="hold" grpId="0" nodeType="after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plus(in)">
                                      <p:cBhvr>
                                        <p:cTn id="44" dur="2000"/>
                                        <p:tgtEl>
                                          <p:spTgt spid="3">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3" presetClass="entr" presetSubtype="16"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plus(in)">
                                      <p:cBhvr>
                                        <p:cTn id="49"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alphaModFix amt="90000"/>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1945" y="204716"/>
            <a:ext cx="10577015" cy="5841242"/>
          </a:xfrm>
          <a:solidFill>
            <a:schemeClr val="bg1">
              <a:alpha val="90000"/>
            </a:schemeClr>
          </a:solidFill>
        </p:spPr>
        <p:txBody>
          <a:bodyPr/>
          <a:lstStyle/>
          <a:p>
            <a:pPr marL="0" indent="0" algn="ctr">
              <a:lnSpc>
                <a:spcPct val="10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What You Must Release</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Past Failures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Past Disappointments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Past Mistakes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Past Identities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Past Victories that Keep You Stuck</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1800"/>
              </a:spcBef>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Say: </a:t>
            </a:r>
            <a:r>
              <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“Some Things Deserve to Be Ignored!”</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1800"/>
              </a:spcBef>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Challenge</a:t>
            </a:r>
            <a:r>
              <a:rPr lang="en-US" sz="40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t>
            </a:r>
            <a:endParaRPr lang="en-US" sz="40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0"/>
              </a:spcBef>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r>
              <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“Don’t Build a Shrine Around What God Used to Do.”</a:t>
            </a:r>
            <a:endPar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endParaRPr lang="en-US"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500"/>
                                        <p:tgtEl>
                                          <p:spTgt spid="3">
                                            <p:txEl>
                                              <p:pRg st="1" end="1"/>
                                            </p:txEl>
                                          </p:spTgt>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8" dur="500"/>
                                        <p:tgtEl>
                                          <p:spTgt spid="3">
                                            <p:txEl>
                                              <p:pRg st="2" end="2"/>
                                            </p:txEl>
                                          </p:spTgt>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6" dur="500"/>
                                        <p:tgtEl>
                                          <p:spTgt spid="3">
                                            <p:txEl>
                                              <p:pRg st="4" end="4"/>
                                            </p:txEl>
                                          </p:spTgt>
                                        </p:tgtEl>
                                      </p:cBhvr>
                                    </p:animEffect>
                                  </p:childTnLst>
                                </p:cTn>
                              </p:par>
                            </p:childTnLst>
                          </p:cTn>
                        </p:par>
                        <p:par>
                          <p:cTn id="27" fill="hold">
                            <p:stCondLst>
                              <p:cond delay="2500"/>
                            </p:stCondLst>
                            <p:childTnLst>
                              <p:par>
                                <p:cTn id="28" presetID="14" presetClass="entr" presetSubtype="10"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0" dur="500"/>
                                        <p:tgtEl>
                                          <p:spTgt spid="3">
                                            <p:txEl>
                                              <p:pRg st="7" end="7"/>
                                            </p:txEl>
                                          </p:spTgt>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367" y="537029"/>
            <a:ext cx="10012907" cy="5713645"/>
          </a:xfrm>
          <a:solidFill>
            <a:schemeClr val="bg1"/>
          </a:solidFill>
        </p:spPr>
        <p:txBody>
          <a:bodyPr>
            <a:normAutofit/>
          </a:bodyPr>
          <a:lstStyle/>
          <a:p>
            <a:pPr marL="0" indent="0" algn="ctr">
              <a:lnSpc>
                <a:spcPct val="10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REACH FORWARD</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“…reaching forth…”</a:t>
            </a:r>
            <a:r>
              <a:rPr lang="en-US" sz="32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endParaRPr lang="en-US" sz="32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Greek</a:t>
            </a: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0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Stretch</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0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Strain</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0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Lean Forward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lvl="0" indent="0" algn="ctr">
              <a:lnSpc>
                <a:spcPct val="10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Say:</a:t>
            </a:r>
            <a:r>
              <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“I’m reaching for more!”</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1800"/>
              </a:spcBef>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Challenge:</a:t>
            </a: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10000"/>
              </a:lnSpc>
              <a:spcBef>
                <a:spcPts val="0"/>
              </a:spcBef>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“This year, No Microwave Devotion — Go Deeper”</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50000"/>
              </a:lnSpc>
              <a:buNone/>
            </a:pPr>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1)">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childTnLst>
                          </p:cTn>
                        </p:par>
                        <p:par>
                          <p:cTn id="20" fill="hold">
                            <p:stCondLst>
                              <p:cond delay="2000"/>
                            </p:stCondLst>
                            <p:childTnLst>
                              <p:par>
                                <p:cTn id="21" presetID="21" presetClass="entr" presetSubtype="1"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heel(1)">
                                      <p:cBhvr>
                                        <p:cTn id="23" dur="2000"/>
                                        <p:tgtEl>
                                          <p:spTgt spid="3">
                                            <p:txEl>
                                              <p:pRg st="3" end="3"/>
                                            </p:txEl>
                                          </p:spTgt>
                                        </p:tgtEl>
                                      </p:cBhvr>
                                    </p:animEffect>
                                  </p:child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1)">
                                      <p:cBhvr>
                                        <p:cTn id="27" dur="2000"/>
                                        <p:tgtEl>
                                          <p:spTgt spid="3">
                                            <p:txEl>
                                              <p:pRg st="4" end="4"/>
                                            </p:txEl>
                                          </p:spTgt>
                                        </p:tgtEl>
                                      </p:cBhvr>
                                    </p:animEffect>
                                  </p:childTnLst>
                                </p:cTn>
                              </p:par>
                            </p:childTnLst>
                          </p:cTn>
                        </p:par>
                        <p:par>
                          <p:cTn id="28" fill="hold">
                            <p:stCondLst>
                              <p:cond delay="6000"/>
                            </p:stCondLst>
                            <p:childTnLst>
                              <p:par>
                                <p:cTn id="29" presetID="21" presetClass="entr" presetSubtype="1"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heel(1)">
                                      <p:cBhvr>
                                        <p:cTn id="31" dur="20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heel(1)">
                                      <p:cBhvr>
                                        <p:cTn id="36" dur="20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wheel(1)">
                                      <p:cBhvr>
                                        <p:cTn id="41" dur="2000"/>
                                        <p:tgtEl>
                                          <p:spTgt spid="3">
                                            <p:txEl>
                                              <p:pRg st="7" end="7"/>
                                            </p:txEl>
                                          </p:spTgt>
                                        </p:tgtEl>
                                      </p:cBhvr>
                                    </p:animEffect>
                                  </p:childTnLst>
                                </p:cTn>
                              </p:par>
                            </p:childTnLst>
                          </p:cTn>
                        </p:par>
                        <p:par>
                          <p:cTn id="42" fill="hold">
                            <p:stCondLst>
                              <p:cond delay="2000"/>
                            </p:stCondLst>
                            <p:childTnLst>
                              <p:par>
                                <p:cTn id="43" presetID="21" presetClass="entr" presetSubtype="1" fill="hold" grpId="0"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wheel(1)">
                                      <p:cBhvr>
                                        <p:cTn id="4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3139" y="928049"/>
            <a:ext cx="6905767" cy="4872250"/>
          </a:xfrm>
          <a:solidFill>
            <a:schemeClr val="bg1"/>
          </a:solidFill>
        </p:spPr>
        <p:txBody>
          <a:bodyPr>
            <a:normAutofit/>
          </a:bodyPr>
          <a:lstStyle/>
          <a:p>
            <a:pPr marL="0" indent="0" algn="ctr">
              <a:lnSpc>
                <a:spcPct val="10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Reach for…</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0"/>
              </a:spcBef>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…Healthy Relationships</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50000"/>
              </a:lnSpc>
              <a:buNone/>
            </a:pP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People Who Sharpen You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5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People Who Challenge You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5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People Who Pray With You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5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People Who Push You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9" dur="500"/>
                                        <p:tgtEl>
                                          <p:spTgt spid="3">
                                            <p:txEl>
                                              <p:pRg st="2" end="2"/>
                                            </p:txEl>
                                          </p:spTgt>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8" dur="500"/>
                                        <p:tgtEl>
                                          <p:spTgt spid="3">
                                            <p:txEl>
                                              <p:pRg st="4" end="4"/>
                                            </p:txEl>
                                          </p:spTgt>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7857" y="1"/>
            <a:ext cx="10222172" cy="3428999"/>
          </a:xfrm>
          <a:solidFill>
            <a:schemeClr val="bg1"/>
          </a:solidFill>
        </p:spPr>
        <p:txBody>
          <a:bodyPr>
            <a:normAutofit/>
          </a:bodyPr>
          <a:lstStyle/>
          <a:p>
            <a:pPr marL="0" indent="0" algn="ctr">
              <a:lnSpc>
                <a:spcPct val="10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Reach for Kingdom Purpose</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 press toward the mark for the prize of the </a:t>
            </a:r>
            <a:r>
              <a:rPr lang="en-US" sz="3600" b="1" u="sng"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High Calling</a:t>
            </a: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600" b="1" dirty="0" err="1">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Gk</a:t>
            </a: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r>
              <a:rPr lang="en-US" sz="36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“calling”  </a:t>
            </a:r>
            <a:r>
              <a:rPr lang="en-US" sz="3600" b="1" dirty="0" err="1">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klesis</a:t>
            </a: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 </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6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 divine summons, a heavenly invitation.</a:t>
            </a:r>
            <a:endParaRPr lang="en-US" sz="36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750">
        <p:wheel spokes="1"/>
      </p:transition>
    </mc:Choice>
    <mc:Fallback>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2" end="2"/>
                                            </p:txEl>
                                          </p:spTgt>
                                        </p:tgtEl>
                                      </p:cBhvr>
                                    </p:animEffect>
                                  </p:childTnLst>
                                </p:cTn>
                              </p:par>
                            </p:childTnLst>
                          </p:cTn>
                        </p:par>
                        <p:par>
                          <p:cTn id="32" fill="hold">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1503" y="0"/>
            <a:ext cx="9921923" cy="5718412"/>
          </a:xfrm>
          <a:solidFill>
            <a:schemeClr val="bg1">
              <a:alpha val="90000"/>
            </a:schemeClr>
          </a:solidFill>
        </p:spPr>
        <p:txBody>
          <a:bodyPr>
            <a:normAutofit lnSpcReduction="10000"/>
          </a:bodyPr>
          <a:lstStyle/>
          <a:p>
            <a:pPr marL="0" indent="0" algn="ctr">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rPr>
              <a:t>PRESS TOWARD THE MARK</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buNone/>
            </a:pPr>
            <a:r>
              <a:rPr lang="en-US" sz="3200" b="1" i="1" dirty="0">
                <a:effectLst>
                  <a:outerShdw blurRad="38100" dist="38100" dir="2700000" algn="tl">
                    <a:srgbClr val="000000">
                      <a:alpha val="43137"/>
                    </a:srgbClr>
                  </a:outerShdw>
                </a:effectLst>
                <a:latin typeface="Arial Rounded MT Bold" panose="020F0704030504030204" pitchFamily="34" charset="0"/>
              </a:rPr>
              <a:t>“I press toward the mark…”</a:t>
            </a:r>
            <a:endParaRPr lang="en-US" sz="3200" i="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Greek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sz="3200" b="1" i="1" dirty="0">
                <a:effectLst>
                  <a:outerShdw blurRad="38100" dist="38100" dir="2700000" algn="tl">
                    <a:srgbClr val="000000">
                      <a:alpha val="43137"/>
                    </a:srgbClr>
                  </a:outerShdw>
                </a:effectLst>
                <a:latin typeface="Arial Rounded MT Bold" panose="020F0704030504030204" pitchFamily="34" charset="0"/>
              </a:rPr>
              <a:t>to chase, pursue, hunt down, run after with force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Same Word Used For Persecution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Meaning</a:t>
            </a:r>
            <a:r>
              <a:rPr lang="en-US" b="1" dirty="0">
                <a:effectLst>
                  <a:outerShdw blurRad="38100" dist="38100" dir="2700000" algn="tl">
                    <a:srgbClr val="000000">
                      <a:alpha val="43137"/>
                    </a:srgbClr>
                  </a:outerShdw>
                </a:effectLst>
                <a:latin typeface="Arial Rounded MT Bold" panose="020F0704030504030204" pitchFamily="34" charset="0"/>
              </a:rPr>
              <a:t>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Paul Now…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Chases God with the Same Intensity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He Once Used to Chase Christians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spcBef>
                <a:spcPts val="1800"/>
              </a:spcBef>
              <a:buNone/>
            </a:pPr>
            <a:r>
              <a:rPr lang="en-US" sz="3200" dirty="0">
                <a:effectLst>
                  <a:outerShdw blurRad="38100" dist="38100" dir="2700000" algn="tl">
                    <a:srgbClr val="000000">
                      <a:alpha val="43137"/>
                    </a:srgbClr>
                  </a:outerShdw>
                </a:effectLst>
                <a:latin typeface="Arial Rounded MT Bold" panose="020F0704030504030204" pitchFamily="34" charset="0"/>
              </a:rPr>
              <a:t>Say it: </a:t>
            </a:r>
            <a:r>
              <a:rPr lang="en-US" sz="3200" b="1" i="1" dirty="0">
                <a:effectLst>
                  <a:outerShdw blurRad="38100" dist="38100" dir="2700000" algn="tl">
                    <a:srgbClr val="000000">
                      <a:alpha val="43137"/>
                    </a:srgbClr>
                  </a:outerShdw>
                </a:effectLst>
                <a:latin typeface="Arial Rounded MT Bold" panose="020F0704030504030204" pitchFamily="34" charset="0"/>
              </a:rPr>
              <a:t>“I’m Pressing!”</a:t>
            </a:r>
            <a:endParaRPr lang="en-US" sz="3200" i="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1)">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childTnLst>
                          </p:cTn>
                        </p:par>
                        <p:par>
                          <p:cTn id="20" fill="hold">
                            <p:stCondLst>
                              <p:cond delay="2000"/>
                            </p:stCondLst>
                            <p:childTnLst>
                              <p:par>
                                <p:cTn id="21" presetID="21" presetClass="entr" presetSubtype="1"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heel(1)">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heel(1)">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1)">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heel(1)">
                                      <p:cBhvr>
                                        <p:cTn id="38" dur="2000"/>
                                        <p:tgtEl>
                                          <p:spTgt spid="3">
                                            <p:txEl>
                                              <p:pRg st="6" end="6"/>
                                            </p:txEl>
                                          </p:spTgt>
                                        </p:tgtEl>
                                      </p:cBhvr>
                                    </p:animEffect>
                                  </p:childTnLst>
                                </p:cTn>
                              </p:par>
                            </p:childTnLst>
                          </p:cTn>
                        </p:par>
                        <p:par>
                          <p:cTn id="39" fill="hold">
                            <p:stCondLst>
                              <p:cond delay="2000"/>
                            </p:stCondLst>
                            <p:childTnLst>
                              <p:par>
                                <p:cTn id="40" presetID="21" presetClass="entr" presetSubtype="1"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heel(1)">
                                      <p:cBhvr>
                                        <p:cTn id="42" dur="2000"/>
                                        <p:tgtEl>
                                          <p:spTgt spid="3">
                                            <p:txEl>
                                              <p:pRg st="7" end="7"/>
                                            </p:txEl>
                                          </p:spTgt>
                                        </p:tgtEl>
                                      </p:cBhvr>
                                    </p:animEffect>
                                  </p:childTnLst>
                                </p:cTn>
                              </p:par>
                            </p:childTnLst>
                          </p:cTn>
                        </p:par>
                        <p:par>
                          <p:cTn id="43" fill="hold">
                            <p:stCondLst>
                              <p:cond delay="4000"/>
                            </p:stCondLst>
                            <p:childTnLst>
                              <p:par>
                                <p:cTn id="44" presetID="21" presetClass="entr" presetSubtype="1"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heel(1)">
                                      <p:cBhvr>
                                        <p:cTn id="46" dur="2000"/>
                                        <p:tgtEl>
                                          <p:spTgt spid="3">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wheel(1)">
                                      <p:cBhvr>
                                        <p:cTn id="51"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90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182" y="0"/>
            <a:ext cx="7055893" cy="4872251"/>
          </a:xfrm>
          <a:solidFill>
            <a:schemeClr val="bg1"/>
          </a:solidFill>
        </p:spPr>
        <p:txBody>
          <a:bodyPr>
            <a:normAutofit/>
          </a:bodyPr>
          <a:lstStyle/>
          <a:p>
            <a:pPr marL="0" indent="0" algn="ctr">
              <a:lnSpc>
                <a:spcPct val="12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Press Through Distractions </a:t>
            </a:r>
            <a:endParaRPr 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buNone/>
            </a:pPr>
            <a:r>
              <a:rPr lang="en-US" sz="3000" b="1" dirty="0">
                <a:effectLst>
                  <a:outerShdw blurRad="38100" dist="38100" dir="2700000" algn="tl">
                    <a:srgbClr val="000000">
                      <a:alpha val="43137"/>
                    </a:srgbClr>
                  </a:outerShdw>
                </a:effectLst>
                <a:latin typeface="Arial Rounded MT Bold" panose="020F0704030504030204" pitchFamily="34" charset="0"/>
              </a:rPr>
              <a:t>Paul Says:</a:t>
            </a:r>
            <a:endParaRPr lang="en-US" sz="30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buNone/>
            </a:pPr>
            <a:r>
              <a:rPr lang="en-US" sz="3000" b="1" i="1" dirty="0">
                <a:effectLst>
                  <a:outerShdw blurRad="38100" dist="38100" dir="2700000" algn="tl">
                    <a:srgbClr val="000000">
                      <a:alpha val="43137"/>
                    </a:srgbClr>
                  </a:outerShdw>
                </a:effectLst>
                <a:latin typeface="Arial Rounded MT Bold" panose="020F0704030504030204" pitchFamily="34" charset="0"/>
              </a:rPr>
              <a:t>“This one thing I do…”</a:t>
            </a:r>
            <a:endParaRPr lang="en-US" sz="3000" i="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The Greek Phrase Means:</a:t>
            </a:r>
            <a:endParaRPr lang="en-US" sz="30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20000"/>
              </a:lnSpc>
              <a:buNone/>
            </a:pPr>
            <a:r>
              <a:rPr lang="en-US" sz="3000" i="1" dirty="0">
                <a:effectLst>
                  <a:outerShdw blurRad="38100" dist="38100" dir="2700000" algn="tl">
                    <a:srgbClr val="000000">
                      <a:alpha val="43137"/>
                    </a:srgbClr>
                  </a:outerShdw>
                </a:effectLst>
                <a:latin typeface="Arial Rounded MT Bold" panose="020F0704030504030204" pitchFamily="34" charset="0"/>
              </a:rPr>
              <a:t>“I focus exclusively”</a:t>
            </a:r>
            <a:endParaRPr lang="en-US" sz="3000" i="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20000"/>
              </a:lnSpc>
              <a:buNone/>
            </a:pPr>
            <a:r>
              <a:rPr lang="en-US" sz="3000" i="1" dirty="0">
                <a:effectLst>
                  <a:outerShdw blurRad="38100" dist="38100" dir="2700000" algn="tl">
                    <a:srgbClr val="000000">
                      <a:alpha val="43137"/>
                    </a:srgbClr>
                  </a:outerShdw>
                </a:effectLst>
                <a:latin typeface="Arial Rounded MT Bold" panose="020F0704030504030204" pitchFamily="34" charset="0"/>
              </a:rPr>
              <a:t>“I eliminate competing priorities”</a:t>
            </a:r>
            <a:endParaRPr lang="en-US" sz="3000" i="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20000"/>
              </a:lnSpc>
              <a:buNone/>
            </a:pPr>
            <a:r>
              <a:rPr lang="en-US" sz="3000" i="1" dirty="0">
                <a:effectLst>
                  <a:outerShdw blurRad="38100" dist="38100" dir="2700000" algn="tl">
                    <a:srgbClr val="000000">
                      <a:alpha val="43137"/>
                    </a:srgbClr>
                  </a:outerShdw>
                </a:effectLst>
                <a:latin typeface="Arial Rounded MT Bold" panose="020F0704030504030204" pitchFamily="34" charset="0"/>
              </a:rPr>
              <a:t>“I refuse divided attention”</a:t>
            </a:r>
            <a:endParaRPr lang="en-US" sz="3000" i="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10000"/>
              </a:lnSpc>
              <a:buNone/>
            </a:pPr>
            <a:endPar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500"/>
                                        <p:tgtEl>
                                          <p:spTgt spid="3">
                                            <p:txEl>
                                              <p:pRg st="4" end="4"/>
                                            </p:txEl>
                                          </p:spTgt>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par>
                          <p:cTn id="33" fill="hold">
                            <p:stCondLst>
                              <p:cond delay="1500"/>
                            </p:stCondLst>
                            <p:childTnLst>
                              <p:par>
                                <p:cTn id="34" presetID="16" presetClass="entr" presetSubtype="21"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barn(inVertical)">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3055" y="0"/>
            <a:ext cx="8052435" cy="5520690"/>
          </a:xfrm>
          <a:solidFill>
            <a:schemeClr val="bg1"/>
          </a:solidFill>
        </p:spPr>
        <p:txBody>
          <a:bodyPr>
            <a:normAutofit/>
          </a:bodyPr>
          <a:lstStyle/>
          <a:p>
            <a:pPr marL="0" indent="0" algn="ctr">
              <a:lnSpc>
                <a:spcPct val="10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Press Through Discouragement </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Paul says:</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 have not yet attained…”</a:t>
            </a:r>
            <a:endPar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He acknowledges:</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lvl="0" indent="0" algn="ctr">
              <a:lnSpc>
                <a:spcPct val="10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“I’m not perfect.”</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lvl="0" indent="0" algn="ctr">
              <a:lnSpc>
                <a:spcPct val="10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“I’m not finished.”</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lvl="0" indent="0" algn="ctr">
              <a:lnSpc>
                <a:spcPct val="10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“I’m not there yet.”</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But He Refuses to Quit.</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4"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4"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barn(inVertical)">
                                      <p:cBhvr>
                                        <p:cTn id="4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7014" y="533400"/>
            <a:ext cx="5091834" cy="5334000"/>
          </a:xfrm>
          <a:solidFill>
            <a:schemeClr val="bg1"/>
          </a:solidFill>
        </p:spPr>
        <p:txBody>
          <a:bodyPr>
            <a:normAutofit fontScale="92500" lnSpcReduction="20000"/>
          </a:bodyPr>
          <a:lstStyle/>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Spiritual Warfare</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10% Satan’s Tactics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90% How We Respond</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Remember…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With God We Are Not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Helpless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Hopeless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We Are Powerful!!</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barn(inVertical)">
                                      <p:cBhvr>
                                        <p:cTn id="34" dur="500"/>
                                        <p:tgtEl>
                                          <p:spTgt spid="3">
                                            <p:txEl>
                                              <p:pRg st="7" end="7"/>
                                            </p:txEl>
                                          </p:spTgt>
                                        </p:tgtEl>
                                      </p:cBhvr>
                                    </p:animEffect>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barn(inVertical)">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 reaching out to sun"/>
          <p:cNvPicPr>
            <a:picLocks noChangeAspect="1"/>
          </p:cNvPicPr>
          <p:nvPr/>
        </p:nvPicPr>
        <p:blipFill>
          <a:blip r:embed="rId1"/>
          <a:srcRect l="5531" r="2" b="2"/>
          <a:stretch>
            <a:fillRect/>
          </a:stretch>
        </p:blipFill>
        <p:spPr>
          <a:xfrm>
            <a:off x="1" y="10"/>
            <a:ext cx="9669642" cy="6857990"/>
          </a:xfrm>
          <a:prstGeom prst="rect">
            <a:avLst/>
          </a:prstGeom>
        </p:spPr>
      </p:pic>
      <p:sp>
        <p:nvSpPr>
          <p:cNvPr id="11" name="Rectangle 10"/>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5121973" y="996287"/>
            <a:ext cx="6956297" cy="5595582"/>
          </a:xfrm>
        </p:spPr>
        <p:txBody>
          <a:bodyPr>
            <a:normAutofit/>
          </a:bodyPr>
          <a:lstStyle/>
          <a:p>
            <a:pPr marL="0" indent="0" algn="ctr">
              <a:lnSpc>
                <a:spcPct val="100000"/>
              </a:lnSpc>
              <a:buNone/>
            </a:pPr>
            <a:r>
              <a:rPr lang="en-US" b="1" dirty="0"/>
              <a:t> </a:t>
            </a:r>
            <a:r>
              <a:rPr lang="en-US" sz="3200" b="1" dirty="0">
                <a:effectLst>
                  <a:outerShdw blurRad="38100" dist="38100" dir="2700000" algn="tl">
                    <a:srgbClr val="000000">
                      <a:alpha val="43137"/>
                    </a:srgbClr>
                  </a:outerShdw>
                </a:effectLst>
                <a:latin typeface="Arial Rounded MT Bold" panose="020F0704030504030204" pitchFamily="34" charset="0"/>
              </a:rPr>
              <a:t>Press With the Power of the HG</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Paul says:</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“I press toward the mark…”</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b="1" dirty="0" err="1">
                <a:effectLst>
                  <a:outerShdw blurRad="38100" dist="38100" dir="2700000" algn="tl">
                    <a:srgbClr val="000000">
                      <a:alpha val="43137"/>
                    </a:srgbClr>
                  </a:outerShdw>
                </a:effectLst>
                <a:latin typeface="Arial Rounded MT Bold" panose="020F0704030504030204" pitchFamily="34" charset="0"/>
              </a:rPr>
              <a:t>Gk</a:t>
            </a:r>
            <a:r>
              <a:rPr lang="en-US" b="1" dirty="0">
                <a:effectLst>
                  <a:outerShdw blurRad="38100" dist="38100" dir="2700000" algn="tl">
                    <a:srgbClr val="000000">
                      <a:alpha val="43137"/>
                    </a:srgbClr>
                  </a:outerShdw>
                </a:effectLst>
                <a:latin typeface="Arial Rounded MT Bold" panose="020F0704030504030204" pitchFamily="34" charset="0"/>
              </a:rPr>
              <a:t>= “mark” is </a:t>
            </a:r>
            <a:r>
              <a:rPr lang="en-US" b="1" dirty="0" err="1">
                <a:effectLst>
                  <a:outerShdw blurRad="38100" dist="38100" dir="2700000" algn="tl">
                    <a:srgbClr val="000000">
                      <a:alpha val="43137"/>
                    </a:srgbClr>
                  </a:outerShdw>
                </a:effectLst>
                <a:latin typeface="Arial Rounded MT Bold" panose="020F0704030504030204" pitchFamily="34" charset="0"/>
              </a:rPr>
              <a:t>skopos</a:t>
            </a:r>
            <a:r>
              <a:rPr lang="en-US" b="1" dirty="0">
                <a:effectLst>
                  <a:outerShdw blurRad="38100" dist="38100" dir="2700000" algn="tl">
                    <a:srgbClr val="000000">
                      <a:alpha val="43137"/>
                    </a:srgbClr>
                  </a:outerShdw>
                </a:effectLst>
                <a:latin typeface="Arial Rounded MT Bold" panose="020F0704030504030204" pitchFamily="34" charset="0"/>
              </a:rPr>
              <a:t> —</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 the target</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the goal </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the finish line</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200"/>
              </a:spcBef>
              <a:buNone/>
            </a:pPr>
            <a:r>
              <a:rPr lang="en-US" b="1" dirty="0">
                <a:effectLst>
                  <a:outerShdw blurRad="38100" dist="38100" dir="2700000" algn="tl">
                    <a:srgbClr val="000000">
                      <a:alpha val="43137"/>
                    </a:srgbClr>
                  </a:outerShdw>
                </a:effectLst>
                <a:latin typeface="Arial Rounded MT Bold" panose="020F0704030504030204" pitchFamily="34" charset="0"/>
              </a:rPr>
              <a:t>You Can’t Reach the Mark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Without the Spirit’s Power</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lvl="0" indent="0">
              <a:spcBef>
                <a:spcPts val="0"/>
              </a:spcBef>
              <a:buNone/>
            </a:pPr>
            <a:endParaRPr lang="en-US" sz="20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 calcmode="lin" valueType="num">
                                      <p:cBhvr>
                                        <p:cTn id="4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p:cTn id="5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080" y="0"/>
            <a:ext cx="11041039" cy="6858000"/>
          </a:xfrm>
          <a:solidFill>
            <a:schemeClr val="bg1"/>
          </a:solidFill>
        </p:spPr>
        <p:txBody>
          <a:bodyPr>
            <a:normAutofit fontScale="92500" lnSpcReduction="20000"/>
          </a:bodyPr>
          <a:lstStyle/>
          <a:p>
            <a:pPr marL="0" indent="0" algn="ctr">
              <a:lnSpc>
                <a:spcPct val="120000"/>
              </a:lnSpc>
              <a:buNone/>
            </a:pPr>
            <a:r>
              <a:rPr lang="en-US" sz="35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Practical Steps To Prepare For The New Year</a:t>
            </a:r>
            <a:endParaRPr lang="en-US" sz="35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20000"/>
              </a:lnSpc>
              <a:spcBef>
                <a:spcPts val="0"/>
              </a:spcBef>
              <a:buNone/>
            </a:pPr>
            <a:r>
              <a:rPr lang="en-US" sz="35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Set a Spiritual Focus</a:t>
            </a:r>
            <a:endParaRPr lang="en-US" sz="35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20000"/>
              </a:lnSpc>
              <a:spcBef>
                <a:spcPts val="0"/>
              </a:spcBef>
              <a:buNone/>
            </a:pPr>
            <a:r>
              <a:rPr lang="en-US" sz="3200"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Choose to Grow and Ask Yourself</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20000"/>
              </a:lnSpc>
              <a:spcBef>
                <a:spcPts val="600"/>
              </a:spcBef>
            </a:pP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Where Do I Need God To Stretch Me?</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20000"/>
              </a:lnSpc>
              <a:spcBef>
                <a:spcPts val="600"/>
              </a:spcBef>
            </a:pP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What Discipline Have I Neglected?</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20000"/>
              </a:lnSpc>
              <a:spcBef>
                <a:spcPts val="600"/>
              </a:spcBef>
            </a:pP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What Area Is God Highlighting In My Spirit?</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20000"/>
              </a:lnSpc>
              <a:spcBef>
                <a:spcPts val="0"/>
              </a:spcBef>
              <a:buNone/>
            </a:pPr>
            <a:endParaRPr lang="en-US" sz="3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20000"/>
              </a:lnSpc>
              <a:spcBef>
                <a:spcPts val="600"/>
              </a:spcBef>
              <a:buNone/>
            </a:pPr>
            <a:r>
              <a:rPr lang="en-US" sz="35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Clean Your Spiritual House</a:t>
            </a:r>
            <a:endParaRPr lang="en-US" sz="35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20000"/>
              </a:lnSpc>
              <a:spcBef>
                <a:spcPts val="0"/>
              </a:spcBef>
              <a:spcAft>
                <a:spcPts val="600"/>
              </a:spcAft>
              <a:buNone/>
            </a:pP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Forgive… </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20000"/>
              </a:lnSpc>
              <a:spcBef>
                <a:spcPts val="0"/>
              </a:spcBef>
              <a:spcAft>
                <a:spcPts val="600"/>
              </a:spcAft>
              <a:buNone/>
            </a:pP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Release... </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20000"/>
              </a:lnSpc>
              <a:spcBef>
                <a:spcPts val="0"/>
              </a:spcBef>
              <a:spcAft>
                <a:spcPts val="600"/>
              </a:spcAft>
              <a:buNone/>
            </a:pP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Let Go… </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20000"/>
              </a:lnSpc>
              <a:spcBef>
                <a:spcPts val="0"/>
              </a:spcBef>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Don’t Bring Old Poison Into a New Season</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20000"/>
              </a:lnSpc>
              <a:spcBef>
                <a:spcPts val="600"/>
              </a:spcBef>
              <a:buNone/>
            </a:pPr>
            <a:r>
              <a:rPr lang="en-US" sz="3500" b="1" dirty="0">
                <a:effectLst>
                  <a:outerShdw blurRad="38100" dist="38100" dir="2700000" algn="tl">
                    <a:srgbClr val="000000">
                      <a:alpha val="43137"/>
                    </a:srgbClr>
                  </a:outerShdw>
                </a:effectLst>
                <a:latin typeface="Arial Rounded MT Bold" panose="020F0704030504030204" pitchFamily="34" charset="0"/>
              </a:rPr>
              <a:t>You can’t control what happened …</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spcBef>
                <a:spcPts val="0"/>
              </a:spcBef>
              <a:buNone/>
            </a:pPr>
            <a:r>
              <a:rPr lang="en-US" sz="3500" b="1" dirty="0">
                <a:effectLst>
                  <a:outerShdw blurRad="38100" dist="38100" dir="2700000" algn="tl">
                    <a:srgbClr val="000000">
                      <a:alpha val="43137"/>
                    </a:srgbClr>
                  </a:outerShdw>
                </a:effectLst>
                <a:latin typeface="Arial Rounded MT Bold" panose="020F0704030504030204" pitchFamily="34" charset="0"/>
              </a:rPr>
              <a:t>…you can control what you carry</a:t>
            </a:r>
            <a:endParaRPr lang="en-US" sz="30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spcBef>
                <a:spcPts val="0"/>
              </a:spcBef>
              <a:buNone/>
            </a:pPr>
            <a:endPar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10000"/>
              </a:lnSpc>
              <a:spcBef>
                <a:spcPts val="1200"/>
              </a:spcBef>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additive="base">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55" fill="hold">
                            <p:stCondLst>
                              <p:cond delay="1000"/>
                            </p:stCondLst>
                            <p:childTnLst>
                              <p:par>
                                <p:cTn id="56" presetID="2" presetClass="entr" presetSubtype="4" fill="hold" grpId="0" nodeType="after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 calcmode="lin" valueType="num">
                                      <p:cBhvr additive="base">
                                        <p:cTn id="58"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60" fill="hold">
                            <p:stCondLst>
                              <p:cond delay="1500"/>
                            </p:stCondLst>
                            <p:childTnLst>
                              <p:par>
                                <p:cTn id="61" presetID="2" presetClass="entr" presetSubtype="4" fill="hold" grpId="0" nodeType="after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 calcmode="lin" valueType="num">
                                      <p:cBhvr additive="base">
                                        <p:cTn id="6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1" presetClass="entr" presetSubtype="2" fill="hold" nodeType="clickEffect">
                                  <p:stCondLst>
                                    <p:cond delay="0"/>
                                  </p:stCondLst>
                                  <p:childTnLst>
                                    <p:set>
                                      <p:cBhvr>
                                        <p:cTn id="68" dur="1" fill="hold">
                                          <p:stCondLst>
                                            <p:cond delay="0"/>
                                          </p:stCondLst>
                                        </p:cTn>
                                        <p:tgtEl>
                                          <p:spTgt spid="3">
                                            <p:txEl>
                                              <p:pRg st="11" end="11"/>
                                            </p:txEl>
                                          </p:spTgt>
                                        </p:tgtEl>
                                        <p:attrNameLst>
                                          <p:attrName>style.visibility</p:attrName>
                                        </p:attrNameLst>
                                      </p:cBhvr>
                                      <p:to>
                                        <p:strVal val="visible"/>
                                      </p:to>
                                    </p:set>
                                    <p:animEffect transition="in" filter="wheel(2)">
                                      <p:cBhvr>
                                        <p:cTn id="69" dur="2000"/>
                                        <p:tgtEl>
                                          <p:spTgt spid="3">
                                            <p:txEl>
                                              <p:pRg st="11" end="1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2" fill="hold" nodeType="clickEffect">
                                  <p:stCondLst>
                                    <p:cond delay="0"/>
                                  </p:stCondLst>
                                  <p:childTnLst>
                                    <p:set>
                                      <p:cBhvr>
                                        <p:cTn id="73" dur="1" fill="hold">
                                          <p:stCondLst>
                                            <p:cond delay="0"/>
                                          </p:stCondLst>
                                        </p:cTn>
                                        <p:tgtEl>
                                          <p:spTgt spid="3">
                                            <p:txEl>
                                              <p:pRg st="12" end="12"/>
                                            </p:txEl>
                                          </p:spTgt>
                                        </p:tgtEl>
                                        <p:attrNameLst>
                                          <p:attrName>style.visibility</p:attrName>
                                        </p:attrNameLst>
                                      </p:cBhvr>
                                      <p:to>
                                        <p:strVal val="visible"/>
                                      </p:to>
                                    </p:set>
                                    <p:animEffect transition="in" filter="wheel(2)">
                                      <p:cBhvr>
                                        <p:cTn id="74" dur="2000"/>
                                        <p:tgtEl>
                                          <p:spTgt spid="3">
                                            <p:txEl>
                                              <p:pRg st="12" end="1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1" presetClass="entr" presetSubtype="2" fill="hold" nodeType="clickEffect">
                                  <p:stCondLst>
                                    <p:cond delay="0"/>
                                  </p:stCondLst>
                                  <p:childTnLst>
                                    <p:set>
                                      <p:cBhvr>
                                        <p:cTn id="78" dur="1" fill="hold">
                                          <p:stCondLst>
                                            <p:cond delay="0"/>
                                          </p:stCondLst>
                                        </p:cTn>
                                        <p:tgtEl>
                                          <p:spTgt spid="3">
                                            <p:txEl>
                                              <p:pRg st="13" end="13"/>
                                            </p:txEl>
                                          </p:spTgt>
                                        </p:tgtEl>
                                        <p:attrNameLst>
                                          <p:attrName>style.visibility</p:attrName>
                                        </p:attrNameLst>
                                      </p:cBhvr>
                                      <p:to>
                                        <p:strVal val="visible"/>
                                      </p:to>
                                    </p:set>
                                    <p:animEffect transition="in" filter="wheel(2)">
                                      <p:cBhvr>
                                        <p:cTn id="79"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322" y="51179"/>
            <a:ext cx="11705230" cy="6755642"/>
          </a:xfrm>
          <a:solidFill>
            <a:schemeClr val="bg1"/>
          </a:solidFill>
        </p:spPr>
        <p:txBody>
          <a:bodyPr>
            <a:normAutofit lnSpcReduction="10000"/>
          </a:bodyPr>
          <a:lstStyle/>
          <a:p>
            <a:pPr marL="0" indent="0" algn="ctr">
              <a:lnSpc>
                <a:spcPct val="110000"/>
              </a:lnSpc>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Practical Steps To Prepare For The New Year</a:t>
            </a:r>
            <a:endParaRPr lang="en-US"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1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Write the Vision</a:t>
            </a:r>
            <a:endPar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00000"/>
              </a:lnSpc>
              <a:spcBef>
                <a:spcPts val="0"/>
              </a:spcBef>
              <a:buNone/>
            </a:pPr>
            <a:r>
              <a:rPr lang="en-US" sz="30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“Write the vision and make it plain.”</a:t>
            </a:r>
            <a:r>
              <a:rPr lang="en-US" sz="30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-It Brings…</a:t>
            </a:r>
            <a:endParaRPr lang="en-US" sz="30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00000"/>
              </a:lnSpc>
              <a:spcBef>
                <a:spcPts val="600"/>
              </a:spcBef>
            </a:pPr>
            <a:r>
              <a:rPr lang="en-US" sz="30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Clarity</a:t>
            </a:r>
            <a:endParaRPr lang="en-US" sz="30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00000"/>
              </a:lnSpc>
              <a:spcBef>
                <a:spcPts val="600"/>
              </a:spcBef>
            </a:pPr>
            <a:r>
              <a:rPr lang="en-US" sz="30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Accountability</a:t>
            </a:r>
            <a:endParaRPr lang="en-US" sz="30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00000"/>
              </a:lnSpc>
              <a:spcBef>
                <a:spcPts val="600"/>
              </a:spcBef>
            </a:pPr>
            <a:r>
              <a:rPr lang="en-US" sz="30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Direction</a:t>
            </a:r>
            <a:endParaRPr lang="en-US" sz="30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00000"/>
              </a:lnSpc>
              <a:spcBef>
                <a:spcPts val="600"/>
              </a:spcBef>
            </a:pPr>
            <a:r>
              <a:rPr lang="en-US" sz="30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Focus</a:t>
            </a:r>
            <a:endParaRPr lang="en-US" sz="30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10000"/>
              </a:lnSpc>
              <a:spcBef>
                <a:spcPts val="120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Start the Year in Worship</a:t>
            </a:r>
            <a:endParaRPr lang="en-US" sz="3200"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10000"/>
              </a:lnSpc>
              <a:spcBef>
                <a:spcPts val="0"/>
              </a:spcBef>
              <a:buNone/>
            </a:pPr>
            <a:r>
              <a:rPr lang="en-US" sz="30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How you start determines how you finish</a:t>
            </a:r>
            <a:endParaRPr lang="en-US" sz="30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10000"/>
              </a:lnSpc>
              <a:spcBef>
                <a:spcPts val="0"/>
              </a:spcBef>
              <a:buNone/>
            </a:pPr>
            <a:r>
              <a:rPr lang="en-US" sz="30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Worship sets the tone, atmosphere, your heart in alignment with heaven</a:t>
            </a:r>
            <a:r>
              <a:rPr lang="en-US" sz="3000" dirty="0">
                <a:latin typeface="ADLaM Display" panose="02010000000000000000" pitchFamily="2" charset="0"/>
                <a:ea typeface="ADLaM Display" panose="02010000000000000000" pitchFamily="2" charset="0"/>
                <a:cs typeface="ADLaM Display" panose="02010000000000000000" pitchFamily="2" charset="0"/>
              </a:rPr>
              <a:t>.</a:t>
            </a:r>
            <a:endParaRPr lang="en-US" sz="3000" dirty="0">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10000"/>
              </a:lnSpc>
              <a:spcBef>
                <a:spcPts val="120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Expect the Supernatural</a:t>
            </a:r>
            <a:endPar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Don’t walk into the New Year with Natural Expectations </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4"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2" presetClass="entr" presetSubtype="4"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 calcmode="lin" valueType="num">
                                      <p:cBhvr additive="base">
                                        <p:cTn id="5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 calcmode="lin" valueType="num">
                                      <p:cBhvr additive="base">
                                        <p:cTn id="6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 calcmode="lin" valueType="num">
                                      <p:cBhvr additive="base">
                                        <p:cTn id="6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 calcmode="lin" valueType="num">
                                      <p:cBhvr additive="base">
                                        <p:cTn id="7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800299" y="204716"/>
            <a:ext cx="6018662" cy="6414448"/>
          </a:xfrm>
          <a:solidFill>
            <a:schemeClr val="bg1">
              <a:alpha val="90000"/>
            </a:schemeClr>
          </a:solidFill>
        </p:spPr>
        <p:txBody>
          <a:bodyPr>
            <a:normAutofit fontScale="92500" lnSpcReduction="20000"/>
          </a:bodyPr>
          <a:lstStyle/>
          <a:p>
            <a:pPr marL="0" indent="0" algn="ctr">
              <a:lnSpc>
                <a:spcPct val="150000"/>
              </a:lnSpc>
              <a:buNone/>
            </a:pPr>
            <a:r>
              <a:rPr lang="en-US" sz="39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God Has Called You </a:t>
            </a:r>
            <a:endParaRPr lang="en-US" sz="39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5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To Live Beyond Ordinary</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5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Live Beyond Our</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5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Past</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5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Problems</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5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Pains</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5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To Step Up </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5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Go Beyond the Mile</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2)">
                                      <p:cBhvr>
                                        <p:cTn id="7" dur="2000"/>
                                        <p:tgtEl>
                                          <p:spTgt spid="3">
                                            <p:bg/>
                                          </p:spTgt>
                                        </p:tgtEl>
                                      </p:cBhvr>
                                    </p:animEffect>
                                  </p:childTnLst>
                                </p:cTn>
                              </p:par>
                              <p:par>
                                <p:cTn id="8" presetID="21" presetClass="entr" presetSubtype="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2)">
                                      <p:cBhvr>
                                        <p:cTn id="10" dur="2000"/>
                                        <p:tgtEl>
                                          <p:spTgt spid="3">
                                            <p:txEl>
                                              <p:pRg st="0" end="0"/>
                                            </p:txEl>
                                          </p:spTgt>
                                        </p:tgtEl>
                                      </p:cBhvr>
                                    </p:animEffect>
                                  </p:childTnLst>
                                </p:cTn>
                              </p:par>
                            </p:childTnLst>
                          </p:cTn>
                        </p:par>
                        <p:par>
                          <p:cTn id="11" fill="hold">
                            <p:stCondLst>
                              <p:cond delay="2000"/>
                            </p:stCondLst>
                            <p:childTnLst>
                              <p:par>
                                <p:cTn id="12" presetID="21" presetClass="entr" presetSubtype="2"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2)">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2)">
                                      <p:cBhvr>
                                        <p:cTn id="19" dur="2000"/>
                                        <p:tgtEl>
                                          <p:spTgt spid="3">
                                            <p:txEl>
                                              <p:pRg st="2" end="2"/>
                                            </p:txEl>
                                          </p:spTgt>
                                        </p:tgtEl>
                                      </p:cBhvr>
                                    </p:animEffect>
                                  </p:childTnLst>
                                </p:cTn>
                              </p:par>
                            </p:childTnLst>
                          </p:cTn>
                        </p:par>
                        <p:par>
                          <p:cTn id="20" fill="hold">
                            <p:stCondLst>
                              <p:cond delay="2000"/>
                            </p:stCondLst>
                            <p:childTnLst>
                              <p:par>
                                <p:cTn id="21" presetID="21" presetClass="entr" presetSubtype="2"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heel(2)">
                                      <p:cBhvr>
                                        <p:cTn id="23" dur="2000"/>
                                        <p:tgtEl>
                                          <p:spTgt spid="3">
                                            <p:txEl>
                                              <p:pRg st="3" end="3"/>
                                            </p:txEl>
                                          </p:spTgt>
                                        </p:tgtEl>
                                      </p:cBhvr>
                                    </p:animEffect>
                                  </p:childTnLst>
                                </p:cTn>
                              </p:par>
                            </p:childTnLst>
                          </p:cTn>
                        </p:par>
                        <p:par>
                          <p:cTn id="24" fill="hold">
                            <p:stCondLst>
                              <p:cond delay="4000"/>
                            </p:stCondLst>
                            <p:childTnLst>
                              <p:par>
                                <p:cTn id="25" presetID="21" presetClass="entr" presetSubtype="2"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2)">
                                      <p:cBhvr>
                                        <p:cTn id="27" dur="2000"/>
                                        <p:tgtEl>
                                          <p:spTgt spid="3">
                                            <p:txEl>
                                              <p:pRg st="4" end="4"/>
                                            </p:txEl>
                                          </p:spTgt>
                                        </p:tgtEl>
                                      </p:cBhvr>
                                    </p:animEffect>
                                  </p:childTnLst>
                                </p:cTn>
                              </p:par>
                            </p:childTnLst>
                          </p:cTn>
                        </p:par>
                        <p:par>
                          <p:cTn id="28" fill="hold">
                            <p:stCondLst>
                              <p:cond delay="6000"/>
                            </p:stCondLst>
                            <p:childTnLst>
                              <p:par>
                                <p:cTn id="29" presetID="21" presetClass="entr" presetSubtype="2"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heel(2)">
                                      <p:cBhvr>
                                        <p:cTn id="31" dur="20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2"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heel(2)">
                                      <p:cBhvr>
                                        <p:cTn id="36" dur="2000"/>
                                        <p:tgtEl>
                                          <p:spTgt spid="3">
                                            <p:txEl>
                                              <p:pRg st="6" end="6"/>
                                            </p:txEl>
                                          </p:spTgt>
                                        </p:tgtEl>
                                      </p:cBhvr>
                                    </p:animEffect>
                                  </p:childTnLst>
                                </p:cTn>
                              </p:par>
                            </p:childTnLst>
                          </p:cTn>
                        </p:par>
                        <p:par>
                          <p:cTn id="37" fill="hold">
                            <p:stCondLst>
                              <p:cond delay="2000"/>
                            </p:stCondLst>
                            <p:childTnLst>
                              <p:par>
                                <p:cTn id="38" presetID="21" presetClass="entr" presetSubtype="2" fill="hold" grpId="0"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heel(2)">
                                      <p:cBhvr>
                                        <p:cTn id="40"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7310" y="381635"/>
            <a:ext cx="9785350" cy="6253480"/>
          </a:xfrm>
          <a:solidFill>
            <a:schemeClr val="bg1"/>
          </a:solidFill>
        </p:spPr>
        <p:txBody>
          <a:bodyPr>
            <a:normAutofit lnSpcReduction="20000"/>
          </a:bodyPr>
          <a:lstStyle/>
          <a:p>
            <a:pPr marL="0" indent="0" algn="ctr">
              <a:lnSpc>
                <a:spcPct val="150000"/>
              </a:lnSpc>
              <a:buNone/>
            </a:pPr>
            <a:r>
              <a:rPr lang="en-US" sz="3200" b="1" u="sng"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Everybody Stand</a:t>
            </a:r>
            <a:endParaRPr lang="en-US" sz="3200" b="1" u="sng"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5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If you’re ready to let go of what’s behind you…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5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If you’re ready to reach for what’s ahead…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5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If you’re ready to press toward the mark…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5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Raise Both Hands Saying…</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830" y="109220"/>
            <a:ext cx="11887200" cy="6417310"/>
          </a:xfrm>
          <a:solidFill>
            <a:schemeClr val="bg1"/>
          </a:solidFill>
        </p:spPr>
        <p:txBody>
          <a:bodyPr>
            <a:normAutofit fontScale="75000" lnSpcReduction="10000"/>
          </a:bodyPr>
          <a:lstStyle/>
          <a:p>
            <a:pPr marL="0" indent="0" algn="ctr">
              <a:lnSpc>
                <a:spcPct val="150000"/>
              </a:lnSpc>
              <a:buNone/>
            </a:pPr>
            <a:r>
              <a:rPr lang="en-US" sz="38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Raise Both Hands and Say…</a:t>
            </a:r>
            <a:endParaRPr lang="en-US" sz="38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50000"/>
              </a:lnSpc>
              <a:buNone/>
            </a:pPr>
            <a:r>
              <a:rPr lang="en-US" sz="39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“Lord, Reset Me-</a:t>
            </a:r>
            <a:r>
              <a:rPr lang="en-US" sz="39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r>
              <a:rPr lang="en-US" sz="39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Realign Me-</a:t>
            </a:r>
            <a:r>
              <a:rPr lang="en-US" sz="39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r>
              <a:rPr lang="en-US" sz="39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Refocus Me- Renew Me!</a:t>
            </a:r>
            <a:endParaRPr lang="en-US" sz="39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50000"/>
              </a:lnSpc>
            </a:pPr>
            <a:r>
              <a:rPr lang="en-US" sz="39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Prepare me for the new year</a:t>
            </a:r>
            <a:endParaRPr lang="en-US" sz="39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50000"/>
              </a:lnSpc>
            </a:pPr>
            <a:r>
              <a:rPr lang="en-US" sz="39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Now lift your hands and declare:</a:t>
            </a:r>
            <a:endParaRPr lang="en-US" sz="39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50000"/>
              </a:lnSpc>
              <a:buNone/>
            </a:pPr>
            <a:r>
              <a:rPr lang="en-US" sz="39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This year, </a:t>
            </a:r>
            <a:endParaRPr lang="en-US" sz="39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60000"/>
              </a:lnSpc>
              <a:spcBef>
                <a:spcPts val="0"/>
              </a:spcBef>
              <a:spcAft>
                <a:spcPts val="600"/>
              </a:spcAft>
              <a:buNone/>
            </a:pP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 will run with purpose,</a:t>
            </a:r>
            <a:r>
              <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walk with power,</a:t>
            </a:r>
            <a:r>
              <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and live with passion</a:t>
            </a:r>
            <a:endPar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60000"/>
              </a:lnSpc>
              <a:spcBef>
                <a:spcPts val="0"/>
              </a:spcBef>
              <a:spcAft>
                <a:spcPts val="1200"/>
              </a:spcAft>
              <a:buNone/>
            </a:pP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And the God who brought you through last year is about to launch you into this one w- FIRE, w- FOCUS /w- HG POWER!</a:t>
            </a:r>
            <a:endPar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nSpc>
                <a:spcPct val="150000"/>
              </a:lnSpc>
            </a:pPr>
            <a:endParaRPr lang="en-US" sz="3200" dirty="0"/>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328" y="172820"/>
            <a:ext cx="11864896" cy="7000763"/>
          </a:xfrm>
          <a:prstGeom prst="rect">
            <a:avLst/>
          </a:prstGeom>
        </p:spPr>
        <p:txBody>
          <a:bodyPr wrap="square">
            <a:spAutoFit/>
          </a:bodyPr>
          <a:lstStyle/>
          <a:p>
            <a:r>
              <a:rPr lang="en-US" sz="2700" dirty="0">
                <a:effectLst>
                  <a:outerShdw blurRad="38100" dist="38100" dir="2700000" algn="tl">
                    <a:srgbClr val="000000">
                      <a:alpha val="43137"/>
                    </a:srgbClr>
                  </a:outerShdw>
                </a:effectLst>
              </a:rPr>
              <a:t>A pastor attended a men's breakfast in the middle of a rural farming area of the country.</a:t>
            </a:r>
            <a:endParaRPr lang="en-US" sz="2700" dirty="0">
              <a:effectLst>
                <a:outerShdw blurRad="38100" dist="38100" dir="2700000" algn="tl">
                  <a:srgbClr val="000000">
                    <a:alpha val="43137"/>
                  </a:srgbClr>
                </a:outerShdw>
              </a:effectLst>
            </a:endParaRPr>
          </a:p>
          <a:p>
            <a:r>
              <a:rPr lang="en-US" sz="2700" dirty="0">
                <a:effectLst>
                  <a:outerShdw blurRad="38100" dist="38100" dir="2700000" algn="tl">
                    <a:srgbClr val="000000">
                      <a:alpha val="43137"/>
                    </a:srgbClr>
                  </a:outerShdw>
                </a:effectLst>
              </a:rPr>
              <a:t>The group had asked an older farmer, decked out in bib overalls, to say grace for the morning breakfast:</a:t>
            </a:r>
            <a:endParaRPr lang="en-US" sz="2700" dirty="0">
              <a:effectLst>
                <a:outerShdw blurRad="38100" dist="38100" dir="2700000" algn="tl">
                  <a:srgbClr val="000000">
                    <a:alpha val="43137"/>
                  </a:srgbClr>
                </a:outerShdw>
              </a:effectLst>
            </a:endParaRPr>
          </a:p>
          <a:p>
            <a:r>
              <a:rPr lang="en-US" sz="2700" dirty="0">
                <a:effectLst>
                  <a:outerShdw blurRad="38100" dist="38100" dir="2700000" algn="tl">
                    <a:srgbClr val="000000">
                      <a:alpha val="43137"/>
                    </a:srgbClr>
                  </a:outerShdw>
                </a:effectLst>
              </a:rPr>
              <a:t>"Lord, I hate buttermilk," the farmer </a:t>
            </a:r>
            <a:r>
              <a:rPr lang="en-US" sz="2700" dirty="0" err="1">
                <a:effectLst>
                  <a:outerShdw blurRad="38100" dist="38100" dir="2700000" algn="tl">
                    <a:srgbClr val="000000">
                      <a:alpha val="43137"/>
                    </a:srgbClr>
                  </a:outerShdw>
                </a:effectLst>
              </a:rPr>
              <a:t>began.The</a:t>
            </a:r>
            <a:r>
              <a:rPr lang="en-US" sz="2700" dirty="0">
                <a:effectLst>
                  <a:outerShdw blurRad="38100" dist="38100" dir="2700000" algn="tl">
                    <a:srgbClr val="000000">
                      <a:alpha val="43137"/>
                    </a:srgbClr>
                  </a:outerShdw>
                </a:effectLst>
              </a:rPr>
              <a:t> visiting pastor opened one eye to glance at the farmer and wonder where this was going.</a:t>
            </a:r>
            <a:endParaRPr lang="en-US" sz="2700" dirty="0">
              <a:effectLst>
                <a:outerShdw blurRad="38100" dist="38100" dir="2700000" algn="tl">
                  <a:srgbClr val="000000">
                    <a:alpha val="43137"/>
                  </a:srgbClr>
                </a:outerShdw>
              </a:effectLst>
            </a:endParaRPr>
          </a:p>
          <a:p>
            <a:r>
              <a:rPr lang="en-US" sz="2700" dirty="0">
                <a:effectLst>
                  <a:outerShdw blurRad="38100" dist="38100" dir="2700000" algn="tl">
                    <a:srgbClr val="000000">
                      <a:alpha val="43137"/>
                    </a:srgbClr>
                  </a:outerShdw>
                </a:effectLst>
              </a:rPr>
              <a:t>The farmer loudly proclaimed, "Lord, I hate </a:t>
            </a:r>
            <a:r>
              <a:rPr lang="en-US" sz="2700" dirty="0" err="1">
                <a:effectLst>
                  <a:outerShdw blurRad="38100" dist="38100" dir="2700000" algn="tl">
                    <a:srgbClr val="000000">
                      <a:alpha val="43137"/>
                    </a:srgbClr>
                  </a:outerShdw>
                </a:effectLst>
              </a:rPr>
              <a:t>lard."Now</a:t>
            </a:r>
            <a:r>
              <a:rPr lang="en-US" sz="2700" dirty="0">
                <a:effectLst>
                  <a:outerShdw blurRad="38100" dist="38100" dir="2700000" algn="tl">
                    <a:srgbClr val="000000">
                      <a:alpha val="43137"/>
                    </a:srgbClr>
                  </a:outerShdw>
                </a:effectLst>
              </a:rPr>
              <a:t> the pastor was growing concerned.</a:t>
            </a:r>
            <a:endParaRPr lang="en-US" sz="2700" dirty="0">
              <a:effectLst>
                <a:outerShdw blurRad="38100" dist="38100" dir="2700000" algn="tl">
                  <a:srgbClr val="000000">
                    <a:alpha val="43137"/>
                  </a:srgbClr>
                </a:outerShdw>
              </a:effectLst>
            </a:endParaRPr>
          </a:p>
          <a:p>
            <a:r>
              <a:rPr lang="en-US" sz="2700" dirty="0">
                <a:effectLst>
                  <a:outerShdw blurRad="38100" dist="38100" dir="2700000" algn="tl">
                    <a:srgbClr val="000000">
                      <a:alpha val="43137"/>
                    </a:srgbClr>
                  </a:outerShdw>
                </a:effectLst>
              </a:rPr>
              <a:t>Without missing a beat, the farmer continued, "And Lord, you know I don't much care for raw white </a:t>
            </a:r>
            <a:r>
              <a:rPr lang="en-US" sz="2700" dirty="0" err="1">
                <a:effectLst>
                  <a:outerShdw blurRad="38100" dist="38100" dir="2700000" algn="tl">
                    <a:srgbClr val="000000">
                      <a:alpha val="43137"/>
                    </a:srgbClr>
                  </a:outerShdw>
                </a:effectLst>
              </a:rPr>
              <a:t>flour."The</a:t>
            </a:r>
            <a:r>
              <a:rPr lang="en-US" sz="2700" dirty="0">
                <a:effectLst>
                  <a:outerShdw blurRad="38100" dist="38100" dir="2700000" algn="tl">
                    <a:srgbClr val="000000">
                      <a:alpha val="43137"/>
                    </a:srgbClr>
                  </a:outerShdw>
                </a:effectLst>
              </a:rPr>
              <a:t> pastor once again opened an eye to glance around the room and saw that he wasn't the only one to feel uncomfortable.</a:t>
            </a:r>
            <a:endParaRPr lang="en-US" sz="2700" dirty="0">
              <a:effectLst>
                <a:outerShdw blurRad="38100" dist="38100" dir="2700000" algn="tl">
                  <a:srgbClr val="000000">
                    <a:alpha val="43137"/>
                  </a:srgbClr>
                </a:outerShdw>
              </a:effectLst>
            </a:endParaRPr>
          </a:p>
          <a:p>
            <a:r>
              <a:rPr lang="en-US" sz="2700" dirty="0">
                <a:effectLst>
                  <a:outerShdw blurRad="38100" dist="38100" dir="2700000" algn="tl">
                    <a:srgbClr val="000000">
                      <a:alpha val="43137"/>
                    </a:srgbClr>
                  </a:outerShdw>
                </a:effectLst>
              </a:rPr>
              <a:t>Then the farmer added, "But Lord, when you mix them all together and bake them, I do love warm fresh biscuits. So Lord, when things come up that we don't like, when life gets hard, when we don't understand what you're saying to us, help us to just relax and wait until you are done mixing. It will probably be even better than biscuits. Amen.“</a:t>
            </a:r>
            <a:endParaRPr lang="en-US" sz="1600" dirty="0">
              <a:effectLst/>
              <a:latin typeface="Times New Roman" panose="02020603050405020304" charset="0"/>
              <a:ea typeface="Calibri" panose="020F0502020204030204" pitchFamily="34" charset="0"/>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2514600" y="457200"/>
            <a:ext cx="8212540" cy="5261212"/>
          </a:xfrm>
          <a:solidFill>
            <a:schemeClr val="bg1"/>
          </a:solidFill>
        </p:spPr>
        <p:txBody>
          <a:bodyPr>
            <a:normAutofit/>
          </a:bodyPr>
          <a:lstStyle/>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These are the 2 Most Important Hours of My Week – Help Me to Cherish Them </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Am Here Today to Worship</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Not to Be Entertained</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Am Singing to An Audience of One</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Accept My Worship Oh Lord!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 calcmode="lin" valueType="num">
                                      <p:cBhvr additive="base">
                                        <p:cTn id="7" dur="500" fill="hold"/>
                                        <p:tgtEl>
                                          <p:spTgt spid="307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anim calcmode="lin" valueType="num">
                                      <p:cBhvr additive="base">
                                        <p:cTn id="11"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075">
                                            <p:txEl>
                                              <p:pRg st="1" end="1"/>
                                            </p:txEl>
                                          </p:spTgt>
                                        </p:tgtEl>
                                        <p:attrNameLst>
                                          <p:attrName>style.visibility</p:attrName>
                                        </p:attrNameLst>
                                      </p:cBhvr>
                                      <p:to>
                                        <p:strVal val="visible"/>
                                      </p:to>
                                    </p:set>
                                    <p:anim calcmode="lin" valueType="num">
                                      <p:cBhvr additive="base">
                                        <p:cTn id="16"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3075">
                                            <p:txEl>
                                              <p:pRg st="3" end="3"/>
                                            </p:txEl>
                                          </p:spTgt>
                                        </p:tgtEl>
                                        <p:attrNameLst>
                                          <p:attrName>style.visibility</p:attrName>
                                        </p:attrNameLst>
                                      </p:cBhvr>
                                      <p:to>
                                        <p:strVal val="visible"/>
                                      </p:to>
                                    </p:set>
                                    <p:anim calcmode="lin" valueType="num">
                                      <p:cBhvr additive="base">
                                        <p:cTn id="21"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3075">
                                            <p:txEl>
                                              <p:pRg st="4" end="4"/>
                                            </p:txEl>
                                          </p:spTgt>
                                        </p:tgtEl>
                                        <p:attrNameLst>
                                          <p:attrName>style.visibility</p:attrName>
                                        </p:attrNameLst>
                                      </p:cBhvr>
                                      <p:to>
                                        <p:strVal val="visible"/>
                                      </p:to>
                                    </p:set>
                                    <p:anim calcmode="lin" valueType="num">
                                      <p:cBhvr additive="base">
                                        <p:cTn id="26"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3075">
                                            <p:txEl>
                                              <p:pRg st="6" end="6"/>
                                            </p:txEl>
                                          </p:spTgt>
                                        </p:tgtEl>
                                        <p:attrNameLst>
                                          <p:attrName>style.visibility</p:attrName>
                                        </p:attrNameLst>
                                      </p:cBhvr>
                                      <p:to>
                                        <p:strVal val="visible"/>
                                      </p:to>
                                    </p:set>
                                    <p:anim calcmode="lin" valueType="num">
                                      <p:cBhvr additive="base">
                                        <p:cTn id="36"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3048000" y="381000"/>
            <a:ext cx="6413898" cy="5257800"/>
          </a:xfrm>
          <a:solidFill>
            <a:schemeClr val="bg1"/>
          </a:solidFill>
        </p:spPr>
        <p:txBody>
          <a:bodyPr>
            <a:normAutofit lnSpcReduction="10000"/>
          </a:bodyPr>
          <a:lstStyle/>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Lift My Offering to You</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Let It Please You Oh Lord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This is My Seed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Although It Leaves My Hand </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It will Never Leave My Life</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You Will Multiply It!</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260"/>
              </a:spcBef>
              <a:buNone/>
              <a:defRPr/>
            </a:pP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260"/>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Accept My Seed Oh Lord!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Effect transition="in" filter="barn(inVertical)">
                                      <p:cBhvr>
                                        <p:cTn id="7" dur="500"/>
                                        <p:tgtEl>
                                          <p:spTgt spid="3075">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barn(inVertical)">
                                      <p:cBhvr>
                                        <p:cTn id="10" dur="500"/>
                                        <p:tgtEl>
                                          <p:spTgt spid="3075">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barn(inVertical)">
                                      <p:cBhvr>
                                        <p:cTn id="14" dur="500"/>
                                        <p:tgtEl>
                                          <p:spTgt spid="3075">
                                            <p:txEl>
                                              <p:pRg st="1" end="1"/>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075">
                                            <p:txEl>
                                              <p:pRg st="2" end="2"/>
                                            </p:txEl>
                                          </p:spTgt>
                                        </p:tgtEl>
                                        <p:attrNameLst>
                                          <p:attrName>style.visibility</p:attrName>
                                        </p:attrNameLst>
                                      </p:cBhvr>
                                      <p:to>
                                        <p:strVal val="visible"/>
                                      </p:to>
                                    </p:set>
                                    <p:animEffect transition="in" filter="barn(inVertical)">
                                      <p:cBhvr>
                                        <p:cTn id="18" dur="500"/>
                                        <p:tgtEl>
                                          <p:spTgt spid="3075">
                                            <p:txEl>
                                              <p:pRg st="2" end="2"/>
                                            </p:txEl>
                                          </p:spTgt>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barn(inVertical)">
                                      <p:cBhvr>
                                        <p:cTn id="22" dur="500"/>
                                        <p:tgtEl>
                                          <p:spTgt spid="3075">
                                            <p:txEl>
                                              <p:pRg st="3" end="3"/>
                                            </p:txEl>
                                          </p:spTgt>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3075">
                                            <p:txEl>
                                              <p:pRg st="4" end="4"/>
                                            </p:txEl>
                                          </p:spTgt>
                                        </p:tgtEl>
                                        <p:attrNameLst>
                                          <p:attrName>style.visibility</p:attrName>
                                        </p:attrNameLst>
                                      </p:cBhvr>
                                      <p:to>
                                        <p:strVal val="visible"/>
                                      </p:to>
                                    </p:set>
                                    <p:animEffect transition="in" filter="barn(inVertical)">
                                      <p:cBhvr>
                                        <p:cTn id="26" dur="500"/>
                                        <p:tgtEl>
                                          <p:spTgt spid="3075">
                                            <p:txEl>
                                              <p:pRg st="4" end="4"/>
                                            </p:txEl>
                                          </p:spTgt>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3075">
                                            <p:txEl>
                                              <p:pRg st="5" end="5"/>
                                            </p:txEl>
                                          </p:spTgt>
                                        </p:tgtEl>
                                        <p:attrNameLst>
                                          <p:attrName>style.visibility</p:attrName>
                                        </p:attrNameLst>
                                      </p:cBhvr>
                                      <p:to>
                                        <p:strVal val="visible"/>
                                      </p:to>
                                    </p:set>
                                    <p:animEffect transition="in" filter="barn(inVertical)">
                                      <p:cBhvr>
                                        <p:cTn id="30" dur="500"/>
                                        <p:tgtEl>
                                          <p:spTgt spid="3075">
                                            <p:txEl>
                                              <p:pRg st="5" end="5"/>
                                            </p:txEl>
                                          </p:spTgt>
                                        </p:tgtEl>
                                      </p:cBhvr>
                                    </p:animEffect>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3075">
                                            <p:txEl>
                                              <p:pRg st="6" end="6"/>
                                            </p:txEl>
                                          </p:spTgt>
                                        </p:tgtEl>
                                        <p:attrNameLst>
                                          <p:attrName>style.visibility</p:attrName>
                                        </p:attrNameLst>
                                      </p:cBhvr>
                                      <p:to>
                                        <p:strVal val="visible"/>
                                      </p:to>
                                    </p:set>
                                    <p:animEffect transition="in" filter="barn(inVertical)">
                                      <p:cBhvr>
                                        <p:cTn id="34" dur="500"/>
                                        <p:tgtEl>
                                          <p:spTgt spid="3075">
                                            <p:txEl>
                                              <p:pRg st="6" end="6"/>
                                            </p:txEl>
                                          </p:spTgt>
                                        </p:tgtEl>
                                      </p:cBhvr>
                                    </p:animEffect>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3075">
                                            <p:txEl>
                                              <p:pRg st="8" end="8"/>
                                            </p:txEl>
                                          </p:spTgt>
                                        </p:tgtEl>
                                        <p:attrNameLst>
                                          <p:attrName>style.visibility</p:attrName>
                                        </p:attrNameLst>
                                      </p:cBhvr>
                                      <p:to>
                                        <p:strVal val="visible"/>
                                      </p:to>
                                    </p:set>
                                    <p:animEffect transition="in" filter="barn(inVertical)">
                                      <p:cBhvr>
                                        <p:cTn id="38" dur="500"/>
                                        <p:tgtEl>
                                          <p:spTgt spid="30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dir="in"/>
      </p:transition>
    </mc:Choice>
    <mc:Fallback>
      <p:transition spd="slow">
        <p:split dir="in"/>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a:spLocks noGrp="1" noRot="1" noChangeAspect="1" noMove="1" noResize="1" noEditPoints="1" noAdjustHandles="1" noChangeArrowheads="1" noChangeShapeType="1" noTextEdit="1"/>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endParaRPr lang="en-US"/>
          </a:p>
        </p:txBody>
      </p:sp>
      <p:sp>
        <p:nvSpPr>
          <p:cNvPr id="31" name="Freeform: Shape 30"/>
          <p:cNvSpPr>
            <a:spLocks noGrp="1" noRot="1" noChangeAspect="1" noMove="1" noResize="1" noEditPoints="1" noAdjustHandles="1" noChangeArrowheads="1" noChangeShapeType="1" noTextEdit="1"/>
          </p:cNvSpPr>
          <p:nvPr/>
        </p:nvSpPr>
        <p:spPr>
          <a:xfrm rot="21050098" flipH="1" flipV="1">
            <a:off x="-160709" y="3977842"/>
            <a:ext cx="7507400" cy="3166385"/>
          </a:xfrm>
          <a:custGeom>
            <a:avLst/>
            <a:gdLst>
              <a:gd name="connsiteX0" fmla="*/ 5497485 w 7507400"/>
              <a:gd name="connsiteY0" fmla="*/ 2912009 h 3166385"/>
              <a:gd name="connsiteX1" fmla="*/ 7034681 w 7507400"/>
              <a:gd name="connsiteY1" fmla="*/ 3151263 h 3166385"/>
              <a:gd name="connsiteX2" fmla="*/ 7137723 w 7507400"/>
              <a:gd name="connsiteY2" fmla="*/ 3166385 h 3166385"/>
              <a:gd name="connsiteX3" fmla="*/ 7507400 w 7507400"/>
              <a:gd name="connsiteY3" fmla="*/ 875071 h 3166385"/>
              <a:gd name="connsiteX4" fmla="*/ 2083578 w 7507400"/>
              <a:gd name="connsiteY4" fmla="*/ 0 h 3166385"/>
              <a:gd name="connsiteX5" fmla="*/ 2023081 w 7507400"/>
              <a:gd name="connsiteY5" fmla="*/ 5468 h 3166385"/>
              <a:gd name="connsiteX6" fmla="*/ 1865374 w 7507400"/>
              <a:gd name="connsiteY6" fmla="*/ 76313 h 3166385"/>
              <a:gd name="connsiteX7" fmla="*/ 1634010 w 7507400"/>
              <a:gd name="connsiteY7" fmla="*/ 119359 h 3166385"/>
              <a:gd name="connsiteX8" fmla="*/ 1388186 w 7507400"/>
              <a:gd name="connsiteY8" fmla="*/ 130121 h 3166385"/>
              <a:gd name="connsiteX9" fmla="*/ 1330344 w 7507400"/>
              <a:gd name="connsiteY9" fmla="*/ 198275 h 3166385"/>
              <a:gd name="connsiteX10" fmla="*/ 1406262 w 7507400"/>
              <a:gd name="connsiteY10" fmla="*/ 270018 h 3166385"/>
              <a:gd name="connsiteX11" fmla="*/ 1521942 w 7507400"/>
              <a:gd name="connsiteY11" fmla="*/ 277191 h 3166385"/>
              <a:gd name="connsiteX12" fmla="*/ 2212420 w 7507400"/>
              <a:gd name="connsiteY12" fmla="*/ 295128 h 3166385"/>
              <a:gd name="connsiteX13" fmla="*/ 0 w 7507400"/>
              <a:gd name="connsiteY13" fmla="*/ 452960 h 3166385"/>
              <a:gd name="connsiteX14" fmla="*/ 300051 w 7507400"/>
              <a:gd name="connsiteY14" fmla="*/ 549813 h 3166385"/>
              <a:gd name="connsiteX15" fmla="*/ 401272 w 7507400"/>
              <a:gd name="connsiteY15" fmla="*/ 815258 h 3166385"/>
              <a:gd name="connsiteX16" fmla="*/ 770008 w 7507400"/>
              <a:gd name="connsiteY16" fmla="*/ 965917 h 3166385"/>
              <a:gd name="connsiteX17" fmla="*/ 1008605 w 7507400"/>
              <a:gd name="connsiteY17" fmla="*/ 1019724 h 3166385"/>
              <a:gd name="connsiteX18" fmla="*/ 1554478 w 7507400"/>
              <a:gd name="connsiteY18" fmla="*/ 1098641 h 3166385"/>
              <a:gd name="connsiteX19" fmla="*/ 1634010 w 7507400"/>
              <a:gd name="connsiteY19" fmla="*/ 1227777 h 3166385"/>
              <a:gd name="connsiteX20" fmla="*/ 1702696 w 7507400"/>
              <a:gd name="connsiteY20" fmla="*/ 1371261 h 3166385"/>
              <a:gd name="connsiteX21" fmla="*/ 1847299 w 7507400"/>
              <a:gd name="connsiteY21" fmla="*/ 1464526 h 3166385"/>
              <a:gd name="connsiteX22" fmla="*/ 723015 w 7507400"/>
              <a:gd name="connsiteY22" fmla="*/ 1450177 h 3166385"/>
              <a:gd name="connsiteX23" fmla="*/ 1991901 w 7507400"/>
              <a:gd name="connsiteY23" fmla="*/ 1751495 h 3166385"/>
              <a:gd name="connsiteX24" fmla="*/ 1879835 w 7507400"/>
              <a:gd name="connsiteY24" fmla="*/ 1869870 h 3166385"/>
              <a:gd name="connsiteX25" fmla="*/ 2573927 w 7507400"/>
              <a:gd name="connsiteY25" fmla="*/ 2031290 h 3166385"/>
              <a:gd name="connsiteX26" fmla="*/ 2201575 w 7507400"/>
              <a:gd name="connsiteY26" fmla="*/ 2049225 h 3166385"/>
              <a:gd name="connsiteX27" fmla="*/ 4367000 w 7507400"/>
              <a:gd name="connsiteY27" fmla="*/ 2723602 h 3166385"/>
              <a:gd name="connsiteX28" fmla="*/ 5497485 w 7507400"/>
              <a:gd name="connsiteY28" fmla="*/ 2912009 h 316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07400" h="3166385">
                <a:moveTo>
                  <a:pt x="5497485" y="2912009"/>
                </a:moveTo>
                <a:cubicBezTo>
                  <a:pt x="6033497" y="2998226"/>
                  <a:pt x="6619155" y="3089592"/>
                  <a:pt x="7034681" y="3151263"/>
                </a:cubicBezTo>
                <a:lnTo>
                  <a:pt x="7137723" y="3166385"/>
                </a:lnTo>
                <a:lnTo>
                  <a:pt x="7507400" y="875071"/>
                </a:lnTo>
                <a:lnTo>
                  <a:pt x="2083578" y="0"/>
                </a:lnTo>
                <a:lnTo>
                  <a:pt x="2023081" y="5468"/>
                </a:lnTo>
                <a:cubicBezTo>
                  <a:pt x="1965692" y="12642"/>
                  <a:pt x="1910562" y="27887"/>
                  <a:pt x="1865374" y="76313"/>
                </a:cubicBezTo>
                <a:cubicBezTo>
                  <a:pt x="1796688" y="151642"/>
                  <a:pt x="1724387" y="162404"/>
                  <a:pt x="1634010" y="119359"/>
                </a:cubicBezTo>
                <a:cubicBezTo>
                  <a:pt x="1554478" y="79900"/>
                  <a:pt x="1467718" y="90662"/>
                  <a:pt x="1388186" y="130121"/>
                </a:cubicBezTo>
                <a:cubicBezTo>
                  <a:pt x="1359266" y="144469"/>
                  <a:pt x="1330344" y="162404"/>
                  <a:pt x="1330344" y="198275"/>
                </a:cubicBezTo>
                <a:cubicBezTo>
                  <a:pt x="1330344" y="248495"/>
                  <a:pt x="1366496" y="262843"/>
                  <a:pt x="1406262" y="270018"/>
                </a:cubicBezTo>
                <a:cubicBezTo>
                  <a:pt x="1442412" y="277191"/>
                  <a:pt x="1485792" y="284366"/>
                  <a:pt x="1521942" y="277191"/>
                </a:cubicBezTo>
                <a:cubicBezTo>
                  <a:pt x="1753307" y="237734"/>
                  <a:pt x="1981057" y="302301"/>
                  <a:pt x="2212420" y="295128"/>
                </a:cubicBezTo>
                <a:cubicBezTo>
                  <a:pt x="1485792" y="449373"/>
                  <a:pt x="751934" y="399154"/>
                  <a:pt x="0" y="452960"/>
                </a:cubicBezTo>
                <a:cubicBezTo>
                  <a:pt x="97608" y="560573"/>
                  <a:pt x="224135" y="470896"/>
                  <a:pt x="300051" y="549813"/>
                </a:cubicBezTo>
                <a:cubicBezTo>
                  <a:pt x="227750" y="714820"/>
                  <a:pt x="256671" y="804497"/>
                  <a:pt x="401272" y="815258"/>
                </a:cubicBezTo>
                <a:cubicBezTo>
                  <a:pt x="542261" y="826019"/>
                  <a:pt x="694093" y="768625"/>
                  <a:pt x="770008" y="965917"/>
                </a:cubicBezTo>
                <a:cubicBezTo>
                  <a:pt x="791699" y="1026898"/>
                  <a:pt x="925458" y="1008963"/>
                  <a:pt x="1008605" y="1019724"/>
                </a:cubicBezTo>
                <a:cubicBezTo>
                  <a:pt x="1189357" y="1044833"/>
                  <a:pt x="1380957" y="1019724"/>
                  <a:pt x="1554478" y="1098641"/>
                </a:cubicBezTo>
                <a:cubicBezTo>
                  <a:pt x="1623165" y="1127337"/>
                  <a:pt x="1670160" y="1148860"/>
                  <a:pt x="1634010" y="1227777"/>
                </a:cubicBezTo>
                <a:cubicBezTo>
                  <a:pt x="1597859" y="1310280"/>
                  <a:pt x="1644855" y="1338976"/>
                  <a:pt x="1702696" y="1371261"/>
                </a:cubicBezTo>
                <a:cubicBezTo>
                  <a:pt x="1746077" y="1396370"/>
                  <a:pt x="1811148" y="1389197"/>
                  <a:pt x="1847299" y="1464526"/>
                </a:cubicBezTo>
                <a:cubicBezTo>
                  <a:pt x="1467717" y="1453764"/>
                  <a:pt x="1098981" y="1392783"/>
                  <a:pt x="723015" y="1450177"/>
                </a:cubicBezTo>
                <a:cubicBezTo>
                  <a:pt x="1135131" y="1593662"/>
                  <a:pt x="1587014" y="1586487"/>
                  <a:pt x="1991901" y="1751495"/>
                </a:cubicBezTo>
                <a:cubicBezTo>
                  <a:pt x="1977441" y="1808889"/>
                  <a:pt x="1883449" y="1783778"/>
                  <a:pt x="1879835" y="1869870"/>
                </a:cubicBezTo>
                <a:cubicBezTo>
                  <a:pt x="2093123" y="1959548"/>
                  <a:pt x="2349794" y="1898566"/>
                  <a:pt x="2573927" y="2031290"/>
                </a:cubicBezTo>
                <a:cubicBezTo>
                  <a:pt x="2443785" y="2092271"/>
                  <a:pt x="2324488" y="1991831"/>
                  <a:pt x="2201575" y="2049225"/>
                </a:cubicBezTo>
                <a:cubicBezTo>
                  <a:pt x="2241342" y="2135316"/>
                  <a:pt x="4041644" y="2666208"/>
                  <a:pt x="4367000" y="2723602"/>
                </a:cubicBezTo>
                <a:cubicBezTo>
                  <a:pt x="4615085" y="2767993"/>
                  <a:pt x="5038048" y="2838109"/>
                  <a:pt x="5497485" y="2912009"/>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p:cNvSpPr>
            <a:spLocks noGrp="1"/>
          </p:cNvSpPr>
          <p:nvPr>
            <p:ph type="ctrTitle"/>
          </p:nvPr>
        </p:nvSpPr>
        <p:spPr>
          <a:xfrm>
            <a:off x="5931982" y="1160059"/>
            <a:ext cx="5602705" cy="5128029"/>
          </a:xfrm>
        </p:spPr>
        <p:txBody>
          <a:bodyPr anchor="ctr">
            <a:normAutofit/>
          </a:bodyPr>
          <a:lstStyle/>
          <a:p>
            <a:pPr>
              <a:lnSpc>
                <a:spcPct val="100000"/>
              </a:lnSpc>
            </a:pPr>
            <a:r>
              <a:rPr lang="en-US" b="1" i="1" dirty="0">
                <a:effectLst>
                  <a:outerShdw blurRad="38100" dist="38100" dir="2700000" algn="tl">
                    <a:srgbClr val="000000">
                      <a:alpha val="43137"/>
                    </a:srgbClr>
                  </a:outerShdw>
                </a:effectLst>
              </a:rPr>
              <a:t>Preparing for the New Year</a:t>
            </a:r>
            <a:br>
              <a:rPr lang="en-US" b="1" i="1" dirty="0">
                <a:effectLst>
                  <a:outerShdw blurRad="38100" dist="38100" dir="2700000" algn="tl">
                    <a:srgbClr val="000000">
                      <a:alpha val="43137"/>
                    </a:srgbClr>
                  </a:outerShdw>
                </a:effectLst>
              </a:rPr>
            </a:br>
            <a:r>
              <a:rPr lang="en-US" sz="4400" b="1" dirty="0">
                <a:effectLst>
                  <a:outerShdw blurRad="38100" dist="38100" dir="2700000" algn="tl">
                    <a:srgbClr val="000000">
                      <a:alpha val="43137"/>
                    </a:srgbClr>
                  </a:outerShdw>
                </a:effectLst>
              </a:rPr>
              <a:t>Phil 3:13–14</a:t>
            </a:r>
            <a:br>
              <a:rPr lang="en-US" sz="4400" b="1" dirty="0">
                <a:effectLst>
                  <a:outerShdw blurRad="38100" dist="38100" dir="2700000" algn="tl">
                    <a:srgbClr val="000000">
                      <a:alpha val="43137"/>
                    </a:srgbClr>
                  </a:outerShdw>
                </a:effectLst>
              </a:rPr>
            </a:br>
            <a:r>
              <a:rPr lang="en-US" sz="4400" b="1" dirty="0">
                <a:effectLst>
                  <a:outerShdw blurRad="38100" dist="38100" dir="2700000" algn="tl">
                    <a:srgbClr val="000000">
                      <a:alpha val="43137"/>
                    </a:srgbClr>
                  </a:outerShdw>
                </a:effectLst>
              </a:rPr>
              <a:t>Pt 2</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3" name="Subtitle 2"/>
          <p:cNvSpPr>
            <a:spLocks noGrp="1"/>
          </p:cNvSpPr>
          <p:nvPr>
            <p:ph type="subTitle" idx="1"/>
          </p:nvPr>
        </p:nvSpPr>
        <p:spPr>
          <a:xfrm>
            <a:off x="300251" y="3657601"/>
            <a:ext cx="4885897" cy="2630488"/>
          </a:xfrm>
        </p:spPr>
        <p:txBody>
          <a:bodyPr anchor="ctr">
            <a:normAutofit/>
          </a:bodyPr>
          <a:lstStyle/>
          <a:p>
            <a:r>
              <a:rPr lang="en-US" sz="4400" b="1" dirty="0">
                <a:effectLst>
                  <a:outerShdw blurRad="38100" dist="38100" dir="2700000" algn="tl">
                    <a:srgbClr val="000000">
                      <a:alpha val="43137"/>
                    </a:srgbClr>
                  </a:outerShdw>
                </a:effectLst>
              </a:rPr>
              <a:t>RESET, </a:t>
            </a:r>
            <a:endParaRPr lang="en-US" sz="4400" b="1" dirty="0">
              <a:effectLst>
                <a:outerShdw blurRad="38100" dist="38100" dir="2700000" algn="tl">
                  <a:srgbClr val="000000">
                    <a:alpha val="43137"/>
                  </a:srgbClr>
                </a:outerShdw>
              </a:effectLst>
            </a:endParaRPr>
          </a:p>
          <a:p>
            <a:r>
              <a:rPr lang="en-US" sz="4400" b="1" dirty="0">
                <a:effectLst>
                  <a:outerShdw blurRad="38100" dist="38100" dir="2700000" algn="tl">
                    <a:srgbClr val="000000">
                      <a:alpha val="43137"/>
                    </a:srgbClr>
                  </a:outerShdw>
                </a:effectLst>
              </a:rPr>
              <a:t>REALIGN,</a:t>
            </a:r>
            <a:endParaRPr lang="en-US" sz="4400" b="1" dirty="0">
              <a:effectLst>
                <a:outerShdw blurRad="38100" dist="38100" dir="2700000" algn="tl">
                  <a:srgbClr val="000000">
                    <a:alpha val="43137"/>
                  </a:srgbClr>
                </a:outerShdw>
              </a:effectLst>
            </a:endParaRPr>
          </a:p>
          <a:p>
            <a:r>
              <a:rPr lang="en-US" sz="4400" b="1" dirty="0">
                <a:effectLst>
                  <a:outerShdw blurRad="38100" dist="38100" dir="2700000" algn="tl">
                    <a:srgbClr val="000000">
                      <a:alpha val="43137"/>
                    </a:srgbClr>
                  </a:outerShdw>
                </a:effectLst>
              </a:rPr>
              <a:t>RUN!</a:t>
            </a:r>
            <a:endParaRPr lang="en-US" sz="4400" b="1" dirty="0">
              <a:effectLst>
                <a:outerShdw blurRad="38100" dist="38100" dir="2700000" algn="tl">
                  <a:srgbClr val="000000">
                    <a:alpha val="43137"/>
                  </a:srgbClr>
                </a:outerShdw>
              </a:effectLst>
              <a:latin typeface="Arial Rounded MT Bold" panose="020F0704030504030204" pitchFamily="34" charset="0"/>
            </a:endParaRPr>
          </a:p>
        </p:txBody>
      </p:sp>
      <p:sp>
        <p:nvSpPr>
          <p:cNvPr id="4" name="TextBox 3"/>
          <p:cNvSpPr txBox="1"/>
          <p:nvPr/>
        </p:nvSpPr>
        <p:spPr>
          <a:xfrm>
            <a:off x="1310186" y="0"/>
            <a:ext cx="2715904"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Edward Church </a:t>
            </a:r>
            <a:endParaRPr lang="en-US" sz="2800" b="1" dirty="0">
              <a:effectLst>
                <a:outerShdw blurRad="38100" dist="38100" dir="2700000" algn="tl">
                  <a:srgbClr val="000000">
                    <a:alpha val="43137"/>
                  </a:srgbClr>
                </a:outerShdw>
              </a:effectLst>
            </a:endParaRPr>
          </a:p>
        </p:txBody>
      </p:sp>
      <p:sp>
        <p:nvSpPr>
          <p:cNvPr id="5" name="TextBox 4"/>
          <p:cNvSpPr txBox="1"/>
          <p:nvPr/>
        </p:nvSpPr>
        <p:spPr>
          <a:xfrm>
            <a:off x="7820167" y="0"/>
            <a:ext cx="3448183"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January 4, 2026 </a:t>
            </a:r>
            <a:endParaRPr lang="en-US" sz="28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50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0"/>
                            </p:stCondLst>
                            <p:childTnLst>
                              <p:par>
                                <p:cTn id="9" presetID="21" presetClass="entr" presetSubtype="1" fill="hold" grpId="1" nodeType="afterEffect">
                                  <p:stCondLst>
                                    <p:cond delay="0"/>
                                  </p:stCondLst>
                                  <p:iterate type="wd">
                                    <p:tmPct val="0"/>
                                  </p:iterate>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heel(1)">
                                      <p:cBhvr>
                                        <p:cTn id="15" dur="2000"/>
                                        <p:tgtEl>
                                          <p:spTgt spid="3">
                                            <p:txEl>
                                              <p:pRg st="0" end="0"/>
                                            </p:txEl>
                                          </p:spTgt>
                                        </p:tgtEl>
                                      </p:cBhvr>
                                    </p:animEffect>
                                  </p:childTnLst>
                                </p:cTn>
                              </p:par>
                            </p:childTnLst>
                          </p:cTn>
                        </p:par>
                        <p:par>
                          <p:cTn id="16" fill="hold">
                            <p:stCondLst>
                              <p:cond delay="4000"/>
                            </p:stCondLst>
                            <p:childTnLst>
                              <p:par>
                                <p:cTn id="17" presetID="21" presetClass="entr" presetSubtype="1"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1)">
                                      <p:cBhvr>
                                        <p:cTn id="19" dur="2000"/>
                                        <p:tgtEl>
                                          <p:spTgt spid="3">
                                            <p:txEl>
                                              <p:pRg st="1" end="1"/>
                                            </p:txEl>
                                          </p:spTgt>
                                        </p:tgtEl>
                                      </p:cBhvr>
                                    </p:animEffect>
                                  </p:childTnLst>
                                </p:cTn>
                              </p:par>
                            </p:childTnLst>
                          </p:cTn>
                        </p:par>
                        <p:par>
                          <p:cTn id="20" fill="hold">
                            <p:stCondLst>
                              <p:cond delay="6000"/>
                            </p:stCondLst>
                            <p:childTnLst>
                              <p:par>
                                <p:cTn id="21" presetID="21" presetClass="entr" presetSubtype="1"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heel(1)">
                                      <p:cBhvr>
                                        <p:cTn id="23" dur="2000"/>
                                        <p:tgtEl>
                                          <p:spTgt spid="3">
                                            <p:txEl>
                                              <p:pRg st="2" end="2"/>
                                            </p:txEl>
                                          </p:spTgt>
                                        </p:tgtEl>
                                      </p:cBhvr>
                                    </p:animEffect>
                                  </p:childTnLst>
                                </p:cTn>
                              </p:par>
                            </p:childTnLst>
                          </p:cTn>
                        </p:par>
                        <p:par>
                          <p:cTn id="24" fill="hold">
                            <p:stCondLst>
                              <p:cond delay="8000"/>
                            </p:stCondLst>
                            <p:childTnLst>
                              <p:par>
                                <p:cTn id="25" presetID="21" presetClass="entr" presetSubtype="1"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par>
                          <p:cTn id="28" fill="hold">
                            <p:stCondLst>
                              <p:cond delay="10000"/>
                            </p:stCondLst>
                            <p:childTnLst>
                              <p:par>
                                <p:cTn id="29" presetID="21" presetClass="entr" presetSubtype="1"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36880"/>
            <a:ext cx="12091670" cy="6146800"/>
          </a:xfrm>
          <a:solidFill>
            <a:schemeClr val="bg1">
              <a:alpha val="90000"/>
            </a:schemeClr>
          </a:solidFill>
        </p:spPr>
        <p:txBody>
          <a:bodyPr>
            <a:normAutofit fontScale="90000"/>
          </a:bodyPr>
          <a:lstStyle/>
          <a:p>
            <a:pPr marL="0" indent="0">
              <a:lnSpc>
                <a:spcPct val="100000"/>
              </a:lnSpc>
              <a:buNone/>
            </a:pPr>
            <a:r>
              <a:rPr lang="en-US" dirty="0"/>
              <a:t> </a:t>
            </a:r>
            <a:r>
              <a:rPr lang="en-US" b="1" dirty="0"/>
              <a:t>“</a:t>
            </a:r>
            <a:r>
              <a:rPr lang="en-US"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Neighbor… oh neighbor… this year will NOT catch me unprepared!”</a:t>
            </a:r>
            <a:endPar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nSpc>
                <a:spcPct val="100000"/>
              </a:lnSpc>
            </a:pPr>
            <a:r>
              <a:rPr lang="en-US"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You made it… this year, you’re gonna do more than Survive</a:t>
            </a:r>
            <a:endParaRPr lang="en-US"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Your Gonna THRIVE!</a:t>
            </a:r>
            <a:endPar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Today is </a:t>
            </a:r>
            <a:r>
              <a:rPr lang="en-US"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not a lecture</a:t>
            </a:r>
            <a:r>
              <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r>
              <a:rPr lang="en-US"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not a seminar</a:t>
            </a:r>
            <a:r>
              <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endPar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spcAft>
                <a:spcPts val="1200"/>
              </a:spcAft>
            </a:pPr>
            <a:r>
              <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Today is a </a:t>
            </a:r>
            <a:r>
              <a:rPr lang="en-US"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REVIVAL</a:t>
            </a:r>
            <a:r>
              <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…..something in you is </a:t>
            </a:r>
            <a:r>
              <a:rPr lang="en-US"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about to Wake Up</a:t>
            </a:r>
            <a:endPar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spcAft>
                <a:spcPts val="1200"/>
              </a:spcAft>
            </a:pPr>
            <a:r>
              <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We’re not here to make </a:t>
            </a:r>
            <a:r>
              <a:rPr lang="en-US"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Resolutions</a:t>
            </a:r>
            <a:r>
              <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—but  receive </a:t>
            </a:r>
            <a:r>
              <a:rPr lang="en-US"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Revelation</a:t>
            </a:r>
            <a:r>
              <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endPar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spcAft>
                <a:spcPts val="1200"/>
              </a:spcAft>
            </a:pPr>
            <a:r>
              <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We’re not here to make </a:t>
            </a:r>
            <a:r>
              <a:rPr lang="en-US"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Promises </a:t>
            </a:r>
            <a:r>
              <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but  Stand On </a:t>
            </a:r>
            <a:r>
              <a:rPr lang="en-US"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Promises</a:t>
            </a:r>
            <a:endPar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spcAft>
                <a:spcPts val="1200"/>
              </a:spcAft>
            </a:pPr>
            <a:r>
              <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We’re not here to </a:t>
            </a:r>
            <a:r>
              <a:rPr lang="en-US"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Try Harder</a:t>
            </a:r>
            <a:r>
              <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 we’re here to </a:t>
            </a:r>
            <a:r>
              <a:rPr lang="en-US"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Walk In The Spirit</a:t>
            </a:r>
            <a:r>
              <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t>
            </a:r>
            <a:endPar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spcAft>
                <a:spcPts val="1200"/>
              </a:spcAft>
            </a:pPr>
            <a:r>
              <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If you’re ready for a New Year With New Power, shout </a:t>
            </a:r>
            <a:r>
              <a:rPr lang="en-US"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“Let’s go!”</a:t>
            </a:r>
            <a:endPar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buNone/>
            </a:pPr>
            <a:endParaRPr lang="en-US"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 calcmode="lin" valueType="num">
                                      <p:cBhvr>
                                        <p:cTn id="4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p:cTn id="5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5" dur="500"/>
                                        <p:tgtEl>
                                          <p:spTgt spid="3">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 calcmode="lin" valueType="num">
                                      <p:cBhvr>
                                        <p:cTn id="60"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1"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2" dur="500"/>
                                        <p:tgtEl>
                                          <p:spTgt spid="3">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p:cTn id="67"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8"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525" y="218440"/>
            <a:ext cx="11231880" cy="5208905"/>
          </a:xfrm>
          <a:solidFill>
            <a:schemeClr val="bg1">
              <a:alpha val="90000"/>
            </a:schemeClr>
          </a:solidFill>
        </p:spPr>
        <p:txBody>
          <a:bodyPr>
            <a:normAutofit lnSpcReduction="10000"/>
          </a:bodyPr>
          <a:lstStyle/>
          <a:p>
            <a:pPr marL="0" indent="0" algn="ctr">
              <a:lnSpc>
                <a:spcPct val="10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Philippians 3:13–14</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Forgetting </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spcBef>
                <a:spcPts val="0"/>
              </a:spcBef>
            </a:pPr>
            <a:r>
              <a:rPr lang="en-US" sz="3200" dirty="0" err="1">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Gk</a:t>
            </a: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 Intentionally Ignore</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Reaching </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spcBef>
                <a:spcPts val="0"/>
              </a:spcBef>
            </a:pPr>
            <a:r>
              <a:rPr lang="en-US" sz="3200" dirty="0" err="1">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Gk</a:t>
            </a: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 Stretch Beyond Limits</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Pressing </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spcBef>
                <a:spcPts val="0"/>
              </a:spcBef>
            </a:pPr>
            <a:r>
              <a:rPr lang="en-US" sz="3200" dirty="0" err="1">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Gk</a:t>
            </a: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 Chase with Force </a:t>
            </a:r>
            <a:endParaRPr lang="en-US" sz="32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1800"/>
              </a:spcBef>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Say:</a:t>
            </a:r>
            <a:r>
              <a:rPr lang="en-US" sz="36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“This is not a Wishlist — this is a War Plan!”</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lvl="0" indent="0" algn="ctr">
              <a:lnSpc>
                <a:spcPct val="100000"/>
              </a:lnSpc>
              <a:buNone/>
            </a:pP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1" end="1"/>
                                            </p:txEl>
                                          </p:spTgt>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2" end="2"/>
                                            </p:txEl>
                                          </p:spTgt>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3" end="3"/>
                                            </p:txEl>
                                          </p:spTgt>
                                        </p:tgtEl>
                                      </p:cBhvr>
                                    </p:animEffect>
                                  </p:childTnLst>
                                </p:cTn>
                              </p:par>
                            </p:childTnLst>
                          </p:cTn>
                        </p:par>
                        <p:par>
                          <p:cTn id="39" fill="hold">
                            <p:stCondLst>
                              <p:cond delay="5000"/>
                            </p:stCondLst>
                            <p:childTnLst>
                              <p:par>
                                <p:cTn id="40" presetID="31" presetClass="entr" presetSubtype="0" fill="hold" grpId="0" nodeType="after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5" dur="1000"/>
                                        <p:tgtEl>
                                          <p:spTgt spid="3">
                                            <p:txEl>
                                              <p:pRg st="4" end="4"/>
                                            </p:txEl>
                                          </p:spTgt>
                                        </p:tgtEl>
                                      </p:cBhvr>
                                    </p:animEffect>
                                  </p:childTnLst>
                                </p:cTn>
                              </p:par>
                            </p:childTnLst>
                          </p:cTn>
                        </p:par>
                        <p:par>
                          <p:cTn id="46" fill="hold">
                            <p:stCondLst>
                              <p:cond delay="6000"/>
                            </p:stCondLst>
                            <p:childTnLst>
                              <p:par>
                                <p:cTn id="47" presetID="31" presetClass="entr" presetSubtype="0" fill="hold" grpId="0"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5" end="5"/>
                                            </p:txEl>
                                          </p:spTgt>
                                        </p:tgtEl>
                                      </p:cBhvr>
                                    </p:animEffect>
                                  </p:childTnLst>
                                </p:cTn>
                              </p:par>
                            </p:childTnLst>
                          </p:cTn>
                        </p:par>
                        <p:par>
                          <p:cTn id="53" fill="hold">
                            <p:stCondLst>
                              <p:cond delay="7000"/>
                            </p:stCondLst>
                            <p:childTnLst>
                              <p:par>
                                <p:cTn id="54" presetID="31" presetClass="entr" presetSubtype="0" fill="hold" grpId="0" nodeType="after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7"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8"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9" dur="1000"/>
                                        <p:tgtEl>
                                          <p:spTgt spid="3">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 calcmode="lin" valueType="num">
                                      <p:cBhvr>
                                        <p:cTn id="64"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5"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5664</Words>
  <Application>WPS Presentation</Application>
  <PresentationFormat>Widescreen</PresentationFormat>
  <Paragraphs>235</Paragraphs>
  <Slides>27</Slides>
  <Notes>4</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27</vt:i4>
      </vt:variant>
    </vt:vector>
  </HeadingPairs>
  <TitlesOfParts>
    <vt:vector size="48" baseType="lpstr">
      <vt:lpstr>Arial</vt:lpstr>
      <vt:lpstr>SimSun</vt:lpstr>
      <vt:lpstr>Wingdings</vt:lpstr>
      <vt:lpstr>Arial Rounded MT Bold</vt:lpstr>
      <vt:lpstr>Aptos</vt:lpstr>
      <vt:lpstr>Roboto</vt:lpstr>
      <vt:lpstr>Times New Roman</vt:lpstr>
      <vt:lpstr>Microsoft YaHei</vt:lpstr>
      <vt:lpstr>Arial Unicode MS</vt:lpstr>
      <vt:lpstr>Aptos Display</vt:lpstr>
      <vt:lpstr>Segoe UI Variable Display</vt:lpstr>
      <vt:lpstr>Segoe UI</vt:lpstr>
      <vt:lpstr>Liberation Serif</vt:lpstr>
      <vt:lpstr>Segoe UI</vt:lpstr>
      <vt:lpstr>Tahoma</vt:lpstr>
      <vt:lpstr>ADLaM Display</vt:lpstr>
      <vt:lpstr>Verdana</vt:lpstr>
      <vt:lpstr>Calibri</vt:lpstr>
      <vt:lpstr>Ezra SIL</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Preparing for the New Year Phil 3:13–14 Pt 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Linton</dc:creator>
  <cp:lastModifiedBy>Eddie Edwards</cp:lastModifiedBy>
  <cp:revision>817</cp:revision>
  <dcterms:created xsi:type="dcterms:W3CDTF">2025-08-19T14:10:00Z</dcterms:created>
  <dcterms:modified xsi:type="dcterms:W3CDTF">2026-01-04T21:35:54Z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93DE2B1A128D41EABE29472B2A9B1D4B_13</vt:lpwstr>
  </property>
  <property fmtid="{D5CDD505-2E9C-101B-9397-08002B2CF9AE}" pid="3" name="KSOProductBuildVer">
    <vt:lpwstr>2057-12.2.0.23158</vt:lpwstr>
  </property>
</Properties>
</file>