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30"/>
  </p:notesMasterIdLst>
  <p:sldIdLst>
    <p:sldId id="679" r:id="rId4"/>
    <p:sldId id="649" r:id="rId5"/>
    <p:sldId id="314" r:id="rId6"/>
    <p:sldId id="256" r:id="rId7"/>
    <p:sldId id="318" r:id="rId8"/>
    <p:sldId id="741" r:id="rId9"/>
    <p:sldId id="2658" r:id="rId10"/>
    <p:sldId id="272" r:id="rId11"/>
    <p:sldId id="2718" r:id="rId12"/>
    <p:sldId id="2751" r:id="rId13"/>
    <p:sldId id="2719" r:id="rId14"/>
    <p:sldId id="2752" r:id="rId15"/>
    <p:sldId id="2753" r:id="rId16"/>
    <p:sldId id="2721" r:id="rId17"/>
    <p:sldId id="2754" r:id="rId18"/>
    <p:sldId id="2771" r:id="rId19"/>
    <p:sldId id="2755" r:id="rId20"/>
    <p:sldId id="2757" r:id="rId21"/>
    <p:sldId id="2742" r:id="rId22"/>
    <p:sldId id="2772" r:id="rId23"/>
    <p:sldId id="2765" r:id="rId24"/>
    <p:sldId id="2758" r:id="rId25"/>
    <p:sldId id="2767" r:id="rId26"/>
    <p:sldId id="2770" r:id="rId27"/>
    <p:sldId id="2768"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47" d="100"/>
          <a:sy n="47" d="100"/>
        </p:scale>
        <p:origin x="856" y="26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EF09DF-7631-4329-9E45-C8C2C9631CD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1D601-761F-4B38-90CB-80918C3B34C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401D08-95EA-4074-8F17-B4A0409024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6401D08-95EA-4074-8F17-B4A0409024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6401D08-95EA-4074-8F17-B4A0409024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56401D08-95EA-4074-8F17-B4A0409024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56401D08-95EA-4074-8F17-B4A04090244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401D08-95EA-4074-8F17-B4A04090244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01D08-95EA-4074-8F17-B4A04090244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6401D08-95EA-4074-8F17-B4A0409024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6401D08-95EA-4074-8F17-B4A04090244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6401D08-95EA-4074-8F17-B4A0409024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56401D08-95EA-4074-8F17-B4A04090244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33969-813A-4E4E-AFD3-A7C3FFF66CC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9EDF861-6890-40AA-80DA-AFB509C3B3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9EDF861-6890-40AA-80DA-AFB509C3B3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9EDF861-6890-40AA-80DA-AFB509C3B3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EDF861-6890-40AA-80DA-AFB509C3B3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9EDF861-6890-40AA-80DA-AFB509C3B3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56941-E499-4E8F-9EA0-1BE6D6286265}"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EDF861-6890-40AA-80DA-AFB509C3B3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E56941-E499-4E8F-9EA0-1BE6D6286265}"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56401D08-95EA-4074-8F17-B4A04090244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04C33969-813A-4E4E-AFD3-A7C3FFF66CCB}"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t="-57000" r="-44000" b="-54000"/>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36728"/>
            <a:ext cx="12091916" cy="6168787"/>
          </a:xfrm>
          <a:solidFill>
            <a:schemeClr val="bg1">
              <a:alpha val="90000"/>
            </a:schemeClr>
          </a:solidFill>
        </p:spPr>
        <p:txBody>
          <a:bodyPr>
            <a:normAutofit/>
          </a:bodyPr>
          <a:lstStyle/>
          <a:p>
            <a:pPr marL="0" indent="0" algn="ctr">
              <a:lnSpc>
                <a:spcPct val="100000"/>
              </a:lnSpc>
              <a:buNone/>
            </a:pPr>
            <a:r>
              <a:rPr lang="en-US" sz="36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In the Kingdom,</a:t>
            </a:r>
            <a:endParaRPr lang="en-US" sz="36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 the Towel Is the True Sign of Greatness.</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algn="ctr">
              <a:lnSpc>
                <a:spcPct val="100000"/>
              </a:lnSpc>
              <a:spcBef>
                <a:spcPts val="2400"/>
              </a:spcBef>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Jesus Didn’t Just Teach Servanthood </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 He Demonstrated It.</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algn="ctr">
              <a:lnSpc>
                <a:spcPct val="100000"/>
              </a:lnSpc>
              <a:spcBef>
                <a:spcPts val="2400"/>
              </a:spcBef>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In this Passage, </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He Calls Us Not Just to Serve… </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  But to Serve at the Second‑Mile Level.</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24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Say: </a:t>
            </a:r>
            <a:endPar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rPr>
              <a:t>“The Second Mile Is Where Servants Are Made</a:t>
            </a:r>
            <a:r>
              <a:rPr lang="en-US" b="1" dirty="0">
                <a:effectLst>
                  <a:outerShdw blurRad="38100" dist="38100" dir="2700000" algn="tl">
                    <a:srgbClr val="000000">
                      <a:alpha val="43137"/>
                    </a:srgbClr>
                  </a:outerShdw>
                </a:effectLst>
                <a:latin typeface="Arial Rounded MT Bold" panose="020F0704030504030204" pitchFamily="34" charset="0"/>
              </a:rPr>
              <a:t>.</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3">
                                            <p:txEl>
                                              <p:pRg st="4" end="4"/>
                                            </p:txEl>
                                          </p:spTgt>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p:cTn id="5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9" dur="500"/>
                                        <p:tgtEl>
                                          <p:spTgt spid="3">
                                            <p:txEl>
                                              <p:pRg st="7" end="7"/>
                                            </p:txEl>
                                          </p:spTgt>
                                        </p:tgtEl>
                                      </p:cBhvr>
                                    </p:animEffect>
                                  </p:child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16" y="218366"/>
            <a:ext cx="11846257" cy="6141491"/>
          </a:xfrm>
          <a:solidFill>
            <a:schemeClr val="bg1">
              <a:alpha val="90000"/>
            </a:schemeClr>
          </a:solidFill>
        </p:spPr>
        <p:txBody>
          <a:bodyPr>
            <a:normAutofit fontScale="92500"/>
          </a:bodyPr>
          <a:lstStyle/>
          <a:p>
            <a:pPr marL="0" indent="0" algn="ctr">
              <a:buNone/>
            </a:pPr>
            <a:r>
              <a:rPr lang="en-US" sz="3600" b="1" dirty="0">
                <a:effectLst>
                  <a:outerShdw blurRad="38100" dist="38100" dir="2700000" algn="tl">
                    <a:srgbClr val="000000">
                      <a:alpha val="43137"/>
                    </a:srgbClr>
                  </a:outerShdw>
                </a:effectLst>
                <a:latin typeface="Arial Rounded MT Bold" panose="020F0704030504030204" pitchFamily="34" charset="0"/>
              </a:rPr>
              <a:t>Context Of John 13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 The Room Before The Towel</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Feel The Tension In The Room: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It Is The Final Night Before The Cross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Judas Has Already Sold Jesus Out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Peter Is Hours Away From Denying Him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Disciples Are Arguing About Who Is The Greatest -Luke 22:24</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50000"/>
              </a:lnSpc>
            </a:pPr>
            <a:r>
              <a:rPr lang="en-US" sz="3200" b="1" dirty="0">
                <a:effectLst>
                  <a:outerShdw blurRad="38100" dist="38100" dir="2700000" algn="tl">
                    <a:srgbClr val="000000">
                      <a:alpha val="43137"/>
                    </a:srgbClr>
                  </a:outerShdw>
                </a:effectLst>
                <a:latin typeface="Arial Rounded MT Bold" panose="020F0704030504030204" pitchFamily="34" charset="0"/>
              </a:rPr>
              <a:t>The Weight Of Betrayal And Abandonment Is Thick In The Air</a:t>
            </a:r>
            <a:endParaRPr lang="en-US" b="1" dirty="0">
              <a:latin typeface="Arial Rounded MT Bold" panose="020F07040305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par>
                          <p:cTn id="24" fill="hold">
                            <p:stCondLst>
                              <p:cond delay="1000"/>
                            </p:stCondLst>
                            <p:childTnLst>
                              <p:par>
                                <p:cTn id="25" presetID="16" presetClass="entr" presetSubtype="21"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par>
                          <p:cTn id="28" fill="hold">
                            <p:stCondLst>
                              <p:cond delay="1500"/>
                            </p:stCondLst>
                            <p:childTnLst>
                              <p:par>
                                <p:cTn id="29" presetID="16" presetClass="entr" presetSubtype="21"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barn(inVertical)">
                                      <p:cBhvr>
                                        <p:cTn id="36" dur="500"/>
                                        <p:tgtEl>
                                          <p:spTgt spid="3">
                                            <p:txEl>
                                              <p:pRg st="6" end="6"/>
                                            </p:txEl>
                                          </p:spTgt>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5463" y="218366"/>
            <a:ext cx="8461612" cy="6639634"/>
          </a:xfrm>
          <a:solidFill>
            <a:schemeClr val="bg1">
              <a:alpha val="90000"/>
            </a:schemeClr>
          </a:solidFill>
        </p:spPr>
        <p:txBody>
          <a:bodyPr>
            <a:normAutofit/>
          </a:bodyPr>
          <a:lstStyle/>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CONTEXT OF JOHN 13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Jesus Responds…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not with a Throne,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not with a Sword,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not with a Rebuke…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Aft>
                <a:spcPts val="1200"/>
              </a:spcAft>
              <a:buNone/>
            </a:pPr>
            <a:r>
              <a:rPr lang="en-US" sz="3600" b="1" dirty="0">
                <a:effectLst>
                  <a:outerShdw blurRad="38100" dist="38100" dir="2700000" algn="tl">
                    <a:srgbClr val="000000">
                      <a:alpha val="43137"/>
                    </a:srgbClr>
                  </a:outerShdw>
                </a:effectLst>
                <a:latin typeface="Arial Rounded MT Bold" panose="020F0704030504030204" pitchFamily="34" charset="0"/>
              </a:rPr>
              <a:t>But with a Towel</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SECOND‑MILE PRINCIPLE #1:</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Second‑Mile Servants Respond to Chaos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rPr>
              <a:t> With Calm, and to Pride With Humility</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buNone/>
            </a:pPr>
            <a:endParaRPr lang="en-US" sz="3200" dirty="0">
              <a:effectLst>
                <a:outerShdw blurRad="38100" dist="38100" dir="2700000" algn="tl">
                  <a:srgbClr val="000000">
                    <a:alpha val="43137"/>
                  </a:srgbClr>
                </a:outerShdw>
              </a:effectLst>
              <a:latin typeface="Arial Rounded MT Bold" panose="020F0704030504030204" pitchFamily="34" charset="0"/>
              <a:ea typeface="ADLaM Display" panose="02010000000000000000" pitchFamily="2" charset="0"/>
              <a:cs typeface="ADLaM Display" panose="02010000000000000000" pitchFamily="2" charset="0"/>
            </a:endParaRPr>
          </a:p>
          <a:p>
            <a:pPr marL="0" indent="0" algn="ctr">
              <a:lnSpc>
                <a:spcPct val="100000"/>
              </a:lnSpc>
              <a:buNone/>
            </a:pP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in)">
                                      <p:cBhvr>
                                        <p:cTn id="7" dur="2000"/>
                                        <p:tgtEl>
                                          <p:spTgt spid="3">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in)">
                                      <p:cBhvr>
                                        <p:cTn id="10" dur="2000"/>
                                        <p:tgtEl>
                                          <p:spTgt spid="3">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in)">
                                      <p:cBhvr>
                                        <p:cTn id="14" dur="2000"/>
                                        <p:tgtEl>
                                          <p:spTgt spid="3">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plus(in)">
                                      <p:cBhvr>
                                        <p:cTn id="18" dur="2000"/>
                                        <p:tgtEl>
                                          <p:spTgt spid="3">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plus(in)">
                                      <p:cBhvr>
                                        <p:cTn id="22" dur="2000"/>
                                        <p:tgtEl>
                                          <p:spTgt spid="3">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plus(in)">
                                      <p:cBhvr>
                                        <p:cTn id="26" dur="2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plus(in)">
                                      <p:cBhvr>
                                        <p:cTn id="31" dur="20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3" presetClass="entr" presetSubtype="16"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plus(in)">
                                      <p:cBhvr>
                                        <p:cTn id="36" dur="20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plus(in)">
                                      <p:cBhvr>
                                        <p:cTn id="41" dur="2000"/>
                                        <p:tgtEl>
                                          <p:spTgt spid="3">
                                            <p:txEl>
                                              <p:pRg st="7" end="7"/>
                                            </p:txEl>
                                          </p:spTgt>
                                        </p:tgtEl>
                                      </p:cBhvr>
                                    </p:animEffect>
                                  </p:childTnLst>
                                </p:cTn>
                              </p:par>
                            </p:childTnLst>
                          </p:cTn>
                        </p:par>
                        <p:par>
                          <p:cTn id="42" fill="hold">
                            <p:stCondLst>
                              <p:cond delay="2000"/>
                            </p:stCondLst>
                            <p:childTnLst>
                              <p:par>
                                <p:cTn id="43" presetID="13" presetClass="entr" presetSubtype="16" fill="hold" grpId="0" nodeType="after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plus(in)">
                                      <p:cBhvr>
                                        <p:cTn id="4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660" y="150126"/>
            <a:ext cx="9949218" cy="6073253"/>
          </a:xfrm>
          <a:solidFill>
            <a:schemeClr val="bg1">
              <a:alpha val="90000"/>
            </a:schemeClr>
          </a:solidFill>
        </p:spPr>
        <p:txBody>
          <a:bodyPr>
            <a:normAutofit/>
          </a:bodyPr>
          <a:lstStyle/>
          <a:p>
            <a:pPr marL="0" indent="0" algn="ctr">
              <a:lnSpc>
                <a:spcPct val="110000"/>
              </a:lnSpc>
              <a:buNone/>
            </a:pPr>
            <a:r>
              <a:rPr lang="en-US" sz="3200" b="1" dirty="0">
                <a:effectLst>
                  <a:outerShdw blurRad="38100" dist="38100" dir="2700000" algn="tl">
                    <a:srgbClr val="000000">
                      <a:alpha val="43137"/>
                    </a:srgbClr>
                  </a:outerShdw>
                </a:effectLst>
              </a:rPr>
              <a:t>SERVANT INSIGHT</a:t>
            </a:r>
            <a:endParaRPr lang="en-US" sz="3200" b="1" dirty="0">
              <a:effectLst>
                <a:outerShdw blurRad="38100" dist="38100" dir="2700000" algn="tl">
                  <a:srgbClr val="000000">
                    <a:alpha val="43137"/>
                  </a:srgbClr>
                </a:outerShdw>
              </a:effectLst>
            </a:endParaRPr>
          </a:p>
          <a:p>
            <a:pPr marL="0" indent="0" algn="ctr">
              <a:lnSpc>
                <a:spcPct val="100000"/>
              </a:lnSpc>
              <a:spcBef>
                <a:spcPts val="0"/>
              </a:spcBef>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Servanthood Is Not Selective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You Don’t Get To Choose…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…Whose Feet Deserve Washing</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Jesus Washed the Feet of Those Who:</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Would Betray Him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Would Deny Him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Would Abandon Him</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2400"/>
              </a:spcBef>
              <a:buNone/>
            </a:pPr>
            <a:endParaRPr lang="en-US" dirty="0"/>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3)">
                                      <p:cBhvr>
                                        <p:cTn id="7" dur="2000"/>
                                        <p:tgtEl>
                                          <p:spTgt spid="3">
                                            <p:bg/>
                                          </p:spTgt>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3)">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3)">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heel(3)">
                                      <p:cBhvr>
                                        <p:cTn id="20" dur="2000"/>
                                        <p:tgtEl>
                                          <p:spTgt spid="3">
                                            <p:txEl>
                                              <p:pRg st="2" end="2"/>
                                            </p:txEl>
                                          </p:spTgt>
                                        </p:tgtEl>
                                      </p:cBhvr>
                                    </p:animEffect>
                                  </p:childTnLst>
                                </p:cTn>
                              </p:par>
                            </p:childTnLst>
                          </p:cTn>
                        </p:par>
                        <p:par>
                          <p:cTn id="21" fill="hold">
                            <p:stCondLst>
                              <p:cond delay="2000"/>
                            </p:stCondLst>
                            <p:childTnLst>
                              <p:par>
                                <p:cTn id="22" presetID="21" presetClass="entr" presetSubtype="3"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3)">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3"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heel(3)">
                                      <p:cBhvr>
                                        <p:cTn id="29" dur="2000"/>
                                        <p:tgtEl>
                                          <p:spTgt spid="3">
                                            <p:txEl>
                                              <p:pRg st="5" end="5"/>
                                            </p:txEl>
                                          </p:spTgt>
                                        </p:tgtEl>
                                      </p:cBhvr>
                                    </p:animEffect>
                                  </p:childTnLst>
                                </p:cTn>
                              </p:par>
                            </p:childTnLst>
                          </p:cTn>
                        </p:par>
                        <p:par>
                          <p:cTn id="30" fill="hold">
                            <p:stCondLst>
                              <p:cond delay="2000"/>
                            </p:stCondLst>
                            <p:childTnLst>
                              <p:par>
                                <p:cTn id="31" presetID="21" presetClass="entr" presetSubtype="3"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heel(3)">
                                      <p:cBhvr>
                                        <p:cTn id="33" dur="2000"/>
                                        <p:tgtEl>
                                          <p:spTgt spid="3">
                                            <p:txEl>
                                              <p:pRg st="6" end="6"/>
                                            </p:txEl>
                                          </p:spTgt>
                                        </p:tgtEl>
                                      </p:cBhvr>
                                    </p:animEffect>
                                  </p:childTnLst>
                                </p:cTn>
                              </p:par>
                            </p:childTnLst>
                          </p:cTn>
                        </p:par>
                        <p:par>
                          <p:cTn id="34" fill="hold">
                            <p:stCondLst>
                              <p:cond delay="4000"/>
                            </p:stCondLst>
                            <p:childTnLst>
                              <p:par>
                                <p:cTn id="35" presetID="21" presetClass="entr" presetSubtype="3"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heel(3)">
                                      <p:cBhvr>
                                        <p:cTn id="37" dur="2000"/>
                                        <p:tgtEl>
                                          <p:spTgt spid="3">
                                            <p:txEl>
                                              <p:pRg st="7" end="7"/>
                                            </p:txEl>
                                          </p:spTgt>
                                        </p:tgtEl>
                                      </p:cBhvr>
                                    </p:animEffect>
                                  </p:childTnLst>
                                </p:cTn>
                              </p:par>
                            </p:childTnLst>
                          </p:cTn>
                        </p:par>
                        <p:par>
                          <p:cTn id="38" fill="hold">
                            <p:stCondLst>
                              <p:cond delay="6000"/>
                            </p:stCondLst>
                            <p:childTnLst>
                              <p:par>
                                <p:cTn id="39" presetID="21" presetClass="entr" presetSubtype="3"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heel(3)">
                                      <p:cBhvr>
                                        <p:cTn id="41"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1" y="0"/>
            <a:ext cx="11873552" cy="6858000"/>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t> </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JOHN 13:13–14 — “YOU CALL ME TEACHER AND LORD…YOU ARE RIGHT”</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Jesus doesn’t deny His authority.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 doesn’t pretend to be less than He is.</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Then He flips the kingdom upside down:</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r>
              <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I, your Lord and Teacher, have washed your feet, you also ought to wash one another’s feet.”</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Greek</a:t>
            </a:r>
            <a:r>
              <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2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“Ought” = </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moral obligation</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sacred duty</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kingdom requirement</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Font typeface="Arial" panose="020B0604020202020204" pitchFamily="34" charset="0"/>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plus(in)">
                                      <p:cBhvr>
                                        <p:cTn id="7" dur="2000"/>
                                        <p:tgtEl>
                                          <p:spTgt spid="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plus(in)">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plus(in)">
                                      <p:cBhvr>
                                        <p:cTn id="15" dur="2000"/>
                                        <p:tgtEl>
                                          <p:spTgt spid="5">
                                            <p:txEl>
                                              <p:pRg st="1" end="1"/>
                                            </p:txEl>
                                          </p:spTgt>
                                        </p:tgtEl>
                                      </p:cBhvr>
                                    </p:animEffect>
                                  </p:childTnLst>
                                </p:cTn>
                              </p:par>
                            </p:childTnLst>
                          </p:cTn>
                        </p:par>
                        <p:par>
                          <p:cTn id="16" fill="hold">
                            <p:stCondLst>
                              <p:cond delay="2000"/>
                            </p:stCondLst>
                            <p:childTnLst>
                              <p:par>
                                <p:cTn id="17" presetID="13" presetClass="entr" presetSubtype="16"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plus(in)">
                                      <p:cBhvr>
                                        <p:cTn id="19" dur="2000"/>
                                        <p:tgtEl>
                                          <p:spTgt spid="5">
                                            <p:txEl>
                                              <p:pRg st="2" end="2"/>
                                            </p:txEl>
                                          </p:spTgt>
                                        </p:tgtEl>
                                      </p:cBhvr>
                                    </p:animEffect>
                                  </p:childTnLst>
                                </p:cTn>
                              </p:par>
                            </p:childTnLst>
                          </p:cTn>
                        </p:par>
                        <p:par>
                          <p:cTn id="20" fill="hold">
                            <p:stCondLst>
                              <p:cond delay="4000"/>
                            </p:stCondLst>
                            <p:childTnLst>
                              <p:par>
                                <p:cTn id="21" presetID="13" presetClass="entr" presetSubtype="16"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plus(in)">
                                      <p:cBhvr>
                                        <p:cTn id="23" dur="20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plus(in)">
                                      <p:cBhvr>
                                        <p:cTn id="28" dur="20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plus(in)">
                                      <p:cBhvr>
                                        <p:cTn id="33" dur="2000"/>
                                        <p:tgtEl>
                                          <p:spTgt spid="5">
                                            <p:txEl>
                                              <p:pRg st="5" end="5"/>
                                            </p:txEl>
                                          </p:spTgt>
                                        </p:tgtEl>
                                      </p:cBhvr>
                                    </p:animEffect>
                                  </p:childTnLst>
                                </p:cTn>
                              </p:par>
                            </p:childTnLst>
                          </p:cTn>
                        </p:par>
                        <p:par>
                          <p:cTn id="34" fill="hold">
                            <p:stCondLst>
                              <p:cond delay="2000"/>
                            </p:stCondLst>
                            <p:childTnLst>
                              <p:par>
                                <p:cTn id="35" presetID="13" presetClass="entr" presetSubtype="16" fill="hold" grpId="0"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plus(in)">
                                      <p:cBhvr>
                                        <p:cTn id="37" dur="2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3" presetClass="entr" presetSubtype="16"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plus(in)">
                                      <p:cBhvr>
                                        <p:cTn id="42" dur="2000"/>
                                        <p:tgtEl>
                                          <p:spTgt spid="5">
                                            <p:txEl>
                                              <p:pRg st="7" end="7"/>
                                            </p:txEl>
                                          </p:spTgt>
                                        </p:tgtEl>
                                      </p:cBhvr>
                                    </p:animEffect>
                                  </p:childTnLst>
                                </p:cTn>
                              </p:par>
                            </p:childTnLst>
                          </p:cTn>
                        </p:par>
                        <p:par>
                          <p:cTn id="43" fill="hold">
                            <p:stCondLst>
                              <p:cond delay="2000"/>
                            </p:stCondLst>
                            <p:childTnLst>
                              <p:par>
                                <p:cTn id="44" presetID="13" presetClass="entr" presetSubtype="16" fill="hold" grpId="0" nodeType="after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plus(in)">
                                      <p:cBhvr>
                                        <p:cTn id="46" dur="2000"/>
                                        <p:tgtEl>
                                          <p:spTgt spid="5">
                                            <p:txEl>
                                              <p:pRg st="8" end="8"/>
                                            </p:txEl>
                                          </p:spTgt>
                                        </p:tgtEl>
                                      </p:cBhvr>
                                    </p:animEffect>
                                  </p:childTnLst>
                                </p:cTn>
                              </p:par>
                            </p:childTnLst>
                          </p:cTn>
                        </p:par>
                        <p:par>
                          <p:cTn id="47" fill="hold">
                            <p:stCondLst>
                              <p:cond delay="4000"/>
                            </p:stCondLst>
                            <p:childTnLst>
                              <p:par>
                                <p:cTn id="48" presetID="13" presetClass="entr" presetSubtype="16" fill="hold" grpId="0" nodeType="afterEffect">
                                  <p:stCondLst>
                                    <p:cond delay="0"/>
                                  </p:stCondLst>
                                  <p:childTnLst>
                                    <p:set>
                                      <p:cBhvr>
                                        <p:cTn id="49" dur="1" fill="hold">
                                          <p:stCondLst>
                                            <p:cond delay="0"/>
                                          </p:stCondLst>
                                        </p:cTn>
                                        <p:tgtEl>
                                          <p:spTgt spid="5">
                                            <p:txEl>
                                              <p:pRg st="9" end="9"/>
                                            </p:txEl>
                                          </p:spTgt>
                                        </p:tgtEl>
                                        <p:attrNameLst>
                                          <p:attrName>style.visibility</p:attrName>
                                        </p:attrNameLst>
                                      </p:cBhvr>
                                      <p:to>
                                        <p:strVal val="visible"/>
                                      </p:to>
                                    </p:set>
                                    <p:animEffect transition="in" filter="plus(in)">
                                      <p:cBhvr>
                                        <p:cTn id="50"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109220" y="95250"/>
            <a:ext cx="9690100" cy="5762625"/>
          </a:xfrm>
          <a:prstGeom prst="rect">
            <a:avLst/>
          </a:prstGeom>
          <a:solidFill>
            <a:schemeClr val="bg1"/>
          </a:solidFill>
        </p:spPr>
        <p:txBody>
          <a:bodyPr vert="horz" lIns="91440" tIns="45720" rIns="91440" bIns="45720" rtlCol="0">
            <a:normAutofit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Insight</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Jesus is Not Lowering Himself…</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…He is Raising the Standard for Us</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nSpc>
                <a:spcPct val="120000"/>
              </a:lnSpc>
              <a:buNone/>
            </a:pP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SECOND‑MILE PRINCIPLE #2:</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First Mile Is Duty</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Second Mile Is Destiny</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nSpc>
                <a:spcPct val="120000"/>
              </a:lnSpc>
              <a:buNone/>
            </a:pPr>
            <a:endParaRPr lang="en-US" sz="3500" dirty="0"/>
          </a:p>
          <a:p>
            <a:pPr marL="0" indent="0" algn="ctr">
              <a:lnSpc>
                <a:spcPct val="110000"/>
              </a:lnSpc>
              <a:buFont typeface="Arial" panose="020B0604020202020204" pitchFamily="34" charset="0"/>
              <a:buNone/>
            </a:pP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plus(in)">
                                      <p:cBhvr>
                                        <p:cTn id="7" dur="2000"/>
                                        <p:tgtEl>
                                          <p:spTgt spid="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plus(in)">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plus(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plus(in)">
                                      <p:cBhvr>
                                        <p:cTn id="20" dur="20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plus(in)">
                                      <p:cBhvr>
                                        <p:cTn id="25" dur="20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barn(inVertical)">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313899" y="95534"/>
            <a:ext cx="11878101" cy="6762466"/>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Take the Lowest Place On Purpose</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This Week:</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Choose the job nobody wants</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Let someone else go first</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Do something anonymously</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Serve without being seen</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Why?</a:t>
            </a: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Humility is the Uniform of the Second‑mile Servant</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10000"/>
              </a:lnSpc>
              <a:buFont typeface="Arial" panose="020B0604020202020204" pitchFamily="34" charset="0"/>
              <a:buNone/>
            </a:pP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plus(in)">
                                      <p:cBhvr>
                                        <p:cTn id="7" dur="2000"/>
                                        <p:tgtEl>
                                          <p:spTgt spid="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plus(in)">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plus(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plus(in)">
                                      <p:cBhvr>
                                        <p:cTn id="20" dur="2000"/>
                                        <p:tgtEl>
                                          <p:spTgt spid="5">
                                            <p:txEl>
                                              <p:pRg st="2" end="2"/>
                                            </p:txEl>
                                          </p:spTgt>
                                        </p:tgtEl>
                                      </p:cBhvr>
                                    </p:animEffect>
                                  </p:childTnLst>
                                </p:cTn>
                              </p:par>
                            </p:childTnLst>
                          </p:cTn>
                        </p:par>
                        <p:par>
                          <p:cTn id="21" fill="hold">
                            <p:stCondLst>
                              <p:cond delay="2000"/>
                            </p:stCondLst>
                            <p:childTnLst>
                              <p:par>
                                <p:cTn id="22" presetID="13" presetClass="entr" presetSubtype="16" fill="hold" grpId="0"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plus(in)">
                                      <p:cBhvr>
                                        <p:cTn id="24" dur="20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plus(in)">
                                      <p:cBhvr>
                                        <p:cTn id="29" dur="20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plus(in)">
                                      <p:cBhvr>
                                        <p:cTn id="34" dur="20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plus(in)">
                                      <p:cBhvr>
                                        <p:cTn id="39" dur="20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grpId="0"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plus(in)">
                                      <p:cBhvr>
                                        <p:cTn id="44" dur="2000"/>
                                        <p:tgtEl>
                                          <p:spTgt spid="5">
                                            <p:txEl>
                                              <p:pRg st="7" end="7"/>
                                            </p:txEl>
                                          </p:spTgt>
                                        </p:tgtEl>
                                      </p:cBhvr>
                                    </p:animEffect>
                                  </p:childTnLst>
                                </p:cTn>
                              </p:par>
                            </p:childTnLst>
                          </p:cTn>
                        </p:par>
                        <p:par>
                          <p:cTn id="45" fill="hold">
                            <p:stCondLst>
                              <p:cond delay="2000"/>
                            </p:stCondLst>
                            <p:childTnLst>
                              <p:par>
                                <p:cTn id="46" presetID="13" presetClass="entr" presetSubtype="16" fill="hold" grpId="0" nodeType="after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Effect transition="in" filter="plus(in)">
                                      <p:cBhvr>
                                        <p:cTn id="48"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Content Placeholder 2"/>
          <p:cNvSpPr txBox="1"/>
          <p:nvPr/>
        </p:nvSpPr>
        <p:spPr>
          <a:xfrm>
            <a:off x="807492" y="300249"/>
            <a:ext cx="11229833" cy="6277971"/>
          </a:xfrm>
          <a:prstGeom prst="rect">
            <a:avLst/>
          </a:prstGeom>
          <a:solidFill>
            <a:schemeClr val="bg1">
              <a:alpha val="9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t>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JOHN 13:15 — “I HAVE GIVEN YOU AN EXAMPLE”</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Jesus didn’t just give a Command —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He Gave a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Pattern</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Greek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“Example”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Model</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Blueprint</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Pattern to Trace</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Jesus is saying: “Trace Your Life Over Mine”</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4" dur="500"/>
                                        <p:tgtEl>
                                          <p:spTgt spid="2">
                                            <p:txEl>
                                              <p:pRg st="3" end="3"/>
                                            </p:txEl>
                                          </p:spTgt>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3" dur="500"/>
                                        <p:tgtEl>
                                          <p:spTgt spid="2">
                                            <p:txEl>
                                              <p:pRg st="5" end="5"/>
                                            </p:txEl>
                                          </p:spTgt>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37" dur="500"/>
                                        <p:tgtEl>
                                          <p:spTgt spid="2">
                                            <p:txEl>
                                              <p:pRg st="6" end="6"/>
                                            </p:txEl>
                                          </p:spTgt>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1" dur="500"/>
                                        <p:tgtEl>
                                          <p:spTgt spid="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477520" y="0"/>
            <a:ext cx="11714480" cy="6697345"/>
          </a:xfrm>
          <a:prstGeom prst="rect">
            <a:avLst/>
          </a:prstGeom>
          <a:solidFill>
            <a:schemeClr val="bg1"/>
          </a:solidFill>
        </p:spPr>
        <p:txBody>
          <a:bodyPr vert="horz" lIns="91440" tIns="45720" rIns="91440" bIns="45720" rtlCol="0">
            <a:normAutofit fontScale="7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39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Insight</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World Climbs Ladders…</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…But Jesus Carried a Towel</a:t>
            </a:r>
            <a:endParaRPr lang="en-US" sz="2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1800"/>
              </a:spcBef>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SECOND‑MILE PRINCIPLE #3:</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second mile is where you stop asking, “What do I have to do?” and start asking, “What more can I do?”</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20000"/>
              </a:lnSpc>
              <a:spcBef>
                <a:spcPts val="1800"/>
              </a:spcBef>
              <a:buNone/>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endParaRPr lang="en-US" sz="35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20000"/>
              </a:lnSpc>
              <a:spcBef>
                <a:spcPts val="0"/>
              </a:spcBef>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Follow the Pattern, Not the Culture</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20000"/>
              </a:lnSpc>
              <a:spcBef>
                <a:spcPts val="0"/>
              </a:spcBef>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This Week:</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Replace complaining with serving</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Replace entitlement with gratitude</a:t>
            </a:r>
            <a:endPar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Replace </a:t>
            </a:r>
            <a:r>
              <a:rPr lang="en-US" sz="35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“That’s not my job” </a:t>
            </a:r>
            <a:r>
              <a:rPr lang="en-US" sz="35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with </a:t>
            </a:r>
            <a:r>
              <a:rPr lang="en-US" sz="35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“How can I help?”</a:t>
            </a:r>
            <a:endParaRPr lang="en-US"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3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2000"/>
                                        <p:tgtEl>
                                          <p:spTgt spid="5">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heel(1)">
                                      <p:cBhvr>
                                        <p:cTn id="26" dur="20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wheel(1)">
                                      <p:cBhvr>
                                        <p:cTn id="31" dur="20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heel(1)">
                                      <p:cBhvr>
                                        <p:cTn id="36" dur="2000"/>
                                        <p:tgtEl>
                                          <p:spTgt spid="5">
                                            <p:txEl>
                                              <p:pRg st="5" end="5"/>
                                            </p:txEl>
                                          </p:spTgt>
                                        </p:tgtEl>
                                      </p:cBhvr>
                                    </p:animEffect>
                                  </p:childTnLst>
                                </p:cTn>
                              </p:par>
                            </p:childTnLst>
                          </p:cTn>
                        </p:par>
                        <p:par>
                          <p:cTn id="37" fill="hold">
                            <p:stCondLst>
                              <p:cond delay="2000"/>
                            </p:stCondLst>
                            <p:childTnLst>
                              <p:par>
                                <p:cTn id="38" presetID="21" presetClass="entr" presetSubtype="1" fill="hold" grpId="0" nodeType="after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wheel(1)">
                                      <p:cBhvr>
                                        <p:cTn id="40" dur="2000"/>
                                        <p:tgtEl>
                                          <p:spTgt spid="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wheel(1)">
                                      <p:cBhvr>
                                        <p:cTn id="45" dur="2000"/>
                                        <p:tgtEl>
                                          <p:spTgt spid="5">
                                            <p:txEl>
                                              <p:pRg st="7" end="7"/>
                                            </p:txEl>
                                          </p:spTgt>
                                        </p:tgtEl>
                                      </p:cBhvr>
                                    </p:animEffect>
                                  </p:childTnLst>
                                </p:cTn>
                              </p:par>
                            </p:childTnLst>
                          </p:cTn>
                        </p:par>
                        <p:par>
                          <p:cTn id="46" fill="hold">
                            <p:stCondLst>
                              <p:cond delay="2000"/>
                            </p:stCondLst>
                            <p:childTnLst>
                              <p:par>
                                <p:cTn id="47" presetID="21" presetClass="entr" presetSubtype="1" fill="hold" grpId="0" nodeType="after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wheel(1)">
                                      <p:cBhvr>
                                        <p:cTn id="49" dur="2000"/>
                                        <p:tgtEl>
                                          <p:spTgt spid="5">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5">
                                            <p:txEl>
                                              <p:pRg st="9" end="9"/>
                                            </p:txEl>
                                          </p:spTgt>
                                        </p:tgtEl>
                                        <p:attrNameLst>
                                          <p:attrName>style.visibility</p:attrName>
                                        </p:attrNameLst>
                                      </p:cBhvr>
                                      <p:to>
                                        <p:strVal val="visible"/>
                                      </p:to>
                                    </p:set>
                                    <p:animEffect transition="in" filter="wheel(1)">
                                      <p:cBhvr>
                                        <p:cTn id="54" dur="2000"/>
                                        <p:tgtEl>
                                          <p:spTgt spid="5">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animEffect transition="in" filter="wheel(1)">
                                      <p:cBhvr>
                                        <p:cTn id="59"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136525" y="409575"/>
            <a:ext cx="11832590" cy="6085205"/>
          </a:xfrm>
          <a:prstGeom prst="rect">
            <a:avLst/>
          </a:prstGeom>
          <a:solidFill>
            <a:schemeClr val="bg1"/>
          </a:solidFill>
        </p:spPr>
        <p:txBody>
          <a:bodyPr vert="horz" lIns="91440" tIns="45720" rIns="91440" bIns="45720" rtlCol="0">
            <a:normAutofit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t>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JOHN 13:16, </a:t>
            </a:r>
            <a:r>
              <a:rPr lang="en-US" sz="36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“Servant is not greater than his master”</a:t>
            </a:r>
            <a:endParaRPr lang="en-US" sz="3600"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1200"/>
              </a:spcBef>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the Master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served</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the servants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must serve</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0"/>
              </a:spcBef>
            </a:pP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the King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knelt</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the kingdom must </a:t>
            </a: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kneel</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Matthew 5:41</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someone forces you to go one mile, go with him two”</a:t>
            </a:r>
            <a:endPar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First Mile </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is </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Obligation</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Second Mile </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is </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Revelation</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Mark 10:45</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Son of Man did not come to be served, but to serve…”</a:t>
            </a:r>
            <a:endParaRPr lang="en-US" sz="3200" b="1" i="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4" dur="500"/>
                                        <p:tgtEl>
                                          <p:spTgt spid="5">
                                            <p:txEl>
                                              <p:pRg st="3" end="3"/>
                                            </p:txEl>
                                          </p:spTgt>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8" dur="500"/>
                                        <p:tgtEl>
                                          <p:spTgt spid="5">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3" dur="500"/>
                                        <p:tgtEl>
                                          <p:spTgt spid="5">
                                            <p:txEl>
                                              <p:pRg st="7" end="7"/>
                                            </p:txEl>
                                          </p:spTgt>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18197" y="1625221"/>
            <a:ext cx="5091834" cy="5334000"/>
          </a:xfrm>
          <a:solidFill>
            <a:schemeClr val="bg1"/>
          </a:solidFill>
        </p:spPr>
        <p:txBody>
          <a:bodyPr>
            <a:normAutofit fontScale="92500" lnSpcReduction="20000"/>
          </a:bodyPr>
          <a:lstStyle/>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Spiritual Warfare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10% Satan’s Tactics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90% How We Respond</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Remember…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With God We Are Not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Helpless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Hopeless</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10000"/>
              </a:lnSpc>
              <a:buNone/>
              <a:defRPr/>
            </a:pPr>
            <a:r>
              <a:rPr lang="en-US" sz="3600" b="1" dirty="0">
                <a:effectLst>
                  <a:outerShdw blurRad="38100" dist="38100" dir="2700000" algn="tl">
                    <a:srgbClr val="000000">
                      <a:alpha val="43137"/>
                    </a:srgbClr>
                  </a:outerShdw>
                </a:effectLst>
                <a:latin typeface="Arial Rounded MT Bold" panose="020F0704030504030204" pitchFamily="34" charset="0"/>
              </a:rPr>
              <a:t>We Are Powerful!!</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818866" y="409433"/>
            <a:ext cx="10467833" cy="5950424"/>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SECOND‑MILE PRINCIPLE #4:</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second mile is where Jesus Walks</a:t>
            </a: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0"/>
              </a:spcBef>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you want to find Him — Go There!</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Go the Second Mile</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This Week:</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spcBef>
                <a:spcPts val="600"/>
              </a:spcBef>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Do more than Required</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Stay longer than Expected</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Give more than Asked</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lnSpc>
                <a:spcPct val="100000"/>
              </a:lnSpc>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Love deeper than Comfortable</a:t>
            </a:r>
            <a:endPar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randombar(horizontal)">
                                      <p:cBhvr>
                                        <p:cTn id="7" dur="500"/>
                                        <p:tgtEl>
                                          <p:spTgt spid="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0" dur="500"/>
                                        <p:tgtEl>
                                          <p:spTgt spid="5">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4" dur="500"/>
                                        <p:tgtEl>
                                          <p:spTgt spid="5">
                                            <p:txEl>
                                              <p:pRg st="1" end="1"/>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3" dur="500"/>
                                        <p:tgtEl>
                                          <p:spTgt spid="5">
                                            <p:txEl>
                                              <p:pRg st="3" end="3"/>
                                            </p:txEl>
                                          </p:spTgt>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randombar(horizontal)">
                                      <p:cBhvr>
                                        <p:cTn id="46" dur="500"/>
                                        <p:tgtEl>
                                          <p:spTgt spid="5">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animEffect transition="in" filter="randombar(horizontal)">
                                      <p:cBhvr>
                                        <p:cTn id="5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5" name="Content Placeholder 2"/>
          <p:cNvSpPr txBox="1"/>
          <p:nvPr/>
        </p:nvSpPr>
        <p:spPr>
          <a:xfrm>
            <a:off x="791845" y="0"/>
            <a:ext cx="11218545" cy="5955030"/>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JOHN 13:17, “BLESSED ARE YOU IF YOU DO THEM”</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Jesus Ends with a Promise:</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Blessing is Not in Knowing…</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…Blessing is in Doing</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Greek= Blessed </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Deep Joy</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Inner Satisfaction</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Divine Favor</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endParaRPr lang="en-US"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1000" fill="hold"/>
                                        <p:tgtEl>
                                          <p:spTgt spid="5">
                                            <p:bg/>
                                          </p:spTgt>
                                        </p:tgtEl>
                                        <p:attrNameLst>
                                          <p:attrName>ppt_w</p:attrName>
                                        </p:attrNameLst>
                                      </p:cBhvr>
                                      <p:tavLst>
                                        <p:tav tm="0">
                                          <p:val>
                                            <p:fltVal val="0"/>
                                          </p:val>
                                        </p:tav>
                                        <p:tav tm="100000">
                                          <p:val>
                                            <p:strVal val="#ppt_w"/>
                                          </p:val>
                                        </p:tav>
                                      </p:tavLst>
                                    </p:anim>
                                    <p:anim calcmode="lin" valueType="num">
                                      <p:cBhvr>
                                        <p:cTn id="8" dur="1000" fill="hold"/>
                                        <p:tgtEl>
                                          <p:spTgt spid="5">
                                            <p:bg/>
                                          </p:spTgt>
                                        </p:tgtEl>
                                        <p:attrNameLst>
                                          <p:attrName>ppt_h</p:attrName>
                                        </p:attrNameLst>
                                      </p:cBhvr>
                                      <p:tavLst>
                                        <p:tav tm="0">
                                          <p:val>
                                            <p:fltVal val="0"/>
                                          </p:val>
                                        </p:tav>
                                        <p:tav tm="100000">
                                          <p:val>
                                            <p:strVal val="#ppt_h"/>
                                          </p:val>
                                        </p:tav>
                                      </p:tavLst>
                                    </p:anim>
                                    <p:anim calcmode="lin" valueType="num">
                                      <p:cBhvr>
                                        <p:cTn id="9" dur="1000" fill="hold"/>
                                        <p:tgtEl>
                                          <p:spTgt spid="5">
                                            <p:bg/>
                                          </p:spTgt>
                                        </p:tgtEl>
                                        <p:attrNameLst>
                                          <p:attrName>style.rotation</p:attrName>
                                        </p:attrNameLst>
                                      </p:cBhvr>
                                      <p:tavLst>
                                        <p:tav tm="0">
                                          <p:val>
                                            <p:fltVal val="90"/>
                                          </p:val>
                                        </p:tav>
                                        <p:tav tm="100000">
                                          <p:val>
                                            <p:fltVal val="0"/>
                                          </p:val>
                                        </p:tav>
                                      </p:tavLst>
                                    </p:anim>
                                    <p:animEffect transition="in" filter="fade">
                                      <p:cBhvr>
                                        <p:cTn id="10" dur="1000"/>
                                        <p:tgtEl>
                                          <p:spTgt spid="5">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p:cTn id="28"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5">
                                            <p:txEl>
                                              <p:pRg st="2" end="2"/>
                                            </p:txEl>
                                          </p:spTgt>
                                        </p:tgtEl>
                                      </p:cBhvr>
                                    </p:animEffect>
                                  </p:childTnLst>
                                </p:cTn>
                              </p:par>
                            </p:childTnLst>
                          </p:cTn>
                        </p:par>
                        <p:par>
                          <p:cTn id="32" fill="hold">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p:cTn id="35"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p:cTn id="43"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5">
                                            <p:txEl>
                                              <p:pRg st="5" end="5"/>
                                            </p:txEl>
                                          </p:spTgt>
                                        </p:tgtEl>
                                      </p:cBhvr>
                                    </p:animEffect>
                                  </p:childTnLst>
                                </p:cTn>
                              </p:par>
                            </p:childTnLst>
                          </p:cTn>
                        </p:par>
                        <p:par>
                          <p:cTn id="47" fill="hold">
                            <p:stCondLst>
                              <p:cond delay="1000"/>
                            </p:stCondLst>
                            <p:childTnLst>
                              <p:par>
                                <p:cTn id="48" presetID="31" presetClass="entr" presetSubtype="0" fill="hold" grpId="0" nodeType="after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 calcmode="lin" valueType="num">
                                      <p:cBhvr>
                                        <p:cTn id="50"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51"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2"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53" dur="1000"/>
                                        <p:tgtEl>
                                          <p:spTgt spid="5">
                                            <p:txEl>
                                              <p:pRg st="6" end="6"/>
                                            </p:txEl>
                                          </p:spTgt>
                                        </p:tgtEl>
                                      </p:cBhvr>
                                    </p:animEffect>
                                  </p:childTnLst>
                                </p:cTn>
                              </p:par>
                            </p:childTnLst>
                          </p:cTn>
                        </p:par>
                        <p:par>
                          <p:cTn id="54" fill="hold">
                            <p:stCondLst>
                              <p:cond delay="2000"/>
                            </p:stCondLst>
                            <p:childTnLst>
                              <p:par>
                                <p:cTn id="55" presetID="31" presetClass="entr" presetSubtype="0" fill="hold" grpId="0" nodeType="after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p:cTn id="57"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8"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60" dur="1000"/>
                                        <p:tgtEl>
                                          <p:spTgt spid="5">
                                            <p:txEl>
                                              <p:pRg st="7" end="7"/>
                                            </p:txEl>
                                          </p:spTgt>
                                        </p:tgtEl>
                                      </p:cBhvr>
                                    </p:animEffect>
                                  </p:childTnLst>
                                </p:cTn>
                              </p:par>
                            </p:childTnLst>
                          </p:cTn>
                        </p:par>
                        <p:par>
                          <p:cTn id="61" fill="hold">
                            <p:stCondLst>
                              <p:cond delay="3000"/>
                            </p:stCondLst>
                            <p:childTnLst>
                              <p:par>
                                <p:cTn id="62" presetID="31" presetClass="entr" presetSubtype="0" fill="hold" grpId="0" nodeType="afterEffect">
                                  <p:stCondLst>
                                    <p:cond delay="0"/>
                                  </p:stCondLst>
                                  <p:childTnLst>
                                    <p:set>
                                      <p:cBhvr>
                                        <p:cTn id="63" dur="1" fill="hold">
                                          <p:stCondLst>
                                            <p:cond delay="0"/>
                                          </p:stCondLst>
                                        </p:cTn>
                                        <p:tgtEl>
                                          <p:spTgt spid="5">
                                            <p:txEl>
                                              <p:pRg st="8" end="8"/>
                                            </p:txEl>
                                          </p:spTgt>
                                        </p:tgtEl>
                                        <p:attrNameLst>
                                          <p:attrName>style.visibility</p:attrName>
                                        </p:attrNameLst>
                                      </p:cBhvr>
                                      <p:to>
                                        <p:strVal val="visible"/>
                                      </p:to>
                                    </p:set>
                                    <p:anim calcmode="lin" valueType="num">
                                      <p:cBhvr>
                                        <p:cTn id="64"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5"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66"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67"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2"/>
          <p:cNvSpPr txBox="1"/>
          <p:nvPr/>
        </p:nvSpPr>
        <p:spPr>
          <a:xfrm>
            <a:off x="477672" y="-1"/>
            <a:ext cx="11714327" cy="6578221"/>
          </a:xfrm>
          <a:prstGeom prst="rect">
            <a:avLst/>
          </a:prstGeom>
          <a:solidFill>
            <a:schemeClr val="bg1">
              <a:alpha val="9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Insight</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You don’t get blessed for understanding servanthood… </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…You get blessed for practicing it</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200"/>
              </a:spcBef>
              <a:buNone/>
            </a:pPr>
            <a:r>
              <a:rPr lang="en-US" sz="33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SECOND‑MILE PRINCIPLE #5:</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0"/>
              </a:spcBef>
              <a:buNone/>
            </a:pPr>
            <a:r>
              <a:rPr lang="en-US" sz="33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Second Mile Is Where Blessing Lives</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Challenge</a:t>
            </a:r>
            <a:r>
              <a:rPr lang="en-US" sz="33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3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Turn Knowing into Doing</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Within the next </a:t>
            </a:r>
            <a:r>
              <a:rPr lang="en-US" sz="33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24 hours:</a:t>
            </a:r>
            <a:endParaRPr lang="en-US" sz="33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Turn one Sermon Point into one Action</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Turn one Conviction into one Commitment</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Turn one Opportunity into one Blessing</a:t>
            </a:r>
            <a:endParaRPr lang="en-US" sz="33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Font typeface="Arial" panose="020B0604020202020204" pitchFamily="34" charset="0"/>
              <a:buNone/>
            </a:pP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2000"/>
                                        <p:tgtEl>
                                          <p:spTgt spid="5">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1)">
                                      <p:cBhvr>
                                        <p:cTn id="10" dur="2000"/>
                                        <p:tgtEl>
                                          <p:spTgt spid="5">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heel(1)">
                                      <p:cBhvr>
                                        <p:cTn id="14" dur="2000"/>
                                        <p:tgtEl>
                                          <p:spTgt spid="5">
                                            <p:txEl>
                                              <p:pRg st="1" end="1"/>
                                            </p:txEl>
                                          </p:spTgt>
                                        </p:tgtEl>
                                      </p:cBhvr>
                                    </p:animEffect>
                                  </p:childTnLst>
                                </p:cTn>
                              </p:par>
                            </p:childTnLst>
                          </p:cTn>
                        </p:par>
                        <p:par>
                          <p:cTn id="15" fill="hold">
                            <p:stCondLst>
                              <p:cond delay="4000"/>
                            </p:stCondLst>
                            <p:childTnLst>
                              <p:par>
                                <p:cTn id="16" presetID="21" presetClass="entr" presetSubtype="1"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heel(1)">
                                      <p:cBhvr>
                                        <p:cTn id="18" dur="20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wheel(1)">
                                      <p:cBhvr>
                                        <p:cTn id="23" dur="2000"/>
                                        <p:tgtEl>
                                          <p:spTgt spid="5">
                                            <p:txEl>
                                              <p:pRg st="3" end="3"/>
                                            </p:tx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heel(1)">
                                      <p:cBhvr>
                                        <p:cTn id="26" dur="2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wheel(1)">
                                      <p:cBhvr>
                                        <p:cTn id="31" dur="2000"/>
                                        <p:tgtEl>
                                          <p:spTgt spid="5">
                                            <p:txEl>
                                              <p:pRg st="5" end="5"/>
                                            </p:txEl>
                                          </p:spTgt>
                                        </p:tgtEl>
                                      </p:cBhvr>
                                    </p:animEffect>
                                  </p:childTnLst>
                                </p:cTn>
                              </p:par>
                            </p:childTnLst>
                          </p:cTn>
                        </p:par>
                        <p:par>
                          <p:cTn id="32" fill="hold">
                            <p:stCondLst>
                              <p:cond delay="2000"/>
                            </p:stCondLst>
                            <p:childTnLst>
                              <p:par>
                                <p:cTn id="33" presetID="21" presetClass="entr" presetSubtype="1" fill="hold" grpId="0" nodeType="after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heel(1)">
                                      <p:cBhvr>
                                        <p:cTn id="35" dur="2000"/>
                                        <p:tgtEl>
                                          <p:spTgt spid="5">
                                            <p:txEl>
                                              <p:pRg st="6" end="6"/>
                                            </p:txEl>
                                          </p:spTgt>
                                        </p:tgtEl>
                                      </p:cBhvr>
                                    </p:animEffect>
                                  </p:childTnLst>
                                </p:cTn>
                              </p:par>
                            </p:childTnLst>
                          </p:cTn>
                        </p:par>
                        <p:par>
                          <p:cTn id="36" fill="hold">
                            <p:stCondLst>
                              <p:cond delay="4000"/>
                            </p:stCondLst>
                            <p:childTnLst>
                              <p:par>
                                <p:cTn id="37" presetID="21" presetClass="entr" presetSubtype="1" fill="hold" grpId="0" nodeType="after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wheel(1)">
                                      <p:cBhvr>
                                        <p:cTn id="39" dur="2000"/>
                                        <p:tgtEl>
                                          <p:spTgt spid="5">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
                                            <p:txEl>
                                              <p:pRg st="8" end="8"/>
                                            </p:txEl>
                                          </p:spTgt>
                                        </p:tgtEl>
                                        <p:attrNameLst>
                                          <p:attrName>style.visibility</p:attrName>
                                        </p:attrNameLst>
                                      </p:cBhvr>
                                      <p:to>
                                        <p:strVal val="visible"/>
                                      </p:to>
                                    </p:set>
                                    <p:animEffect transition="in" filter="wheel(1)">
                                      <p:cBhvr>
                                        <p:cTn id="44" dur="2000"/>
                                        <p:tgtEl>
                                          <p:spTgt spid="5">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Effect transition="in" filter="wheel(1)">
                                      <p:cBhvr>
                                        <p:cTn id="49" dur="2000"/>
                                        <p:tgtEl>
                                          <p:spTgt spid="5">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5">
                                            <p:txEl>
                                              <p:pRg st="10" end="10"/>
                                            </p:txEl>
                                          </p:spTgt>
                                        </p:tgtEl>
                                        <p:attrNameLst>
                                          <p:attrName>style.visibility</p:attrName>
                                        </p:attrNameLst>
                                      </p:cBhvr>
                                      <p:to>
                                        <p:strVal val="visible"/>
                                      </p:to>
                                    </p:set>
                                    <p:animEffect transition="in" filter="wheel(1)">
                                      <p:cBhvr>
                                        <p:cTn id="54" dur="2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0" y="423086"/>
            <a:ext cx="12192000" cy="6250675"/>
          </a:xfrm>
          <a:solidFill>
            <a:schemeClr val="bg1"/>
          </a:solidFill>
        </p:spPr>
        <p:txBody>
          <a:bodyPr>
            <a:normAutofit/>
          </a:bodyPr>
          <a:lstStyle/>
          <a:p>
            <a:pPr marL="0" indent="0" algn="ctr">
              <a:buNone/>
            </a:pPr>
            <a:r>
              <a:rPr lang="en-US" b="1" dirty="0"/>
              <a:t>“</a:t>
            </a: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LORD, MAKE ME A SECOND‑MILE SERVANT”</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algn="ct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If you’ve been tired… If you’ve been selective in your serving… …stuck in the first mile… ..been avoiding the towel… If you’ve been waiting for others to go first…</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Come to the Altar Saying: </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“Lord, make me a Second‑Mile Servant.”</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1800"/>
              </a:spcBef>
              <a:buNone/>
            </a:pPr>
            <a:r>
              <a:rPr lang="en-US" sz="32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CLOSING DECLARATION</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spcBef>
                <a:spcPts val="600"/>
              </a:spcBef>
              <a:buNone/>
            </a:pPr>
            <a:r>
              <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I choose the towel. I choose the second mile. I choose the posture of Jesus. I choose the path of servanthood. I choose the joy of obedience. I choose the blessing of the basin. I choose to follow the Example of my Master.</a:t>
            </a: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nSpc>
                <a:spcPct val="110000"/>
              </a:lnSpc>
              <a:buNone/>
            </a:pPr>
            <a:endParaRPr lang="en-US"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inVertical)">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barn(inVertical)">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barn(inVertical)">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rcRect t="14044" b="3424"/>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9" name="Group 8"/>
          <p:cNvGrpSpPr>
            <a:grpSpLocks noGrp="1" noRot="1" noChangeAspect="1" noMove="1" noResize="1" noUngrp="1"/>
          </p:cNvGrpSpPr>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p:cNvSpPr/>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p:cNvGrpSpPr/>
            <p:nvPr/>
          </p:nvGrpSpPr>
          <p:grpSpPr>
            <a:xfrm>
              <a:off x="3697284" y="-1"/>
              <a:ext cx="884241" cy="6858002"/>
              <a:chOff x="3697284" y="-1"/>
              <a:chExt cx="884241" cy="6858002"/>
            </a:xfrm>
          </p:grpSpPr>
          <p:grpSp>
            <p:nvGrpSpPr>
              <p:cNvPr id="12" name="Group 11"/>
              <p:cNvGrpSpPr/>
              <p:nvPr/>
            </p:nvGrpSpPr>
            <p:grpSpPr>
              <a:xfrm>
                <a:off x="3697284" y="-1"/>
                <a:ext cx="884241" cy="6858001"/>
                <a:chOff x="3697284" y="-1"/>
                <a:chExt cx="884241" cy="6858001"/>
              </a:xfrm>
              <a:solidFill>
                <a:srgbClr val="FFFFFF"/>
              </a:solidFill>
              <a:effectLst/>
            </p:grpSpPr>
            <p:sp>
              <p:nvSpPr>
                <p:cNvPr id="16" name="Freeform: Shape 15"/>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p:cNvGrpSpPr/>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4" name="Freeform: Shape 13"/>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cSld>
  <p:clrMapOvr>
    <a:masterClrMapping/>
  </p:clrMapOvr>
  <mc:AlternateContent xmlns:mc="http://schemas.openxmlformats.org/markup-compatibility/2006">
    <mc:Choice xmlns:p14="http://schemas.microsoft.com/office/powerpoint/2010/main" Requires="p14">
      <p:transition spd="slow" p14:dur="3000">
        <p14:shred pattern="rectang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841" y="518614"/>
            <a:ext cx="11491415" cy="6005015"/>
          </a:xfrm>
        </p:spPr>
        <p:txBody>
          <a:bodyPr/>
          <a:lstStyle/>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328" y="172820"/>
            <a:ext cx="11864896" cy="7000763"/>
          </a:xfrm>
          <a:prstGeom prst="rect">
            <a:avLst/>
          </a:prstGeom>
        </p:spPr>
        <p:txBody>
          <a:bodyPr wrap="square">
            <a:spAutoFit/>
          </a:bodyPr>
          <a:lstStyle/>
          <a:p>
            <a:r>
              <a:rPr lang="en-US" sz="2700" dirty="0">
                <a:effectLst>
                  <a:outerShdw blurRad="38100" dist="38100" dir="2700000" algn="tl">
                    <a:srgbClr val="000000">
                      <a:alpha val="43137"/>
                    </a:srgbClr>
                  </a:outerShdw>
                </a:effectLst>
              </a:rPr>
              <a:t>A pastor attended a men's breakfast in the middle of a rural farming area of the country.</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The group had asked an older farmer, decked out in bib overalls, to say grace for the morning breakfast:</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"Lord, I hate buttermilk," the farmer </a:t>
            </a:r>
            <a:r>
              <a:rPr lang="en-US" sz="2700" dirty="0" err="1">
                <a:effectLst>
                  <a:outerShdw blurRad="38100" dist="38100" dir="2700000" algn="tl">
                    <a:srgbClr val="000000">
                      <a:alpha val="43137"/>
                    </a:srgbClr>
                  </a:outerShdw>
                </a:effectLst>
              </a:rPr>
              <a:t>began.The</a:t>
            </a:r>
            <a:r>
              <a:rPr lang="en-US" sz="2700" dirty="0">
                <a:effectLst>
                  <a:outerShdw blurRad="38100" dist="38100" dir="2700000" algn="tl">
                    <a:srgbClr val="000000">
                      <a:alpha val="43137"/>
                    </a:srgbClr>
                  </a:outerShdw>
                </a:effectLst>
              </a:rPr>
              <a:t> visiting pastor opened one eye to glance at the farmer and wonder where this was going.</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The farmer loudly proclaimed, "Lord, I hate </a:t>
            </a:r>
            <a:r>
              <a:rPr lang="en-US" sz="2700" dirty="0" err="1">
                <a:effectLst>
                  <a:outerShdw blurRad="38100" dist="38100" dir="2700000" algn="tl">
                    <a:srgbClr val="000000">
                      <a:alpha val="43137"/>
                    </a:srgbClr>
                  </a:outerShdw>
                </a:effectLst>
              </a:rPr>
              <a:t>lard."Now</a:t>
            </a:r>
            <a:r>
              <a:rPr lang="en-US" sz="2700" dirty="0">
                <a:effectLst>
                  <a:outerShdw blurRad="38100" dist="38100" dir="2700000" algn="tl">
                    <a:srgbClr val="000000">
                      <a:alpha val="43137"/>
                    </a:srgbClr>
                  </a:outerShdw>
                </a:effectLst>
              </a:rPr>
              <a:t> the pastor was growing concerned.</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Without missing a beat, the farmer continued, "And Lord, you know I don't much care for raw white </a:t>
            </a:r>
            <a:r>
              <a:rPr lang="en-US" sz="2700" dirty="0" err="1">
                <a:effectLst>
                  <a:outerShdw blurRad="38100" dist="38100" dir="2700000" algn="tl">
                    <a:srgbClr val="000000">
                      <a:alpha val="43137"/>
                    </a:srgbClr>
                  </a:outerShdw>
                </a:effectLst>
              </a:rPr>
              <a:t>flour."The</a:t>
            </a:r>
            <a:r>
              <a:rPr lang="en-US" sz="2700" dirty="0">
                <a:effectLst>
                  <a:outerShdw blurRad="38100" dist="38100" dir="2700000" algn="tl">
                    <a:srgbClr val="000000">
                      <a:alpha val="43137"/>
                    </a:srgbClr>
                  </a:outerShdw>
                </a:effectLst>
              </a:rPr>
              <a:t> pastor once again opened an eye to glance around the room and saw that he wasn't the only one to feel uncomfortable.</a:t>
            </a:r>
            <a:endParaRPr lang="en-US" sz="2700" dirty="0">
              <a:effectLst>
                <a:outerShdw blurRad="38100" dist="38100" dir="2700000" algn="tl">
                  <a:srgbClr val="000000">
                    <a:alpha val="43137"/>
                  </a:srgbClr>
                </a:outerShdw>
              </a:effectLst>
            </a:endParaRPr>
          </a:p>
          <a:p>
            <a:r>
              <a:rPr lang="en-US" sz="2700" dirty="0">
                <a:effectLst>
                  <a:outerShdw blurRad="38100" dist="38100" dir="2700000" algn="tl">
                    <a:srgbClr val="000000">
                      <a:alpha val="43137"/>
                    </a:srgbClr>
                  </a:outerShdw>
                </a:effectLst>
              </a:rPr>
              <a:t>Then the farmer added, "But Lord, when you mix them all together and bake them, I do love warm fresh biscuits. So Lord, when things come up that we don't like, when life gets hard, when we don't understand what you're saying to us, help us to just relax and wait until you are done mixing. It will probably be even better than biscuits. Amen.“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514600" y="457200"/>
            <a:ext cx="8212540" cy="5261212"/>
          </a:xfrm>
          <a:solidFill>
            <a:schemeClr val="bg1"/>
          </a:solidFill>
        </p:spPr>
        <p:txBody>
          <a:bodyPr>
            <a:normAutofit/>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600"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95"/>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 calcmode="lin" valueType="num">
                                      <p:cBhvr additive="base">
                                        <p:cTn id="7" dur="500" fill="hold"/>
                                        <p:tgtEl>
                                          <p:spTgt spid="307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5">
                                            <p:txEl>
                                              <p:pRg st="0" end="0"/>
                                            </p:txEl>
                                          </p:spTgt>
                                        </p:tgtEl>
                                        <p:attrNameLst>
                                          <p:attrName>style.visibility</p:attrName>
                                        </p:attrNameLst>
                                      </p:cBhvr>
                                      <p:to>
                                        <p:strVal val="visible"/>
                                      </p:to>
                                    </p:set>
                                    <p:anim calcmode="lin" valueType="num">
                                      <p:cBhvr additive="base">
                                        <p:cTn id="11"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075">
                                            <p:txEl>
                                              <p:pRg st="1" end="1"/>
                                            </p:txEl>
                                          </p:spTgt>
                                        </p:tgtEl>
                                        <p:attrNameLst>
                                          <p:attrName>style.visibility</p:attrName>
                                        </p:attrNameLst>
                                      </p:cBhvr>
                                      <p:to>
                                        <p:strVal val="visible"/>
                                      </p:to>
                                    </p:set>
                                    <p:anim calcmode="lin" valueType="num">
                                      <p:cBhvr additive="base">
                                        <p:cTn id="16"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3075">
                                            <p:txEl>
                                              <p:pRg st="3" end="3"/>
                                            </p:txEl>
                                          </p:spTgt>
                                        </p:tgtEl>
                                        <p:attrNameLst>
                                          <p:attrName>style.visibility</p:attrName>
                                        </p:attrNameLst>
                                      </p:cBhvr>
                                      <p:to>
                                        <p:strVal val="visible"/>
                                      </p:to>
                                    </p:set>
                                    <p:anim calcmode="lin" valueType="num">
                                      <p:cBhvr additive="base">
                                        <p:cTn id="21"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 calcmode="lin" valueType="num">
                                      <p:cBhvr additive="base">
                                        <p:cTn id="26"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075">
                                            <p:txEl>
                                              <p:pRg st="5" end="5"/>
                                            </p:txEl>
                                          </p:spTgt>
                                        </p:tgtEl>
                                        <p:attrNameLst>
                                          <p:attrName>style.visibility</p:attrName>
                                        </p:attrNameLst>
                                      </p:cBhvr>
                                      <p:to>
                                        <p:strVal val="visible"/>
                                      </p:to>
                                    </p:set>
                                    <p:anim calcmode="lin" valueType="num">
                                      <p:cBhvr additive="base">
                                        <p:cTn id="31"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3075">
                                            <p:txEl>
                                              <p:pRg st="6" end="6"/>
                                            </p:txEl>
                                          </p:spTgt>
                                        </p:tgtEl>
                                        <p:attrNameLst>
                                          <p:attrName>style.visibility</p:attrName>
                                        </p:attrNameLst>
                                      </p:cBhvr>
                                      <p:to>
                                        <p:strVal val="visible"/>
                                      </p:to>
                                    </p:set>
                                    <p:anim calcmode="lin" valueType="num">
                                      <p:cBhvr additive="base">
                                        <p:cTn id="36"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Hands in the air of people who praise God at church service"/>
          <p:cNvPicPr>
            <a:picLocks noChangeAspect="1" noChangeArrowheads="1"/>
          </p:cNvPicPr>
          <p:nvPr/>
        </p:nvPicPr>
        <p:blipFill>
          <a:blip r:embed="rId1">
            <a:extLst>
              <a:ext uri="{28A0092B-C50C-407E-A947-70E740481C1C}">
                <a14:useLocalDpi xmlns:a14="http://schemas.microsoft.com/office/drawing/2010/main" val="0"/>
              </a:ext>
            </a:extLst>
          </a:blip>
          <a:srcRect l="5184" r="818"/>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p:cNvSpPr>
            <a:spLocks noGrp="1"/>
          </p:cNvSpPr>
          <p:nvPr>
            <p:ph type="ctrTitle"/>
          </p:nvPr>
        </p:nvSpPr>
        <p:spPr>
          <a:xfrm>
            <a:off x="7424058" y="743447"/>
            <a:ext cx="4764894" cy="2794410"/>
          </a:xfrm>
          <a:noFill/>
        </p:spPr>
        <p:txBody>
          <a:bodyPr>
            <a:normAutofit/>
          </a:bodyPr>
          <a:lstStyle/>
          <a:p>
            <a:r>
              <a:rPr lang="en-US" sz="5200" dirty="0"/>
              <a:t>Edward Christian Church</a:t>
            </a:r>
            <a:endParaRPr lang="en-US" sz="5200" dirty="0"/>
          </a:p>
        </p:txBody>
      </p:sp>
      <p:sp>
        <p:nvSpPr>
          <p:cNvPr id="3" name="Subtitle 2"/>
          <p:cNvSpPr>
            <a:spLocks noGrp="1"/>
          </p:cNvSpPr>
          <p:nvPr>
            <p:ph type="subTitle" idx="1"/>
          </p:nvPr>
        </p:nvSpPr>
        <p:spPr>
          <a:xfrm>
            <a:off x="7935403" y="4629234"/>
            <a:ext cx="3445766" cy="1485319"/>
          </a:xfrm>
          <a:noFill/>
        </p:spPr>
        <p:txBody>
          <a:bodyPr>
            <a:normAutofit/>
          </a:bodyPr>
          <a:lstStyle/>
          <a:p>
            <a:r>
              <a:rPr lang="en-US" dirty="0"/>
              <a:t>1/18/2026</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746352" y="462886"/>
            <a:ext cx="6413898" cy="5257800"/>
          </a:xfrm>
          <a:solidFill>
            <a:schemeClr val="bg1"/>
          </a:solidFill>
        </p:spPr>
        <p:txBody>
          <a:bodyPr>
            <a:normAutofit lnSpcReduction="10000"/>
          </a:bodyPr>
          <a:lstStyle/>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260"/>
              </a:spcBef>
              <a:buNone/>
              <a:defRPr/>
            </a:pPr>
            <a:r>
              <a:rPr lang="en-US" altLang="en-US" sz="36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6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barn(inVertical)">
                                      <p:cBhvr>
                                        <p:cTn id="7" dur="500"/>
                                        <p:tgtEl>
                                          <p:spTgt spid="307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barn(inVertical)">
                                      <p:cBhvr>
                                        <p:cTn id="10" dur="500"/>
                                        <p:tgtEl>
                                          <p:spTgt spid="3075">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barn(inVertical)">
                                      <p:cBhvr>
                                        <p:cTn id="14" dur="500"/>
                                        <p:tgtEl>
                                          <p:spTgt spid="3075">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barn(inVertical)">
                                      <p:cBhvr>
                                        <p:cTn id="18" dur="500"/>
                                        <p:tgtEl>
                                          <p:spTgt spid="3075">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barn(inVertical)">
                                      <p:cBhvr>
                                        <p:cTn id="22" dur="500"/>
                                        <p:tgtEl>
                                          <p:spTgt spid="3075">
                                            <p:txEl>
                                              <p:pRg st="3" end="3"/>
                                            </p:txEl>
                                          </p:spTgt>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barn(inVertical)">
                                      <p:cBhvr>
                                        <p:cTn id="26" dur="500"/>
                                        <p:tgtEl>
                                          <p:spTgt spid="3075">
                                            <p:txEl>
                                              <p:pRg st="4" end="4"/>
                                            </p:txEl>
                                          </p:spTgt>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barn(inVertical)">
                                      <p:cBhvr>
                                        <p:cTn id="30" dur="500"/>
                                        <p:tgtEl>
                                          <p:spTgt spid="3075">
                                            <p:txEl>
                                              <p:pRg st="5" end="5"/>
                                            </p:txEl>
                                          </p:spTgt>
                                        </p:tgtEl>
                                      </p:cBhvr>
                                    </p:animEffect>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barn(inVertical)">
                                      <p:cBhvr>
                                        <p:cTn id="34" dur="500"/>
                                        <p:tgtEl>
                                          <p:spTgt spid="3075">
                                            <p:txEl>
                                              <p:pRg st="6" end="6"/>
                                            </p:txEl>
                                          </p:spTgt>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barn(inVertical)">
                                      <p:cBhvr>
                                        <p:cTn id="38" dur="5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dir="in"/>
      </p:transition>
    </mc:Choice>
    <mc:Fallback>
      <p:transition spd="slow">
        <p:split dir="in"/>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a:spLocks noGrp="1" noRot="1" noChangeAspect="1" noMove="1" noResize="1" noEditPoints="1" noAdjustHandles="1" noChangeArrowheads="1" noChangeShapeType="1" noTextEdit="1"/>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endParaRPr lang="en-US"/>
          </a:p>
        </p:txBody>
      </p:sp>
      <p:sp>
        <p:nvSpPr>
          <p:cNvPr id="31" name="Freeform: Shape 30"/>
          <p:cNvSpPr>
            <a:spLocks noGrp="1" noRot="1" noChangeAspect="1" noMove="1" noResize="1" noEditPoints="1" noAdjustHandles="1" noChangeArrowheads="1" noChangeShapeType="1" noTextEdit="1"/>
          </p:cNvSpPr>
          <p:nvPr/>
        </p:nvSpPr>
        <p:spPr>
          <a:xfrm rot="21050098" flipH="1" flipV="1">
            <a:off x="-160709" y="3977842"/>
            <a:ext cx="7507400" cy="3166385"/>
          </a:xfrm>
          <a:custGeom>
            <a:avLst/>
            <a:gdLst>
              <a:gd name="connsiteX0" fmla="*/ 5497485 w 7507400"/>
              <a:gd name="connsiteY0" fmla="*/ 2912009 h 3166385"/>
              <a:gd name="connsiteX1" fmla="*/ 7034681 w 7507400"/>
              <a:gd name="connsiteY1" fmla="*/ 3151263 h 3166385"/>
              <a:gd name="connsiteX2" fmla="*/ 7137723 w 7507400"/>
              <a:gd name="connsiteY2" fmla="*/ 3166385 h 3166385"/>
              <a:gd name="connsiteX3" fmla="*/ 7507400 w 7507400"/>
              <a:gd name="connsiteY3" fmla="*/ 875071 h 3166385"/>
              <a:gd name="connsiteX4" fmla="*/ 2083578 w 7507400"/>
              <a:gd name="connsiteY4" fmla="*/ 0 h 3166385"/>
              <a:gd name="connsiteX5" fmla="*/ 2023081 w 7507400"/>
              <a:gd name="connsiteY5" fmla="*/ 5468 h 3166385"/>
              <a:gd name="connsiteX6" fmla="*/ 1865374 w 7507400"/>
              <a:gd name="connsiteY6" fmla="*/ 76313 h 3166385"/>
              <a:gd name="connsiteX7" fmla="*/ 1634010 w 7507400"/>
              <a:gd name="connsiteY7" fmla="*/ 119359 h 3166385"/>
              <a:gd name="connsiteX8" fmla="*/ 1388186 w 7507400"/>
              <a:gd name="connsiteY8" fmla="*/ 130121 h 3166385"/>
              <a:gd name="connsiteX9" fmla="*/ 1330344 w 7507400"/>
              <a:gd name="connsiteY9" fmla="*/ 198275 h 3166385"/>
              <a:gd name="connsiteX10" fmla="*/ 1406262 w 7507400"/>
              <a:gd name="connsiteY10" fmla="*/ 270018 h 3166385"/>
              <a:gd name="connsiteX11" fmla="*/ 1521942 w 7507400"/>
              <a:gd name="connsiteY11" fmla="*/ 277191 h 3166385"/>
              <a:gd name="connsiteX12" fmla="*/ 2212420 w 7507400"/>
              <a:gd name="connsiteY12" fmla="*/ 295128 h 3166385"/>
              <a:gd name="connsiteX13" fmla="*/ 0 w 7507400"/>
              <a:gd name="connsiteY13" fmla="*/ 452960 h 3166385"/>
              <a:gd name="connsiteX14" fmla="*/ 300051 w 7507400"/>
              <a:gd name="connsiteY14" fmla="*/ 549813 h 3166385"/>
              <a:gd name="connsiteX15" fmla="*/ 401272 w 7507400"/>
              <a:gd name="connsiteY15" fmla="*/ 815258 h 3166385"/>
              <a:gd name="connsiteX16" fmla="*/ 770008 w 7507400"/>
              <a:gd name="connsiteY16" fmla="*/ 965917 h 3166385"/>
              <a:gd name="connsiteX17" fmla="*/ 1008605 w 7507400"/>
              <a:gd name="connsiteY17" fmla="*/ 1019724 h 3166385"/>
              <a:gd name="connsiteX18" fmla="*/ 1554478 w 7507400"/>
              <a:gd name="connsiteY18" fmla="*/ 1098641 h 3166385"/>
              <a:gd name="connsiteX19" fmla="*/ 1634010 w 7507400"/>
              <a:gd name="connsiteY19" fmla="*/ 1227777 h 3166385"/>
              <a:gd name="connsiteX20" fmla="*/ 1702696 w 7507400"/>
              <a:gd name="connsiteY20" fmla="*/ 1371261 h 3166385"/>
              <a:gd name="connsiteX21" fmla="*/ 1847299 w 7507400"/>
              <a:gd name="connsiteY21" fmla="*/ 1464526 h 3166385"/>
              <a:gd name="connsiteX22" fmla="*/ 723015 w 7507400"/>
              <a:gd name="connsiteY22" fmla="*/ 1450177 h 3166385"/>
              <a:gd name="connsiteX23" fmla="*/ 1991901 w 7507400"/>
              <a:gd name="connsiteY23" fmla="*/ 1751495 h 3166385"/>
              <a:gd name="connsiteX24" fmla="*/ 1879835 w 7507400"/>
              <a:gd name="connsiteY24" fmla="*/ 1869870 h 3166385"/>
              <a:gd name="connsiteX25" fmla="*/ 2573927 w 7507400"/>
              <a:gd name="connsiteY25" fmla="*/ 2031290 h 3166385"/>
              <a:gd name="connsiteX26" fmla="*/ 2201575 w 7507400"/>
              <a:gd name="connsiteY26" fmla="*/ 2049225 h 3166385"/>
              <a:gd name="connsiteX27" fmla="*/ 4367000 w 7507400"/>
              <a:gd name="connsiteY27" fmla="*/ 2723602 h 3166385"/>
              <a:gd name="connsiteX28" fmla="*/ 5497485 w 7507400"/>
              <a:gd name="connsiteY28" fmla="*/ 2912009 h 316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07400" h="3166385">
                <a:moveTo>
                  <a:pt x="5497485" y="2912009"/>
                </a:moveTo>
                <a:cubicBezTo>
                  <a:pt x="6033497" y="2998226"/>
                  <a:pt x="6619155" y="3089592"/>
                  <a:pt x="7034681" y="3151263"/>
                </a:cubicBezTo>
                <a:lnTo>
                  <a:pt x="7137723" y="3166385"/>
                </a:lnTo>
                <a:lnTo>
                  <a:pt x="7507400" y="875071"/>
                </a:lnTo>
                <a:lnTo>
                  <a:pt x="2083578" y="0"/>
                </a:lnTo>
                <a:lnTo>
                  <a:pt x="2023081" y="5468"/>
                </a:lnTo>
                <a:cubicBezTo>
                  <a:pt x="1965692" y="12642"/>
                  <a:pt x="1910562" y="27887"/>
                  <a:pt x="1865374" y="76313"/>
                </a:cubicBezTo>
                <a:cubicBezTo>
                  <a:pt x="1796688" y="151642"/>
                  <a:pt x="1724387" y="162404"/>
                  <a:pt x="1634010" y="119359"/>
                </a:cubicBezTo>
                <a:cubicBezTo>
                  <a:pt x="1554478" y="79900"/>
                  <a:pt x="1467718" y="90662"/>
                  <a:pt x="1388186" y="130121"/>
                </a:cubicBezTo>
                <a:cubicBezTo>
                  <a:pt x="1359266" y="144469"/>
                  <a:pt x="1330344" y="162404"/>
                  <a:pt x="1330344" y="198275"/>
                </a:cubicBezTo>
                <a:cubicBezTo>
                  <a:pt x="1330344" y="248495"/>
                  <a:pt x="1366496" y="262843"/>
                  <a:pt x="1406262" y="270018"/>
                </a:cubicBezTo>
                <a:cubicBezTo>
                  <a:pt x="1442412" y="277191"/>
                  <a:pt x="1485792" y="284366"/>
                  <a:pt x="1521942" y="277191"/>
                </a:cubicBezTo>
                <a:cubicBezTo>
                  <a:pt x="1753307" y="237734"/>
                  <a:pt x="1981057" y="302301"/>
                  <a:pt x="2212420" y="295128"/>
                </a:cubicBezTo>
                <a:cubicBezTo>
                  <a:pt x="1485792" y="449373"/>
                  <a:pt x="751934" y="399154"/>
                  <a:pt x="0" y="452960"/>
                </a:cubicBezTo>
                <a:cubicBezTo>
                  <a:pt x="97608" y="560573"/>
                  <a:pt x="224135" y="470896"/>
                  <a:pt x="300051" y="549813"/>
                </a:cubicBezTo>
                <a:cubicBezTo>
                  <a:pt x="227750" y="714820"/>
                  <a:pt x="256671" y="804497"/>
                  <a:pt x="401272" y="815258"/>
                </a:cubicBezTo>
                <a:cubicBezTo>
                  <a:pt x="542261" y="826019"/>
                  <a:pt x="694093" y="768625"/>
                  <a:pt x="770008" y="965917"/>
                </a:cubicBezTo>
                <a:cubicBezTo>
                  <a:pt x="791699" y="1026898"/>
                  <a:pt x="925458" y="1008963"/>
                  <a:pt x="1008605" y="1019724"/>
                </a:cubicBezTo>
                <a:cubicBezTo>
                  <a:pt x="1189357" y="1044833"/>
                  <a:pt x="1380957" y="1019724"/>
                  <a:pt x="1554478" y="1098641"/>
                </a:cubicBezTo>
                <a:cubicBezTo>
                  <a:pt x="1623165" y="1127337"/>
                  <a:pt x="1670160" y="1148860"/>
                  <a:pt x="1634010" y="1227777"/>
                </a:cubicBezTo>
                <a:cubicBezTo>
                  <a:pt x="1597859" y="1310280"/>
                  <a:pt x="1644855" y="1338976"/>
                  <a:pt x="1702696" y="1371261"/>
                </a:cubicBezTo>
                <a:cubicBezTo>
                  <a:pt x="1746077" y="1396370"/>
                  <a:pt x="1811148" y="1389197"/>
                  <a:pt x="1847299" y="1464526"/>
                </a:cubicBezTo>
                <a:cubicBezTo>
                  <a:pt x="1467717" y="1453764"/>
                  <a:pt x="1098981" y="1392783"/>
                  <a:pt x="723015" y="1450177"/>
                </a:cubicBezTo>
                <a:cubicBezTo>
                  <a:pt x="1135131" y="1593662"/>
                  <a:pt x="1587014" y="1586487"/>
                  <a:pt x="1991901" y="1751495"/>
                </a:cubicBezTo>
                <a:cubicBezTo>
                  <a:pt x="1977441" y="1808889"/>
                  <a:pt x="1883449" y="1783778"/>
                  <a:pt x="1879835" y="1869870"/>
                </a:cubicBezTo>
                <a:cubicBezTo>
                  <a:pt x="2093123" y="1959548"/>
                  <a:pt x="2349794" y="1898566"/>
                  <a:pt x="2573927" y="2031290"/>
                </a:cubicBezTo>
                <a:cubicBezTo>
                  <a:pt x="2443785" y="2092271"/>
                  <a:pt x="2324488" y="1991831"/>
                  <a:pt x="2201575" y="2049225"/>
                </a:cubicBezTo>
                <a:cubicBezTo>
                  <a:pt x="2241342" y="2135316"/>
                  <a:pt x="4041644" y="2666208"/>
                  <a:pt x="4367000" y="2723602"/>
                </a:cubicBezTo>
                <a:cubicBezTo>
                  <a:pt x="4615085" y="2767993"/>
                  <a:pt x="5038048" y="2838109"/>
                  <a:pt x="5497485" y="2912009"/>
                </a:cubicBezTo>
                <a:close/>
              </a:path>
            </a:pathLst>
          </a:custGeom>
          <a:solidFill>
            <a:schemeClr val="bg2">
              <a:alpha val="50000"/>
            </a:schemeClr>
          </a:solidFill>
          <a:ln w="32707" cap="flat">
            <a:noFill/>
            <a:prstDash val="solid"/>
            <a:miter/>
          </a:ln>
        </p:spPr>
        <p:txBody>
          <a:bodyPr rtlCol="0" anchor="ctr"/>
          <a:lstStyle/>
          <a:p>
            <a:endParaRPr lang="en-US"/>
          </a:p>
        </p:txBody>
      </p:sp>
      <p:sp>
        <p:nvSpPr>
          <p:cNvPr id="2" name="Title 1"/>
          <p:cNvSpPr>
            <a:spLocks noGrp="1"/>
          </p:cNvSpPr>
          <p:nvPr>
            <p:ph type="ctrTitle"/>
          </p:nvPr>
        </p:nvSpPr>
        <p:spPr>
          <a:xfrm>
            <a:off x="5931982" y="1160059"/>
            <a:ext cx="5602705" cy="5128029"/>
          </a:xfrm>
        </p:spPr>
        <p:txBody>
          <a:bodyPr anchor="ctr">
            <a:normAutofit/>
          </a:bodyPr>
          <a:lstStyle/>
          <a:p>
            <a:pPr>
              <a:lnSpc>
                <a:spcPct val="100000"/>
              </a:lnSpc>
            </a:pPr>
            <a:r>
              <a:rPr lang="en-US" b="1" i="1" dirty="0">
                <a:effectLst>
                  <a:outerShdw blurRad="38100" dist="38100" dir="2700000" algn="tl">
                    <a:srgbClr val="000000">
                      <a:alpha val="43137"/>
                    </a:srgbClr>
                  </a:outerShdw>
                </a:effectLst>
              </a:rPr>
              <a:t>Second Mile </a:t>
            </a:r>
            <a:br>
              <a:rPr lang="en-US" b="1" i="1" dirty="0">
                <a:effectLst>
                  <a:outerShdw blurRad="38100" dist="38100" dir="2700000" algn="tl">
                    <a:srgbClr val="000000">
                      <a:alpha val="43137"/>
                    </a:srgbClr>
                  </a:outerShdw>
                </a:effectLst>
              </a:rPr>
            </a:br>
            <a:r>
              <a:rPr lang="en-US" b="1" i="1" dirty="0">
                <a:effectLst>
                  <a:outerShdw blurRad="38100" dist="38100" dir="2700000" algn="tl">
                    <a:srgbClr val="000000">
                      <a:alpha val="43137"/>
                    </a:srgbClr>
                  </a:outerShdw>
                </a:effectLst>
              </a:rPr>
              <a:t>Servanthood</a:t>
            </a:r>
            <a:br>
              <a:rPr lang="en-US" b="1" i="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John 13</a:t>
            </a:r>
            <a:br>
              <a:rPr lang="en-US" b="1" dirty="0">
                <a:effectLst>
                  <a:outerShdw blurRad="38100" dist="38100" dir="2700000" algn="tl">
                    <a:srgbClr val="000000">
                      <a:alpha val="43137"/>
                    </a:srgbClr>
                  </a:outerShdw>
                </a:effectLst>
              </a:rPr>
            </a:br>
            <a:r>
              <a:rPr lang="en-US" b="1" dirty="0" err="1">
                <a:effectLst>
                  <a:outerShdw blurRad="38100" dist="38100" dir="2700000" algn="tl">
                    <a:srgbClr val="000000">
                      <a:alpha val="43137"/>
                    </a:srgbClr>
                  </a:outerShdw>
                </a:effectLst>
              </a:rPr>
              <a:t>Pt2</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
        <p:nvSpPr>
          <p:cNvPr id="3" name="Subtitle 2"/>
          <p:cNvSpPr>
            <a:spLocks noGrp="1"/>
          </p:cNvSpPr>
          <p:nvPr>
            <p:ph type="subTitle" idx="1"/>
          </p:nvPr>
        </p:nvSpPr>
        <p:spPr>
          <a:xfrm>
            <a:off x="300251" y="3657601"/>
            <a:ext cx="4885897" cy="2630488"/>
          </a:xfrm>
        </p:spPr>
        <p:txBody>
          <a:bodyPr anchor="ctr">
            <a:normAutofit/>
          </a:bodyPr>
          <a:lstStyle/>
          <a:p>
            <a:r>
              <a:rPr lang="en-US" sz="2800" b="1" dirty="0">
                <a:effectLst>
                  <a:outerShdw blurRad="38100" dist="38100" dir="2700000" algn="tl">
                    <a:srgbClr val="000000">
                      <a:alpha val="43137"/>
                    </a:srgbClr>
                  </a:outerShdw>
                </a:effectLst>
              </a:rPr>
              <a:t>THE TOWEL THAT </a:t>
            </a:r>
            <a:endParaRPr lang="en-US" sz="2800" b="1" dirty="0">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TURNS THE WORLD </a:t>
            </a:r>
            <a:endParaRPr lang="en-US" sz="2800" b="1" dirty="0">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UPSIDE DOWN</a:t>
            </a:r>
            <a:endParaRPr lang="en-US" sz="4800" b="1" dirty="0">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1310186" y="0"/>
            <a:ext cx="2715904"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Edward Church </a:t>
            </a:r>
            <a:endParaRPr lang="en-US" sz="2800" b="1" dirty="0">
              <a:effectLst>
                <a:outerShdw blurRad="38100" dist="38100" dir="2700000" algn="tl">
                  <a:srgbClr val="000000">
                    <a:alpha val="43137"/>
                  </a:srgbClr>
                </a:outerShdw>
              </a:effectLst>
            </a:endParaRPr>
          </a:p>
        </p:txBody>
      </p:sp>
      <p:sp>
        <p:nvSpPr>
          <p:cNvPr id="5" name="TextBox 4"/>
          <p:cNvSpPr txBox="1"/>
          <p:nvPr/>
        </p:nvSpPr>
        <p:spPr>
          <a:xfrm>
            <a:off x="7820167" y="0"/>
            <a:ext cx="3448183"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January 18, 2026 </a:t>
            </a:r>
            <a:endParaRPr lang="en-US"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0"/>
                            </p:stCondLst>
                            <p:childTnLst>
                              <p:par>
                                <p:cTn id="9" presetID="21" presetClass="entr" presetSubtype="1" fill="hold" grpId="1" nodeType="afterEffect">
                                  <p:stCondLst>
                                    <p:cond delay="0"/>
                                  </p:stCondLst>
                                  <p:iterate type="wd">
                                    <p:tmPct val="0"/>
                                  </p:iterate>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heel(1)">
                                      <p:cBhvr>
                                        <p:cTn id="15" dur="2000"/>
                                        <p:tgtEl>
                                          <p:spTgt spid="3">
                                            <p:txEl>
                                              <p:pRg st="0" end="0"/>
                                            </p:txEl>
                                          </p:spTgt>
                                        </p:tgtEl>
                                      </p:cBhvr>
                                    </p:animEffect>
                                  </p:childTnLst>
                                </p:cTn>
                              </p:par>
                            </p:childTnLst>
                          </p:cTn>
                        </p:par>
                        <p:par>
                          <p:cTn id="16" fill="hold">
                            <p:stCondLst>
                              <p:cond delay="4000"/>
                            </p:stCondLst>
                            <p:childTnLst>
                              <p:par>
                                <p:cTn id="17" presetID="21" presetClass="entr" presetSubtype="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heel(1)">
                                      <p:cBhvr>
                                        <p:cTn id="19" dur="2000"/>
                                        <p:tgtEl>
                                          <p:spTgt spid="3">
                                            <p:txEl>
                                              <p:pRg st="1" end="1"/>
                                            </p:txEl>
                                          </p:spTgt>
                                        </p:tgtEl>
                                      </p:cBhvr>
                                    </p:animEffect>
                                  </p:childTnLst>
                                </p:cTn>
                              </p:par>
                            </p:childTnLst>
                          </p:cTn>
                        </p:par>
                        <p:par>
                          <p:cTn id="20" fill="hold">
                            <p:stCondLst>
                              <p:cond delay="6000"/>
                            </p:stCondLst>
                            <p:childTnLst>
                              <p:par>
                                <p:cTn id="21" presetID="21" presetClass="entr" presetSubtype="1"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heel(1)">
                                      <p:cBhvr>
                                        <p:cTn id="23" dur="2000"/>
                                        <p:tgtEl>
                                          <p:spTgt spid="3">
                                            <p:txEl>
                                              <p:pRg st="2" end="2"/>
                                            </p:txEl>
                                          </p:spTgt>
                                        </p:tgtEl>
                                      </p:cBhvr>
                                    </p:animEffect>
                                  </p:childTnLst>
                                </p:cTn>
                              </p:par>
                            </p:childTnLst>
                          </p:cTn>
                        </p:par>
                        <p:par>
                          <p:cTn id="24" fill="hold">
                            <p:stCondLst>
                              <p:cond delay="8000"/>
                            </p:stCondLst>
                            <p:childTnLst>
                              <p:par>
                                <p:cTn id="25" presetID="21" presetClass="entr" presetSubtype="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par>
                          <p:cTn id="28" fill="hold">
                            <p:stCondLst>
                              <p:cond delay="10000"/>
                            </p:stCondLst>
                            <p:childTnLst>
                              <p:par>
                                <p:cTn id="29" presetID="21"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7025" y="436880"/>
            <a:ext cx="10495280" cy="5917565"/>
          </a:xfrm>
          <a:solidFill>
            <a:schemeClr val="bg1">
              <a:alpha val="90000"/>
            </a:schemeClr>
          </a:solidFill>
        </p:spPr>
        <p:txBody>
          <a:bodyPr>
            <a:normAutofit fontScale="90000"/>
          </a:bodyPr>
          <a:lstStyle/>
          <a:p>
            <a:pPr marL="0" indent="0" algn="ctr">
              <a:lnSpc>
                <a:spcPct val="15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There are Many Symbols in Scripture:</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50000"/>
              </a:lnSpc>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Cross — Salvation</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50000"/>
              </a:lnSpc>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Tomb — Resurrection</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50000"/>
              </a:lnSpc>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The Crown — Authority</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lnSpc>
                <a:spcPct val="100000"/>
              </a:lnSpc>
            </a:pP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John 13:</a:t>
            </a:r>
            <a:endPar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Jesus Picks Up a Symbol Rarely Celebrated</a:t>
            </a:r>
            <a:r>
              <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 </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marL="0" indent="0" algn="ctr">
              <a:lnSpc>
                <a:spcPct val="100000"/>
              </a:lnSpc>
              <a:buNone/>
            </a:pPr>
            <a:r>
              <a:rPr lang="en-US" sz="3600" b="1"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rPr>
              <a:t>a Towel</a:t>
            </a:r>
            <a:endParaRPr lang="en-US" sz="36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a:p>
            <a:pPr lvl="0" algn="ctr"/>
            <a:endParaRPr lang="en-US" sz="3200" dirty="0">
              <a:effectLst>
                <a:outerShdw blurRad="38100" dist="38100" dir="2700000" algn="tl">
                  <a:srgbClr val="000000">
                    <a:alpha val="43137"/>
                  </a:srgbClr>
                </a:outerShdw>
              </a:effectLst>
              <a:latin typeface="ADLaM Display" panose="02010000000000000000" pitchFamily="2" charset="0"/>
              <a:ea typeface="ADLaM Display" panose="02010000000000000000" pitchFamily="2" charset="0"/>
              <a:cs typeface="ADLaM Display" panose="02010000000000000000" pitchFamily="2"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plus(in)">
                                      <p:cBhvr>
                                        <p:cTn id="44" dur="2000"/>
                                        <p:tgtEl>
                                          <p:spTgt spid="3">
                                            <p:txEl>
                                              <p:pRg st="6" end="6"/>
                                            </p:txEl>
                                          </p:spTgt>
                                        </p:tgtEl>
                                      </p:cBhvr>
                                    </p:animEffect>
                                  </p:childTnLst>
                                </p:cTn>
                              </p:par>
                              <p:par>
                                <p:cTn id="45" presetID="13" presetClass="entr" presetSubtype="16"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plus(in)">
                                      <p:cBhvr>
                                        <p:cTn id="4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vert="horz" lIns="91440" tIns="45720" rIns="91440" bIns="45720" rtlCol="0">
        <a:normAutofit/>
      </a:bodyPr>
      <a:lstStyle>
        <a:defPPr marL="0" indent="0" algn="ctr">
          <a:lnSpc>
            <a:spcPct val="100000"/>
          </a:lnSpc>
          <a:buNone/>
          <a:defRPr b="1"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5525</Words>
  <Application>WPS Presentation</Application>
  <PresentationFormat>Widescreen</PresentationFormat>
  <Paragraphs>215</Paragraphs>
  <Slides>26</Slides>
  <Notes>0</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26</vt:i4>
      </vt:variant>
    </vt:vector>
  </HeadingPairs>
  <TitlesOfParts>
    <vt:vector size="42" baseType="lpstr">
      <vt:lpstr>Arial</vt:lpstr>
      <vt:lpstr>SimSun</vt:lpstr>
      <vt:lpstr>Wingdings</vt:lpstr>
      <vt:lpstr>Arial Rounded MT Bold</vt:lpstr>
      <vt:lpstr>Aptos</vt:lpstr>
      <vt:lpstr>Microsoft YaHei</vt:lpstr>
      <vt:lpstr>Arial Unicode MS</vt:lpstr>
      <vt:lpstr>Aptos Display</vt:lpstr>
      <vt:lpstr>Segoe UI Variable Display</vt:lpstr>
      <vt:lpstr>Segoe UI</vt:lpstr>
      <vt:lpstr>Times New Roman</vt:lpstr>
      <vt:lpstr>Calibri</vt:lpstr>
      <vt:lpstr>ADLaM Display</vt:lpstr>
      <vt:lpstr>Verdana</vt:lpstr>
      <vt:lpstr>Office Theme</vt:lpstr>
      <vt:lpstr>1_Office Theme</vt:lpstr>
      <vt:lpstr>PowerPoint 演示文稿</vt:lpstr>
      <vt:lpstr>PowerPoint 演示文稿</vt:lpstr>
      <vt:lpstr>PowerPoint 演示文稿</vt:lpstr>
      <vt:lpstr>Edward Christian Church</vt:lpstr>
      <vt:lpstr>PowerPoint 演示文稿</vt:lpstr>
      <vt:lpstr>PowerPoint 演示文稿</vt:lpstr>
      <vt:lpstr>PowerPoint 演示文稿</vt:lpstr>
      <vt:lpstr>Second Mile  Servanthood John 13 Pt2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Linton</dc:creator>
  <cp:lastModifiedBy>Eddie Edwards</cp:lastModifiedBy>
  <cp:revision>930</cp:revision>
  <dcterms:created xsi:type="dcterms:W3CDTF">2025-08-19T14:10:00Z</dcterms:created>
  <dcterms:modified xsi:type="dcterms:W3CDTF">2026-01-18T21:39:46Z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3478306B3DF34601A061CE65D0EF021A_13</vt:lpwstr>
  </property>
  <property fmtid="{D5CDD505-2E9C-101B-9397-08002B2CF9AE}" pid="3" name="KSOProductBuildVer">
    <vt:lpwstr>2057-12.2.0.23197</vt:lpwstr>
  </property>
</Properties>
</file>