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71" r:id="rId5"/>
    <p:sldId id="649" r:id="rId6"/>
    <p:sldId id="650" r:id="rId7"/>
    <p:sldId id="314" r:id="rId8"/>
    <p:sldId id="651" r:id="rId9"/>
    <p:sldId id="298" r:id="rId10"/>
    <p:sldId id="256" r:id="rId11"/>
    <p:sldId id="257" r:id="rId12"/>
    <p:sldId id="258" r:id="rId13"/>
    <p:sldId id="259" r:id="rId14"/>
    <p:sldId id="260" r:id="rId15"/>
    <p:sldId id="261" r:id="rId16"/>
    <p:sldId id="262" r:id="rId17"/>
    <p:sldId id="263" r:id="rId18"/>
    <p:sldId id="264" r:id="rId19"/>
    <p:sldId id="265" r:id="rId20"/>
    <p:sldId id="266" r:id="rId21"/>
    <p:sldId id="267" r:id="rId22"/>
    <p:sldId id="269"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47" d="100"/>
          <a:sy n="47" d="100"/>
        </p:scale>
        <p:origin x="688"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4A5A91B-6018-4688-95FA-FF6AE147D90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A5A91B-6018-4688-95FA-FF6AE147D90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A5A91B-6018-4688-95FA-FF6AE147D90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45598D-546B-4D80-8C03-1B4639097CF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045598D-546B-4D80-8C03-1B4639097CF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045598D-546B-4D80-8C03-1B4639097CF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5045598D-546B-4D80-8C03-1B4639097CF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045598D-546B-4D80-8C03-1B4639097CF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45598D-546B-4D80-8C03-1B4639097CF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5598D-546B-4D80-8C03-1B4639097CF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045598D-546B-4D80-8C03-1B4639097CF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A5A91B-6018-4688-95FA-FF6AE147D90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045598D-546B-4D80-8C03-1B4639097CF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045598D-546B-4D80-8C03-1B4639097CF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045598D-546B-4D80-8C03-1B4639097CF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3201A-FFC9-4D7A-9120-2623694811F5}"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9EDF861-6890-40AA-80DA-AFB509C3B3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EDF861-6890-40AA-80DA-AFB509C3B3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DF861-6890-40AA-80DA-AFB509C3B3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4A5A91B-6018-4688-95FA-FF6AE147D90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4A5A91B-6018-4688-95FA-FF6AE147D90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4A5A91B-6018-4688-95FA-FF6AE147D90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4A5A91B-6018-4688-95FA-FF6AE147D90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5A91B-6018-4688-95FA-FF6AE147D90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4A5A91B-6018-4688-95FA-FF6AE147D90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4A5A91B-6018-4688-95FA-FF6AE147D90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A010-2A04-4E21-A708-F39F8D93634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A5A91B-6018-4688-95FA-FF6AE147D90C}"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B1A010-2A04-4E21-A708-F39F8D93634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5045598D-546B-4D80-8C03-1B4639097CF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A6F3201A-FFC9-4D7A-9120-2623694811F5}"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EDF861-6890-40AA-80DA-AFB509C3B33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56941-E499-4E8F-9EA0-1BE6D62862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AutoShape 6" descr="Image result for deacons servant models in the church"/>
          <p:cNvSpPr>
            <a:spLocks noGrp="1" noChangeAspect="1" noChangeArrowheads="1"/>
          </p:cNvSpPr>
          <p:nvPr>
            <p:ph idx="1"/>
          </p:nvPr>
        </p:nvSpPr>
        <p:spPr bwMode="auto">
          <a:xfrm>
            <a:off x="287338" y="955675"/>
            <a:ext cx="11682412" cy="5622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6" name="AutoShape 8" descr="Image result for deacons servant models in the church"/>
          <p:cNvSpPr>
            <a:spLocks noChangeAspect="1" noChangeArrowheads="1"/>
          </p:cNvSpPr>
          <p:nvPr/>
        </p:nvSpPr>
        <p:spPr bwMode="auto">
          <a:xfrm>
            <a:off x="5943600" y="1158922"/>
            <a:ext cx="2422478" cy="2422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 name="Picture 6"/>
          <p:cNvPicPr>
            <a:picLocks noChangeAspect="1"/>
          </p:cNvPicPr>
          <p:nvPr/>
        </p:nvPicPr>
        <p:blipFill>
          <a:blip r:embed="rId2"/>
          <a:srcRect b="19307"/>
          <a:stretch>
            <a:fillRect/>
          </a:stretch>
        </p:blipFill>
        <p:spPr>
          <a:xfrm>
            <a:off x="548470" y="90985"/>
            <a:ext cx="2933700" cy="36508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6781" y="341195"/>
            <a:ext cx="8202305" cy="60323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ACTS 6 CONTEXT</a:t>
            </a:r>
            <a:endPar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Early Church Problem</a:t>
            </a:r>
            <a:endPar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Growth created gaps</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Some widows overlooked</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Leaders stretched thin</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Mission at risk</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Solution:</a:t>
            </a: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Choose Servants Who Lift</a:t>
            </a:r>
            <a:endPar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par>
                          <p:cTn id="41" fill="hold">
                            <p:stCondLst>
                              <p:cond delay="1000"/>
                            </p:stCondLst>
                            <p:childTnLst>
                              <p:par>
                                <p:cTn id="42" presetID="31" presetClass="entr" presetSubtype="0"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3701" y="341194"/>
            <a:ext cx="8625386" cy="6237027"/>
          </a:xfrm>
          <a:solidFill>
            <a:schemeClr val="bg1"/>
          </a:solidFill>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DEACONS SEE WHAT OTHERS MISS</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0"/>
              </a:spcBef>
              <a:buNone/>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Acts 6:1</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0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They notice overlooked people</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0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They pay attention to quiet needs</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0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They protect the vulnerable</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1800"/>
              </a:spcBef>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Challenge to Deacons:</a:t>
            </a: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See the invisible</a:t>
            </a:r>
            <a:b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Notice the unnoticed</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1800"/>
              </a:spcBef>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Challenge to Congregation:</a:t>
            </a: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b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Let them know when you need help</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298" y="13648"/>
            <a:ext cx="10708943" cy="6858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lgn="ctr">
              <a:lnSpc>
                <a:spcPct val="11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DEACONS SERVE WITHOUT SPOTLIGHT -Acts 6:2</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600"/>
              </a:spcBef>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“Wait on tables”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10000"/>
              </a:lnSpc>
              <a:spcBef>
                <a:spcPts val="600"/>
              </a:spcBef>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Feeding</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10000"/>
              </a:lnSpc>
              <a:spcBef>
                <a:spcPts val="600"/>
              </a:spcBef>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Managing</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10000"/>
              </a:lnSpc>
              <a:spcBef>
                <a:spcPts val="600"/>
              </a:spcBef>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Caring</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10000"/>
              </a:lnSpc>
              <a:spcBef>
                <a:spcPts val="600"/>
              </a:spcBef>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Reconciling</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10000"/>
              </a:lnSpc>
              <a:spcBef>
                <a:spcPts val="600"/>
              </a:spcBef>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Protecting unity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 </a:t>
            </a: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deacon moves toward the mess, not away from it</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10000"/>
              </a:lnSpc>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Challenge to Deacons: </a:t>
            </a:r>
            <a:b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Serve where no one sees</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10000"/>
              </a:lnSpc>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Challenge to Congregation: </a:t>
            </a:r>
            <a:b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Honor their service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US" sz="2400"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Vertical)">
                                      <p:cBhvr>
                                        <p:cTn id="7" dur="5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out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outVertical)">
                                      <p:cBhvr>
                                        <p:cTn id="20" dur="500"/>
                                        <p:tgtEl>
                                          <p:spTgt spid="3">
                                            <p:txEl>
                                              <p:pRg st="2" end="2"/>
                                            </p:txEl>
                                          </p:spTgt>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outVertical)">
                                      <p:cBhvr>
                                        <p:cTn id="24" dur="500"/>
                                        <p:tgtEl>
                                          <p:spTgt spid="3">
                                            <p:txEl>
                                              <p:pRg st="3" end="3"/>
                                            </p:txEl>
                                          </p:spTgt>
                                        </p:tgtEl>
                                      </p:cBhvr>
                                    </p:animEffect>
                                  </p:childTnLst>
                                </p:cTn>
                              </p:par>
                            </p:childTnLst>
                          </p:cTn>
                        </p:par>
                        <p:par>
                          <p:cTn id="25" fill="hold">
                            <p:stCondLst>
                              <p:cond delay="1000"/>
                            </p:stCondLst>
                            <p:childTnLst>
                              <p:par>
                                <p:cTn id="26" presetID="16" presetClass="entr" presetSubtype="37"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outVertical)">
                                      <p:cBhvr>
                                        <p:cTn id="28" dur="500"/>
                                        <p:tgtEl>
                                          <p:spTgt spid="3">
                                            <p:txEl>
                                              <p:pRg st="4" end="4"/>
                                            </p:txEl>
                                          </p:spTgt>
                                        </p:tgtEl>
                                      </p:cBhvr>
                                    </p:animEffect>
                                  </p:childTnLst>
                                </p:cTn>
                              </p:par>
                            </p:childTnLst>
                          </p:cTn>
                        </p:par>
                        <p:par>
                          <p:cTn id="29" fill="hold">
                            <p:stCondLst>
                              <p:cond delay="1500"/>
                            </p:stCondLst>
                            <p:childTnLst>
                              <p:par>
                                <p:cTn id="30" presetID="16" presetClass="entr" presetSubtype="37"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outVertical)">
                                      <p:cBhvr>
                                        <p:cTn id="32" dur="500"/>
                                        <p:tgtEl>
                                          <p:spTgt spid="3">
                                            <p:txEl>
                                              <p:pRg st="5" end="5"/>
                                            </p:txEl>
                                          </p:spTgt>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outVertic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outVertical)">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outVertical)">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barn(outVertical)">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341194"/>
            <a:ext cx="9512490" cy="5418161"/>
          </a:xfrm>
          <a:solidFill>
            <a:schemeClr val="bg1"/>
          </a:solidFill>
        </p:spPr>
        <p:txBody>
          <a:bodyPr>
            <a:normAutofit/>
          </a:bodyPr>
          <a:lstStyle/>
          <a:p>
            <a:pPr marL="0" indent="0" algn="ctr">
              <a:lnSpc>
                <a:spcPct val="110000"/>
              </a:lnSpc>
              <a:spcBef>
                <a:spcPts val="0"/>
              </a:spcBef>
              <a:buNone/>
            </a:pPr>
            <a:r>
              <a:rPr lang="en-US" sz="35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DEACONS LIFT THE MISSION </a:t>
            </a:r>
            <a:r>
              <a:rPr lang="en-US" sz="35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Acts 6:7</a:t>
            </a:r>
            <a:endParaRPr lang="en-US" sz="35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1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When deacons serve, the church grows</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1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When burdens are lifted, leaders lead</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1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When unity is protected, mission advances</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1800"/>
              </a:spcBef>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Challenge to Deacons</a:t>
            </a:r>
            <a:r>
              <a:rPr lang="en-US" sz="35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br>
              <a:rPr lang="en-US" sz="35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Your service strengthens the whole church.</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1800"/>
              </a:spcBef>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Challenge to Congregation</a:t>
            </a:r>
            <a:r>
              <a:rPr lang="en-US" sz="35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br>
              <a:rPr lang="en-US" sz="35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Serve somewhere. Lift something.</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115" y="341194"/>
            <a:ext cx="10849971" cy="50906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CLOSING THOUGHT</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Deacons Are Not Just Titles — They Are Towels</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Jesus didn’t hand out Titles</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Jesus picked up a Towel</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Today we honor those </a:t>
            </a:r>
            <a:r>
              <a:rPr lang="en-US" sz="3600" b="1" u="sng"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Who Lift Like Jesus</a:t>
            </a:r>
            <a:endParaRPr lang="en-US" sz="3600" b="1" u="sng"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9487" y="122830"/>
            <a:ext cx="8229600" cy="6332561"/>
          </a:xfrm>
          <a:solidFill>
            <a:schemeClr val="bg1"/>
          </a:solidFill>
        </p:spPr>
        <p:txBody>
          <a:bodyPr/>
          <a:lstStyle/>
          <a:p>
            <a:pPr marL="0" indent="0" algn="ctr">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Deacon Installation</a:t>
            </a:r>
            <a:endPar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Candidate Commitments:</a:t>
            </a:r>
            <a:endPar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Serve with humility</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See the overlooked</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Protect unity</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Support the mission</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50000"/>
              </a:lnSpc>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Congregation Commitments:</a:t>
            </a:r>
            <a:endPar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Pray for them</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Support them</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Follow their example</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par>
                          <p:cTn id="28" fill="hold">
                            <p:stCondLst>
                              <p:cond delay="6000"/>
                            </p:stCondLst>
                            <p:childTnLst>
                              <p:par>
                                <p:cTn id="29" presetID="21" presetClass="entr" presetSubtype="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heel(1)">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heel(1)">
                                      <p:cBhvr>
                                        <p:cTn id="41" dur="2000"/>
                                        <p:tgtEl>
                                          <p:spTgt spid="3">
                                            <p:txEl>
                                              <p:pRg st="7" end="7"/>
                                            </p:txEl>
                                          </p:spTgt>
                                        </p:tgtEl>
                                      </p:cBhvr>
                                    </p:animEffect>
                                  </p:childTnLst>
                                </p:cTn>
                              </p:par>
                            </p:childTnLst>
                          </p:cTn>
                        </p:par>
                        <p:par>
                          <p:cTn id="42" fill="hold">
                            <p:stCondLst>
                              <p:cond delay="2000"/>
                            </p:stCondLst>
                            <p:childTnLst>
                              <p:par>
                                <p:cTn id="43" presetID="21" presetClass="entr" presetSubtype="1"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heel(1)">
                                      <p:cBhvr>
                                        <p:cTn id="45" dur="2000"/>
                                        <p:tgtEl>
                                          <p:spTgt spid="3">
                                            <p:txEl>
                                              <p:pRg st="8" end="8"/>
                                            </p:txEl>
                                          </p:spTgt>
                                        </p:tgtEl>
                                      </p:cBhvr>
                                    </p:animEffect>
                                  </p:childTnLst>
                                </p:cTn>
                              </p:par>
                            </p:childTnLst>
                          </p:cTn>
                        </p:par>
                        <p:par>
                          <p:cTn id="46" fill="hold">
                            <p:stCondLst>
                              <p:cond delay="4000"/>
                            </p:stCondLst>
                            <p:childTnLst>
                              <p:par>
                                <p:cTn id="47" presetID="21" presetClass="entr" presetSubtype="1"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heel(1)">
                                      <p:cBhvr>
                                        <p:cTn id="4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341194"/>
            <a:ext cx="11682484" cy="3603009"/>
          </a:xfrm>
          <a:solidFill>
            <a:schemeClr val="bg1"/>
          </a:solidFill>
        </p:spPr>
        <p:txBody>
          <a:bodyPr/>
          <a:lstStyle/>
          <a:p>
            <a:pPr marL="0" indent="0" algn="ctr">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Prayer of Commissioning</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“Strengthen their hands.</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Steady their hearts.</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Fill them with wisdom, compassion, and courage.”</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341194"/>
            <a:ext cx="8843749" cy="466753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BENEDICTION</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May God give you eyes to see needs,</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hands to lift burdens,</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and a heart that reflects Christ</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Go in unity and strength</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889" y="341194"/>
            <a:ext cx="10686197" cy="6237027"/>
          </a:xfrm>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341194"/>
            <a:ext cx="11682484" cy="6237027"/>
          </a:xfrm>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8197" y="1625221"/>
            <a:ext cx="5091834" cy="5334000"/>
          </a:xfrm>
          <a:solidFill>
            <a:schemeClr val="bg1"/>
          </a:solidFill>
        </p:spPr>
        <p:txBody>
          <a:bodyPr>
            <a:normAutofit fontScale="92500" lnSpcReduction="20000"/>
          </a:bodyPr>
          <a:lstStyle/>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Spiritual Warfare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10% Satan’s Tactics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90% How We Respond</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Remember…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With God We Are Not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Helpless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Hopeless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We Are Powerful!!</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578221"/>
          </a:xfrm>
        </p:spPr>
        <p:txBody>
          <a:bodyPr>
            <a:normAutofit fontScale="92500" lnSpcReduction="20000"/>
          </a:bodyPr>
          <a:lstStyle/>
          <a:p>
            <a:pPr algn="l">
              <a:lnSpc>
                <a:spcPct val="160000"/>
              </a:lnSpc>
              <a:buNone/>
            </a:pPr>
            <a:r>
              <a:rPr lang="en-US" sz="36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morning a deacon was asked to go to the airport and meet the preacher who was coming to his church to conduct a revival. He went but was not sure as to what the preacher looked like. He carefully examined the passengers as they exited the plane. He was anxious to pick up the man he was to entertain but whom he had never met.</a:t>
            </a:r>
            <a:endParaRPr lang="en-US" sz="36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lnSpc>
                <a:spcPct val="100000"/>
              </a:lnSpc>
              <a:buNone/>
            </a:pPr>
            <a:r>
              <a:rPr lang="en-US" sz="36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Selecting a likely fellow, he asked, “Pardon me, sir, but are you a minister?”</a:t>
            </a:r>
            <a:endParaRPr lang="en-US" sz="36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lnSpc>
                <a:spcPct val="100000"/>
              </a:lnSpc>
              <a:buNone/>
            </a:pPr>
            <a:r>
              <a:rPr lang="en-US" sz="36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sir!” came the reply. “My indigestion makes me look like this.”</a:t>
            </a:r>
            <a:endParaRPr lang="en-US" sz="36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2514600" y="457200"/>
            <a:ext cx="8212540" cy="5261212"/>
          </a:xfrm>
          <a:solidFill>
            <a:schemeClr val="bg1"/>
          </a:solidFill>
        </p:spPr>
        <p:txBody>
          <a:bodyPr>
            <a:normAutofit/>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additive="base">
                                        <p:cTn id="7" dur="500" fill="hold"/>
                                        <p:tgtEl>
                                          <p:spTgt spid="307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 calcmode="lin" valueType="num">
                                      <p:cBhvr additive="base">
                                        <p:cTn id="16"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 calcmode="lin" valueType="num">
                                      <p:cBhvr additive="base">
                                        <p:cTn id="2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 calcmode="lin" valueType="num">
                                      <p:cBhvr additive="base">
                                        <p:cTn id="36"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2514600" y="457200"/>
            <a:ext cx="8212540" cy="5261212"/>
          </a:xfrm>
          <a:solidFill>
            <a:schemeClr val="bg1"/>
          </a:solidFill>
        </p:spPr>
        <p:txBody>
          <a:bodyPr>
            <a:normAutofit/>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additive="base">
                                        <p:cTn id="7" dur="500" fill="hold"/>
                                        <p:tgtEl>
                                          <p:spTgt spid="307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 calcmode="lin" valueType="num">
                                      <p:cBhvr additive="base">
                                        <p:cTn id="16"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 calcmode="lin" valueType="num">
                                      <p:cBhvr additive="base">
                                        <p:cTn id="2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 calcmode="lin" valueType="num">
                                      <p:cBhvr additive="base">
                                        <p:cTn id="36"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341194"/>
            <a:ext cx="11682484" cy="6237027"/>
          </a:xfrm>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a:normAutofit fontScale="90000"/>
          </a:bodyPr>
          <a:lstStyle/>
          <a:p>
            <a:br>
              <a:rPr lang="en-US" dirty="0"/>
            </a:b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DEACONS: </a:t>
            </a:r>
            <a:b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PEOPLE WHO LIFT WHAT MATTERS</a:t>
            </a:r>
            <a:endParaRPr lang="en-US"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Subtitle 2"/>
          <p:cNvSpPr>
            <a:spLocks noGrp="1"/>
          </p:cNvSpPr>
          <p:nvPr>
            <p:ph type="subTitle" idx="1"/>
          </p:nvPr>
        </p:nvSpPr>
        <p:spPr>
          <a:xfrm>
            <a:off x="7751928" y="3602038"/>
            <a:ext cx="2916072" cy="669711"/>
          </a:xfrm>
          <a:solidFill>
            <a:schemeClr val="bg1"/>
          </a:solidFill>
        </p:spPr>
        <p:txBody>
          <a:bodyPr>
            <a:normAutofit/>
          </a:bodyPr>
          <a:lstStyle/>
          <a:p>
            <a:r>
              <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Acts 6:1–7</a:t>
            </a:r>
            <a:endPar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outVertical)">
                                      <p:cBhvr>
                                        <p:cTn id="11" dur="500"/>
                                        <p:tgtEl>
                                          <p:spTgt spid="3">
                                            <p:bg/>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375" y="341194"/>
            <a:ext cx="11518711" cy="507696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ctr">
              <a:lnSpc>
                <a:spcPct val="10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Ministry of Lifting</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00000"/>
              </a:lnSpc>
              <a:spcBef>
                <a:spcPts val="1800"/>
              </a:spcBef>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Every growing community reaches a point where the work exceeds the hands</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Acts 6: a practical solution to a real problem</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Deacons chosen not for status, but for service</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Today: recognizing calling, character, and capacity</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50000"/>
              </a:lnSpc>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1194"/>
            <a:ext cx="12192000" cy="6005015"/>
          </a:xfrm>
          <a:solidFill>
            <a:schemeClr val="bg1">
              <a:alpha val="90000"/>
            </a:schemeClr>
          </a:solidFill>
        </p:spPr>
        <p:txBody>
          <a:bodyPr>
            <a:normAutofit/>
          </a:bodyPr>
          <a:lstStyle/>
          <a:p>
            <a:pPr marL="0" indent="0" algn="ctr">
              <a:lnSpc>
                <a:spcPct val="10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EXEGESIS OF “DEACON”</a:t>
            </a:r>
            <a:endPar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What “Deacon” Really Means</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600" dirty="0" err="1">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diakonos</a:t>
            </a: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0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Servant</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0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Helper</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0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One who runs toward a need</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00000"/>
              </a:lnSpc>
            </a:pPr>
            <a:r>
              <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One who “kicks up dust” because they move quickly to help</a:t>
            </a:r>
            <a:endParaRPr lang="en-US" sz="3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1800"/>
              </a:spcBef>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Not A Title — A Posture</a:t>
            </a:r>
            <a:endPar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600"/>
              </a:spcBef>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Not Authority — Availability</a:t>
            </a:r>
            <a:endPar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plus(in)">
                                      <p:cBhvr>
                                        <p:cTn id="20" dur="2000"/>
                                        <p:tgtEl>
                                          <p:spTgt spid="3">
                                            <p:txEl>
                                              <p:pRg st="2" end="2"/>
                                            </p:txEl>
                                          </p:spTgt>
                                        </p:tgtEl>
                                      </p:cBhvr>
                                    </p:animEffect>
                                  </p:childTnLst>
                                </p:cTn>
                              </p:par>
                            </p:childTnLst>
                          </p:cTn>
                        </p:par>
                        <p:par>
                          <p:cTn id="21" fill="hold">
                            <p:stCondLst>
                              <p:cond delay="2000"/>
                            </p:stCondLst>
                            <p:childTnLst>
                              <p:par>
                                <p:cTn id="22" presetID="13"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childTnLst>
                          </p:cTn>
                        </p:par>
                        <p:par>
                          <p:cTn id="25" fill="hold">
                            <p:stCondLst>
                              <p:cond delay="4000"/>
                            </p:stCondLst>
                            <p:childTnLst>
                              <p:par>
                                <p:cTn id="26" presetID="13"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plus(in)">
                                      <p:cBhvr>
                                        <p:cTn id="28" dur="2000"/>
                                        <p:tgtEl>
                                          <p:spTgt spid="3">
                                            <p:txEl>
                                              <p:pRg st="4" end="4"/>
                                            </p:txEl>
                                          </p:spTgt>
                                        </p:tgtEl>
                                      </p:cBhvr>
                                    </p:animEffect>
                                  </p:childTnLst>
                                </p:cTn>
                              </p:par>
                            </p:childTnLst>
                          </p:cTn>
                        </p:par>
                        <p:par>
                          <p:cTn id="29" fill="hold">
                            <p:stCondLst>
                              <p:cond delay="6000"/>
                            </p:stCondLst>
                            <p:childTnLst>
                              <p:par>
                                <p:cTn id="30" presetID="13"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plus(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plus(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plus(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plus(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vert="horz" lIns="91440" tIns="45720" rIns="91440" bIns="45720" rtlCol="0">
        <a:normAutofit/>
      </a:bodyPr>
      <a:lstStyle>
        <a:defPPr marL="0" indent="0" algn="ctr">
          <a:lnSpc>
            <a:spcPct val="100000"/>
          </a:lnSpc>
          <a:buNone/>
          <a:defRPr b="1"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2947</Words>
  <Application>WPS Presentation</Application>
  <PresentationFormat>Widescreen</PresentationFormat>
  <Paragraphs>124</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20</vt:i4>
      </vt:variant>
    </vt:vector>
  </HeadingPairs>
  <TitlesOfParts>
    <vt:vector size="38" baseType="lpstr">
      <vt:lpstr>Arial</vt:lpstr>
      <vt:lpstr>SimSun</vt:lpstr>
      <vt:lpstr>Wingdings</vt:lpstr>
      <vt:lpstr>Arial Rounded MT Bold</vt:lpstr>
      <vt:lpstr>Aptos</vt:lpstr>
      <vt:lpstr>Segoe UI</vt:lpstr>
      <vt:lpstr>Microsoft YaHei</vt:lpstr>
      <vt:lpstr>Arial Unicode MS</vt:lpstr>
      <vt:lpstr>Aptos Display</vt:lpstr>
      <vt:lpstr>Segoe UI Variable Display</vt:lpstr>
      <vt:lpstr>Calibri</vt:lpstr>
      <vt:lpstr>Calibri</vt:lpstr>
      <vt:lpstr>Times New Roman</vt:lpstr>
      <vt:lpstr>ADLaM Display</vt:lpstr>
      <vt:lpstr>Verdana</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 DEACONS:  PEOPLE WHO LIFT WHAT MATTERS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Linton</dc:creator>
  <cp:lastModifiedBy>Eddie Edwards</cp:lastModifiedBy>
  <cp:revision>42</cp:revision>
  <dcterms:created xsi:type="dcterms:W3CDTF">2026-02-28T17:50:00Z</dcterms:created>
  <dcterms:modified xsi:type="dcterms:W3CDTF">2026-03-01T20:51:12Z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113A8CC1791E4F99A8B86D5623263466_12</vt:lpwstr>
  </property>
  <property fmtid="{D5CDD505-2E9C-101B-9397-08002B2CF9AE}" pid="3" name="KSOProductBuildVer">
    <vt:lpwstr>2057-12.2.0.23197</vt:lpwstr>
  </property>
</Properties>
</file>