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media/image19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  <p:sldMasterId id="2147483662" r:id="rId4"/>
  </p:sldMasterIdLst>
  <p:notesMasterIdLst>
    <p:notesMasterId r:id="rId8"/>
  </p:notesMasterIdLst>
  <p:sldIdLst>
    <p:sldId id="673" r:id="rId5"/>
    <p:sldId id="674" r:id="rId6"/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shade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shade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shade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shade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shade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shade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shade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84D078F-174D-44CD-B14A-6A4738336B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C87CCA0-EB54-438A-ADBF-26DC4B66F1A9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8" name="BG Picture 8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4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16781" y="1612682"/>
            <a:ext cx="85725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34020" y="1612682"/>
            <a:ext cx="7675959" cy="362099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80" b="1" kern="0" spc="60">
                <a:solidFill>
                  <a:srgbClr val="F0B429"/>
                </a:solidFill>
                <a:effectLst>
                  <a:glow rad="714375">
                    <a:srgbClr val="F0B429">
                      <a:alpha val="45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"I'VE GOT EYES IN THE BACK OF MY HEAD!"</a:t>
            </a:r>
            <a:endParaRPr lang="en-US" sz="2480">
              <a:effectLst>
                <a:glow rad="714375">
                  <a:srgbClr val="F0B429">
                    <a:alpha val="45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1834699" y="2396411"/>
            <a:ext cx="5666768" cy="589761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"The eyes of the LORD are in every place."</a:t>
            </a:r>
            <a:br>
              <a:rPr lang="en-US" sz="2000" b="1"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— Proverbs 15:3</a:t>
            </a:r>
            <a:endParaRPr lang="en-US" sz="2000" b="1"/>
          </a:p>
        </p:txBody>
      </p:sp>
      <p:sp>
        <p:nvSpPr>
          <p:cNvPr id="6" name="Text 4"/>
          <p:cNvSpPr/>
          <p:nvPr/>
        </p:nvSpPr>
        <p:spPr>
          <a:xfrm>
            <a:off x="1774031" y="3550276"/>
            <a:ext cx="5727436" cy="540068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Eyes of Yahweh =God sees everything</a:t>
            </a:r>
            <a:endParaRPr lang="en-US" sz="2400" b="1">
              <a:solidFill>
                <a:srgbClr val="F0B429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He shares the feed with mothers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9" name="BG Picture 9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61017" y="446272"/>
            <a:ext cx="7751752" cy="3645920"/>
          </a:xfrm>
          <a:prstGeom prst="roundRect">
            <a:avLst>
              <a:gd name="adj" fmla="val 3135"/>
            </a:avLst>
          </a:prstGeom>
          <a:solidFill>
            <a:srgbClr val="2A1A24">
              <a:alpha val="85000"/>
            </a:srgbClr>
          </a:solidFill>
          <a:ln w="9525">
            <a:solidFill>
              <a:srgbClr val="F0B429">
                <a:alpha val="10000"/>
              </a:srgbClr>
            </a:solidFill>
          </a:ln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514350" tIns="372110" rIns="514350" bIns="372110" rtlCol="0" anchor="t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 kern="0" spc="30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Mama's Surveillance System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ontent 1"/>
          <p:cNvSpPr/>
          <p:nvPr/>
        </p:nvSpPr>
        <p:spPr>
          <a:xfrm>
            <a:off x="761017" y="1450000"/>
            <a:ext cx="7751752" cy="2996000"/>
          </a:xfrm>
          <a:prstGeom prst="rect">
            <a:avLst/>
          </a:prstGeom>
          <a:noFill/>
          <a:ln>
            <a:noFill/>
          </a:ln>
        </p:spPr>
        <p:txBody>
          <a:bodyPr wrap="square" lIns="514350" tIns="0" rIns="514350" bIns="372110" rtlCol="0" anchor="t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Confess ONE childhood secret to mama. She already knows.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lang="en-US" sz="20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She'll say </a:t>
            </a:r>
            <a:r>
              <a:rPr lang="en-US" sz="2000" b="1" i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"I KNEW IT!"</a:t>
            </a:r>
            <a:r>
              <a:rPr lang="en-US" sz="20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and then laugh</a:t>
            </a:r>
            <a:r>
              <a:rPr lang="en-US" sz="200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. </a:t>
            </a:r>
            <a:endParaRPr lang="en-US" sz="2000">
              <a:solidFill>
                <a:srgbClr val="FFF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That's mama-flavored grace.</a:t>
            </a:r>
            <a:endParaRPr lang="en-US" sz="2000" b="1">
              <a:solidFill>
                <a:srgbClr val="FFF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51" name="Warning 1"/>
          <p:cNvSpPr/>
          <p:nvPr/>
        </p:nvSpPr>
        <p:spPr>
          <a:xfrm>
            <a:off x="761017" y="2600000"/>
            <a:ext cx="7751752" cy="1400000"/>
          </a:xfrm>
          <a:prstGeom prst="rect">
            <a:avLst/>
          </a:prstGeom>
          <a:noFill/>
          <a:ln>
            <a:noFill/>
          </a:ln>
        </p:spPr>
        <p:txBody>
          <a:bodyPr wrap="square" lIns="514350" tIns="0" rIns="514350" bIns="372110" rtlCol="0" anchor="t"/>
          <a:lstStyle/>
          <a:p>
            <a:pPr marL="0" indent="0" algn="ctr">
              <a:spcAft>
                <a:spcPts val="600"/>
              </a:spcAft>
              <a:buNone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⚠️ WARNING:</a:t>
            </a:r>
            <a:endParaRPr lang="en-US" sz="2000" b="1">
              <a:solidFill>
                <a:srgbClr val="F0B4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34" charset="0"/>
              <a:ea typeface="Georgia" panose="02040502050405020303" pitchFamily="34" charset="-122"/>
              <a:cs typeface="Georgia" panose="02040502050405020303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 Some confessions should go to the GRAVE.</a:t>
            </a:r>
            <a:endParaRPr lang="en-US" sz="19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2"/>
          <p:cNvSpPr/>
          <p:nvPr/>
        </p:nvSpPr>
        <p:spPr>
          <a:xfrm>
            <a:off x="4286250" y="1833116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9504" name="Scripture 4"/>
          <p:cNvSpPr/>
          <p:nvPr/>
        </p:nvSpPr>
        <p:spPr>
          <a:xfrm>
            <a:off x="914400" y="4400000"/>
            <a:ext cx="7315200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i="1">
                <a:solidFill>
                  <a:srgbClr val="C8A96E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</a:t>
            </a:r>
            <a:r>
              <a:rPr lang="en-US" sz="2000" i="1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Train up a child in the way he should go; even when he is old he will not depart from it." — Proverbs 22:6</a:t>
            </a:r>
            <a:endParaRPr lang="en-US" sz="2000" i="1">
              <a:solidFill>
                <a:schemeClr val="bg1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0" grpId="0" animBg="1"/>
      <p:bldP spid="51" grpId="0" animBg="1"/>
      <p:bldP spid="4" grpId="0" animBg="1"/>
      <p:bldP spid="95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0" name="BG Picture 10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4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863040" y="1600775"/>
            <a:ext cx="3417771" cy="378172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590" b="1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"FIX YOUR FACE!"</a:t>
            </a:r>
            <a:endParaRPr kumimoji="0" lang="en-US" sz="259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3467" y="2236718"/>
            <a:ext cx="7899400" cy="69602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"A merry heart maketh a cheerful countenance."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— Proverbs 15:13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1961719" y="4020969"/>
            <a:ext cx="5220411" cy="67383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2400" b="1">
                <a:solidFill>
                  <a:srgbClr val="F0B429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Cheer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0B429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ful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=</a:t>
            </a:r>
            <a:r>
              <a:rPr lang="en-US" sz="2400" b="1">
                <a:solidFill>
                  <a:srgbClr val="F0B429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hosen joy. </a:t>
            </a:r>
            <a:r>
              <a:rPr lang="en-US" sz="2400" b="1">
                <a:solidFill>
                  <a:srgbClr val="F0B429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Count=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Face.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Joy is a decision, not a reaction.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" name="BG Picture 11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285875" y="1310998"/>
            <a:ext cx="6572250" cy="2707779"/>
          </a:xfrm>
          <a:prstGeom prst="roundRect">
            <a:avLst>
              <a:gd name="adj" fmla="val 4737"/>
            </a:avLst>
          </a:prstGeom>
          <a:solidFill>
            <a:srgbClr val="1A1018">
              <a:alpha val="82000"/>
            </a:srgbClr>
          </a:solidFill>
          <a:ln w="9525">
            <a:solidFill>
              <a:srgbClr val="F0B429">
                <a:alpha val="18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695450" y="1570286"/>
            <a:ext cx="42922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95450" y="1498260"/>
            <a:ext cx="6155817" cy="36388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0" cap="none" spc="3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Fix Your Face Week</a:t>
            </a:r>
            <a:endParaRPr kumimoji="0" lang="en-US" sz="19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95450" y="2023123"/>
            <a:ext cx="5753100" cy="52303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171450" tIns="0" rIns="0" bIns="0"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Every morning, mirror declaration: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92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"I choose joy. 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FFF8F0">
                  <a:alpha val="92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92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I choose hope. I'm fixing my face."</a:t>
            </a:r>
            <a:endParaRPr kumimoji="0" lang="en-US" sz="129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95450" y="2485261"/>
            <a:ext cx="19050" cy="507802"/>
          </a:xfrm>
          <a:prstGeom prst="rect">
            <a:avLst/>
          </a:prstGeom>
          <a:solidFill>
            <a:srgbClr val="F0B429">
              <a:alpha val="3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714500" y="2982057"/>
            <a:ext cx="5753100" cy="52303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17145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FAMILY GAME: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When someone is grumpy, say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92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"FIX YOUR FACE!"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First to smile gets dessert. </a:t>
            </a:r>
            <a:endParaRPr kumimoji="0" lang="en-US" sz="12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1695450" y="3193683"/>
            <a:ext cx="19050" cy="507802"/>
          </a:xfrm>
          <a:prstGeom prst="rect">
            <a:avLst/>
          </a:prstGeom>
          <a:solidFill>
            <a:srgbClr val="F0B429">
              <a:alpha val="3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05" name="Scripture 5"/>
          <p:cNvSpPr/>
          <p:nvPr/>
        </p:nvSpPr>
        <p:spPr>
          <a:xfrm>
            <a:off x="914400" y="4400000"/>
            <a:ext cx="7315200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b="1" i="1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"She is clothed with strength and dignity; she can laugh at the days to come." — Proverbs 31:25</a:t>
            </a:r>
            <a:endParaRPr lang="en-US" sz="2000" b="1" i="1">
              <a:solidFill>
                <a:schemeClr val="bg1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5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" name="BG Picture 12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4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928688" y="1319808"/>
            <a:ext cx="7286625" cy="72384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7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360" b="1" i="0" u="none" strike="noStrike" kern="0" cap="none" spc="60" normalizeH="0" baseline="0" noProof="0">
                <a:ln>
                  <a:noFill/>
                </a:ln>
                <a:solidFill>
                  <a:srgbClr val="F0B429"/>
                </a:solidFill>
                <a:effectLst>
                  <a:glow rad="714375">
                    <a:srgbClr val="F0B429">
                      <a:alpha val="45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"I DON'T CARE WHAT EVERYBODY ELSE IS DOING!"</a:t>
            </a:r>
            <a:endParaRPr kumimoji="0" lang="en-US" sz="2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714375">
                  <a:srgbClr val="F0B429">
                    <a:alpha val="45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86250" y="2266950"/>
            <a:ext cx="571500" cy="138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2413794" y="2509391"/>
            <a:ext cx="4316263" cy="52194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"Be not conformed to this world: but be ye transformed."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—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Romans 12:2</a:t>
            </a:r>
            <a:endParaRPr kumimoji="0" lang="en-US" sz="146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1447" y="3647822"/>
            <a:ext cx="6300957" cy="557882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0" cap="none" spc="3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METAMORPHOUSTHE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=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Be completely </a:t>
            </a:r>
            <a:r>
              <a:rPr kumimoji="0" lang="en-US" sz="2000" b="1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TRANSFORMED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.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Mama was your first pastor of counter-cultural living.</a:t>
            </a:r>
            <a:endParaRPr kumimoji="0" lang="en-US" sz="129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3" name="BG Picture 13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5867" y="984945"/>
            <a:ext cx="8102600" cy="2698055"/>
          </a:xfrm>
          <a:prstGeom prst="roundRect">
            <a:avLst>
              <a:gd name="adj" fmla="val 3924"/>
            </a:avLst>
          </a:prstGeom>
          <a:solidFill>
            <a:srgbClr val="2A1A24">
              <a:alpha val="10000"/>
            </a:srgbClr>
          </a:solidFill>
          <a:ln w="9525">
            <a:solidFill>
              <a:srgbClr val="F0B429">
                <a:alpha val="18000"/>
              </a:srgbClr>
            </a:solidFill>
          </a:ln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457200" tIns="372110" rIns="457200" bIns="372110"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800" b="1" i="0" u="none" strike="noStrike" kern="0" cap="none" spc="3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The Bridge Question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Ask mama: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"Did anybody ACTUALLY jump off that bridge?"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Then thank her for making you different. It made you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STRONGER.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Family: "In THIS house, we follow GOD." Mama will be SO proud.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1609725" y="1988195"/>
            <a:ext cx="400050" cy="21580"/>
          </a:xfrm>
          <a:prstGeom prst="roundRect">
            <a:avLst>
              <a:gd name="adj" fmla="val 64736"/>
            </a:avLst>
          </a:prstGeom>
          <a:solidFill>
            <a:srgbClr val="F0B429">
              <a:alpha val="60000"/>
            </a:srgbClr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06" name="Scripture 6"/>
          <p:cNvSpPr/>
          <p:nvPr/>
        </p:nvSpPr>
        <p:spPr>
          <a:xfrm>
            <a:off x="347133" y="4400000"/>
            <a:ext cx="8551334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"Honor your father and your mother, that your days may be long." — Exodus 20:12</a:t>
            </a:r>
            <a:endParaRPr lang="en-US" sz="2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4" name="BG Picture 14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81354" y="4792414"/>
            <a:ext cx="2158856" cy="15046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0" cap="none" spc="40" normalizeH="0" baseline="0" noProof="0">
                <a:ln>
                  <a:noFill/>
                </a:ln>
                <a:solidFill>
                  <a:srgbClr val="C49AAE">
                    <a:alpha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Click anywhere to reveal each answer ▸</a:t>
            </a:r>
            <a:endParaRPr kumimoji="0" lang="en-US" sz="7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230314" y="400050"/>
            <a:ext cx="8683371" cy="36388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400" b="1" i="0" u="none" strike="noStrike" kern="0" cap="none" spc="19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MAMA'S GREATEST HITS QUIZ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585" y="821085"/>
            <a:ext cx="8926830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I say the Mama Saying — YOU shout the Scripture!</a:t>
            </a:r>
            <a:endParaRPr kumimoji="0" lang="en-US" sz="113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43375" y="1236911"/>
            <a:ext cx="85725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00125" y="1587381"/>
            <a:ext cx="7143750" cy="477441"/>
          </a:xfrm>
          <a:prstGeom prst="roundRect">
            <a:avLst>
              <a:gd name="adj" fmla="val 21014"/>
            </a:avLst>
          </a:prstGeom>
          <a:solidFill>
            <a:srgbClr val="FFF8F0">
              <a:alpha val="4000"/>
            </a:srgbClr>
          </a:solidFill>
          <a:ln w="9525">
            <a:solidFill>
              <a:srgbClr val="F0B429">
                <a:alpha val="1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10270" y="1697216"/>
            <a:ext cx="257770" cy="283547"/>
          </a:xfrm>
          <a:prstGeom prst="ellipse">
            <a:avLst/>
          </a:prstGeom>
          <a:solidFill>
            <a:srgbClr val="F0B429">
              <a:alpha val="15000"/>
            </a:srgbClr>
          </a:solidFill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1</a:t>
            </a:r>
            <a:endParaRPr kumimoji="0" 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1611511" y="1707932"/>
            <a:ext cx="1495008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"Because I said so!"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4909" y="1750794"/>
            <a:ext cx="150465" cy="150465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408033" y="1707932"/>
            <a:ext cx="981120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Proverbs 1:8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00125" y="2151142"/>
            <a:ext cx="7143750" cy="477441"/>
          </a:xfrm>
          <a:prstGeom prst="roundRect">
            <a:avLst>
              <a:gd name="adj" fmla="val 21014"/>
            </a:avLst>
          </a:prstGeom>
          <a:solidFill>
            <a:srgbClr val="FFF8F0">
              <a:alpha val="4000"/>
            </a:srgbClr>
          </a:solidFill>
          <a:ln w="9525">
            <a:solidFill>
              <a:srgbClr val="F0B429">
                <a:alpha val="1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210270" y="2260977"/>
            <a:ext cx="257770" cy="283547"/>
          </a:xfrm>
          <a:prstGeom prst="ellipse">
            <a:avLst/>
          </a:prstGeom>
          <a:solidFill>
            <a:srgbClr val="F0B429">
              <a:alpha val="15000"/>
            </a:srgbClr>
          </a:solidFill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2</a:t>
            </a:r>
            <a:endParaRPr kumimoji="0" 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611511" y="2271693"/>
            <a:ext cx="1134517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"Go sit down!"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7190" y="2314555"/>
            <a:ext cx="150465" cy="150465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843228" y="2271693"/>
            <a:ext cx="961965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Psalm 46:10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00125" y="2714903"/>
            <a:ext cx="7143750" cy="477441"/>
          </a:xfrm>
          <a:prstGeom prst="roundRect">
            <a:avLst>
              <a:gd name="adj" fmla="val 21014"/>
            </a:avLst>
          </a:prstGeom>
          <a:solidFill>
            <a:srgbClr val="FFF8F0">
              <a:alpha val="4000"/>
            </a:srgbClr>
          </a:solidFill>
          <a:ln w="9525">
            <a:solidFill>
              <a:srgbClr val="F0B429">
                <a:alpha val="1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210270" y="2824738"/>
            <a:ext cx="257770" cy="283547"/>
          </a:xfrm>
          <a:prstGeom prst="ellipse">
            <a:avLst/>
          </a:prstGeom>
          <a:solidFill>
            <a:srgbClr val="F0B429">
              <a:alpha val="15000"/>
            </a:srgbClr>
          </a:solidFill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3</a:t>
            </a:r>
            <a:endParaRPr kumimoji="0" 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1611511" y="2835454"/>
            <a:ext cx="2316837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"Eyes in the back of my head!"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027" y="2878316"/>
            <a:ext cx="150465" cy="15046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713929" y="2835454"/>
            <a:ext cx="1077382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Proverbs 15:3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1000125" y="3278664"/>
            <a:ext cx="7143750" cy="477441"/>
          </a:xfrm>
          <a:prstGeom prst="roundRect">
            <a:avLst>
              <a:gd name="adj" fmla="val 21014"/>
            </a:avLst>
          </a:prstGeom>
          <a:solidFill>
            <a:srgbClr val="FFF8F0">
              <a:alpha val="4000"/>
            </a:srgbClr>
          </a:solidFill>
          <a:ln w="9525">
            <a:solidFill>
              <a:srgbClr val="F0B429">
                <a:alpha val="1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1210270" y="3388499"/>
            <a:ext cx="257770" cy="283547"/>
          </a:xfrm>
          <a:prstGeom prst="ellipse">
            <a:avLst/>
          </a:prstGeom>
          <a:solidFill>
            <a:srgbClr val="F0B429">
              <a:alpha val="15000"/>
            </a:srgbClr>
          </a:solidFill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4</a:t>
            </a:r>
            <a:endParaRPr kumimoji="0" 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19"/>
          <p:cNvSpPr/>
          <p:nvPr/>
        </p:nvSpPr>
        <p:spPr>
          <a:xfrm>
            <a:off x="1611511" y="3399215"/>
            <a:ext cx="1217355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"Fix your face!"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2497" y="3442077"/>
            <a:ext cx="150465" cy="150465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3884659" y="3399215"/>
            <a:ext cx="1173644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Proverbs 15:13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1000125" y="3842425"/>
            <a:ext cx="7143750" cy="477441"/>
          </a:xfrm>
          <a:prstGeom prst="roundRect">
            <a:avLst>
              <a:gd name="adj" fmla="val 21014"/>
            </a:avLst>
          </a:prstGeom>
          <a:solidFill>
            <a:srgbClr val="FFF8F0">
              <a:alpha val="4000"/>
            </a:srgbClr>
          </a:solidFill>
          <a:ln w="9525">
            <a:solidFill>
              <a:srgbClr val="F0B429">
                <a:alpha val="1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1210270" y="3952260"/>
            <a:ext cx="257770" cy="283547"/>
          </a:xfrm>
          <a:prstGeom prst="ellipse">
            <a:avLst/>
          </a:prstGeom>
          <a:solidFill>
            <a:srgbClr val="F0B429">
              <a:alpha val="15000"/>
            </a:srgbClr>
          </a:solidFill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5</a:t>
            </a:r>
            <a:endParaRPr kumimoji="0" 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1611511" y="3962976"/>
            <a:ext cx="2526715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"I don't care what they're doing!"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2824" y="4005838"/>
            <a:ext cx="150465" cy="150465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6099468" y="3962976"/>
            <a:ext cx="1029251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Romans 12:2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5" name="BG Picture 15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12885" y="7759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35000"/>
                </a:srgbClr>
              </a:gs>
              <a:gs pos="50000">
                <a:srgbClr val="1A1018">
                  <a:alpha val="35000"/>
                </a:srgbClr>
              </a:gs>
              <a:gs pos="100000">
                <a:srgbClr val="1A1018">
                  <a:alpha val="35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35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193253" y="750000"/>
            <a:ext cx="2757346" cy="40764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210"/>
              </a:lnSpc>
              <a:spcBef>
                <a:spcPts val="0"/>
              </a:spcBef>
              <a:spcAft>
                <a:spcPts val="203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140" b="1" i="0" u="none" strike="noStrike" kern="0" cap="none" spc="43" normalizeH="0" baseline="0" noProof="0">
                <a:ln>
                  <a:noFill/>
                </a:ln>
                <a:solidFill>
                  <a:srgbClr val="F0B429"/>
                </a:solidFill>
                <a:effectLst>
                  <a:glow rad="714375">
                    <a:srgbClr val="F0B429">
                      <a:alpha val="10500"/>
                    </a:srgbClr>
                  </a:glo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🔥 </a:t>
            </a:r>
            <a:r>
              <a:rPr kumimoji="0" lang="en-US" sz="2400" b="1" i="0" u="none" strike="noStrike" kern="0" cap="none" spc="43" normalizeH="0" baseline="0" noProof="0">
                <a:ln>
                  <a:noFill/>
                </a:ln>
                <a:solidFill>
                  <a:srgbClr val="F0B429"/>
                </a:solidFill>
                <a:effectLst>
                  <a:glow rad="714375">
                    <a:srgbClr val="F0B429">
                      <a:alpha val="105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BONUS ROUND!</a:t>
            </a:r>
            <a:endParaRPr kumimoji="0" lang="en-US" sz="21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714375">
                  <a:srgbClr val="F0B429">
                    <a:alpha val="105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299925" y="1332110"/>
            <a:ext cx="8544000" cy="530000"/>
          </a:xfrm>
          <a:prstGeom prst="roundRect">
            <a:avLst>
              <a:gd name="adj" fmla="val 19771"/>
            </a:avLst>
          </a:prstGeom>
          <a:solidFill>
            <a:srgbClr val="FFF8F0">
              <a:alpha val="5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55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8575" h="436811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414630"/>
                </a:lnTo>
                <a:lnTo>
                  <a:pt x="25003" y="411224"/>
                </a:lnTo>
                <a:lnTo>
                  <a:pt x="21431" y="407392"/>
                </a:lnTo>
                <a:lnTo>
                  <a:pt x="17859" y="403041"/>
                </a:lnTo>
                <a:lnTo>
                  <a:pt x="14288" y="398028"/>
                </a:lnTo>
                <a:lnTo>
                  <a:pt x="10716" y="392116"/>
                </a:lnTo>
                <a:lnTo>
                  <a:pt x="7144" y="384843"/>
                </a:lnTo>
                <a:lnTo>
                  <a:pt x="3572" y="375031"/>
                </a:lnTo>
                <a:lnTo>
                  <a:pt x="0" y="350451"/>
                </a:lnTo>
                <a:close/>
              </a:path>
            </a:pathLst>
          </a:custGeom>
          <a:solidFill>
            <a:srgbClr val="C49AAE"/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0000" y="1496905"/>
            <a:ext cx="4550000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McDonald's money?"</a:t>
            </a:r>
            <a:endParaRPr kumimoji="0" lang="en-US" sz="12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50000" y="1496905"/>
            <a:ext cx="157654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→</a:t>
            </a:r>
            <a:endParaRPr kumimoji="0" lang="en-US" sz="11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1925" y="1486500"/>
            <a:ext cx="4172075" cy="24659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Can't serve God and mammon! (Matt 6:24)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300000" y="2030000"/>
            <a:ext cx="8544000" cy="530000"/>
          </a:xfrm>
          <a:prstGeom prst="roundRect">
            <a:avLst>
              <a:gd name="adj" fmla="val 19771"/>
            </a:avLst>
          </a:prstGeom>
          <a:solidFill>
            <a:srgbClr val="FFF8F0">
              <a:alpha val="5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55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8575" h="436810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414629"/>
                </a:lnTo>
                <a:lnTo>
                  <a:pt x="25003" y="411224"/>
                </a:lnTo>
                <a:lnTo>
                  <a:pt x="21431" y="407392"/>
                </a:lnTo>
                <a:lnTo>
                  <a:pt x="17859" y="403040"/>
                </a:lnTo>
                <a:lnTo>
                  <a:pt x="14288" y="398028"/>
                </a:lnTo>
                <a:lnTo>
                  <a:pt x="10716" y="392115"/>
                </a:lnTo>
                <a:lnTo>
                  <a:pt x="7144" y="384843"/>
                </a:lnTo>
                <a:lnTo>
                  <a:pt x="3572" y="375030"/>
                </a:lnTo>
                <a:lnTo>
                  <a:pt x="0" y="350450"/>
                </a:lnTo>
                <a:close/>
              </a:path>
            </a:pathLst>
          </a:custGeom>
          <a:solidFill>
            <a:srgbClr val="F0B429"/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50000" y="2176905"/>
            <a:ext cx="4550000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Count to three!"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850000" y="2176905"/>
            <a:ext cx="157654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→</a:t>
            </a:r>
            <a:endParaRPr kumimoji="0" lang="en-US" sz="11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571925" y="2176905"/>
            <a:ext cx="4172075" cy="22041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God's patience has limits! (Gen 6:3)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00000" y="2710000"/>
            <a:ext cx="8544000" cy="530000"/>
          </a:xfrm>
          <a:prstGeom prst="roundRect">
            <a:avLst>
              <a:gd name="adj" fmla="val 19771"/>
            </a:avLst>
          </a:prstGeom>
          <a:solidFill>
            <a:srgbClr val="FFF8F0">
              <a:alpha val="5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55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0" y="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8575" h="436811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414630"/>
                </a:lnTo>
                <a:lnTo>
                  <a:pt x="25003" y="411224"/>
                </a:lnTo>
                <a:lnTo>
                  <a:pt x="21431" y="407392"/>
                </a:lnTo>
                <a:lnTo>
                  <a:pt x="17859" y="403041"/>
                </a:lnTo>
                <a:lnTo>
                  <a:pt x="14288" y="398028"/>
                </a:lnTo>
                <a:lnTo>
                  <a:pt x="10716" y="392116"/>
                </a:lnTo>
                <a:lnTo>
                  <a:pt x="7144" y="384843"/>
                </a:lnTo>
                <a:lnTo>
                  <a:pt x="3572" y="375031"/>
                </a:lnTo>
                <a:lnTo>
                  <a:pt x="0" y="350451"/>
                </a:lnTo>
                <a:close/>
              </a:path>
            </a:pathLst>
          </a:custGeom>
          <a:solidFill>
            <a:srgbClr val="C49AAE"/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50000" y="2856905"/>
            <a:ext cx="4550000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Wait till your father gets home!"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850000" y="2856905"/>
            <a:ext cx="157654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→</a:t>
            </a:r>
            <a:endParaRPr kumimoji="0" lang="en-US" sz="11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428067" y="2727890"/>
            <a:ext cx="4315933" cy="49422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The day of the Lord cometh! (1 Thes 5:2)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00000" y="3390000"/>
            <a:ext cx="8544000" cy="530000"/>
          </a:xfrm>
          <a:prstGeom prst="roundRect">
            <a:avLst>
              <a:gd name="adj" fmla="val 19771"/>
            </a:avLst>
          </a:prstGeom>
          <a:solidFill>
            <a:srgbClr val="FFF8F0">
              <a:alpha val="5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55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0" y="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8575" h="436811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414630"/>
                </a:lnTo>
                <a:lnTo>
                  <a:pt x="25003" y="411224"/>
                </a:lnTo>
                <a:lnTo>
                  <a:pt x="21431" y="407392"/>
                </a:lnTo>
                <a:lnTo>
                  <a:pt x="17859" y="403041"/>
                </a:lnTo>
                <a:lnTo>
                  <a:pt x="14288" y="398028"/>
                </a:lnTo>
                <a:lnTo>
                  <a:pt x="10716" y="392116"/>
                </a:lnTo>
                <a:lnTo>
                  <a:pt x="7144" y="384843"/>
                </a:lnTo>
                <a:lnTo>
                  <a:pt x="3572" y="375031"/>
                </a:lnTo>
                <a:lnTo>
                  <a:pt x="0" y="350451"/>
                </a:lnTo>
                <a:close/>
              </a:path>
            </a:pathLst>
          </a:custGeom>
          <a:solidFill>
            <a:srgbClr val="F0B429"/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50000" y="3536905"/>
            <a:ext cx="4550000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"I brought you into this world..."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850000" y="3536905"/>
            <a:ext cx="157654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→</a:t>
            </a:r>
            <a:endParaRPr kumimoji="0" lang="en-US" sz="11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284133" y="3515920"/>
            <a:ext cx="4459867" cy="368431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The Lord giveth and taketh away!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(J</a:t>
            </a:r>
            <a:r>
              <a:rPr lang="en-US" sz="1600" b="1" dirty="0" err="1">
                <a:solidFill>
                  <a:srgbClr val="FFF8F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ob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1:21)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00000" y="4070000"/>
            <a:ext cx="8544000" cy="530000"/>
          </a:xfrm>
          <a:prstGeom prst="roundRect">
            <a:avLst>
              <a:gd name="adj" fmla="val 19771"/>
            </a:avLst>
          </a:prstGeom>
          <a:solidFill>
            <a:srgbClr val="FFF8F0">
              <a:alpha val="55000"/>
            </a:srgbClr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55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0" y="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8575" h="436811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414630"/>
                </a:lnTo>
                <a:lnTo>
                  <a:pt x="25003" y="411224"/>
                </a:lnTo>
                <a:lnTo>
                  <a:pt x="21431" y="407392"/>
                </a:lnTo>
                <a:lnTo>
                  <a:pt x="17859" y="403041"/>
                </a:lnTo>
                <a:lnTo>
                  <a:pt x="14288" y="398028"/>
                </a:lnTo>
                <a:lnTo>
                  <a:pt x="10716" y="392116"/>
                </a:lnTo>
                <a:lnTo>
                  <a:pt x="7144" y="384843"/>
                </a:lnTo>
                <a:lnTo>
                  <a:pt x="3572" y="375031"/>
                </a:lnTo>
                <a:lnTo>
                  <a:pt x="0" y="350451"/>
                </a:lnTo>
                <a:close/>
              </a:path>
            </a:pathLst>
          </a:custGeom>
          <a:solidFill>
            <a:srgbClr val="C49AAE"/>
          </a:soli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50000" y="4216905"/>
            <a:ext cx="4550000" cy="2361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"Hurts me more than you."</a:t>
            </a:r>
            <a:endParaRPr kumimoji="0" lang="en-US" sz="12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850000" y="4216905"/>
            <a:ext cx="157654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9AA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→</a:t>
            </a:r>
            <a:endParaRPr kumimoji="0" lang="en-US" sz="11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038601" y="4227397"/>
            <a:ext cx="4705400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1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Whom the Lord loves, He chastens!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(Heb 12:6)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6" name="BG Picture 16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5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40000">
                <a:srgbClr val="000000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28750" y="857250"/>
            <a:ext cx="29170" cy="29170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0" y="571500"/>
            <a:ext cx="29170" cy="29170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29339" y="1143000"/>
            <a:ext cx="29170" cy="29170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64920" y="714970"/>
            <a:ext cx="21580" cy="21580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15220" y="1428750"/>
            <a:ext cx="21580" cy="21580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4828580" y="1000720"/>
            <a:ext cx="29170" cy="29170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79347" y="1854437"/>
            <a:ext cx="6785305" cy="73759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113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480" b="1" i="0" u="none" strike="noStrike" kern="0" cap="none" spc="5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MAMA WAS PREACHING THE WHOLE TIME.</a:t>
            </a:r>
            <a:endParaRPr kumimoji="0" lang="en-US" sz="24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56234" y="2711565"/>
            <a:ext cx="831533" cy="20933"/>
          </a:xfrm>
          <a:prstGeom prst="roundRect">
            <a:avLst>
              <a:gd name="adj" fmla="val 66737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03936" y="2938172"/>
            <a:ext cx="4536128" cy="30590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Give your mama 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STANDING OVATION!</a:t>
            </a:r>
            <a:endParaRPr kumimoji="0" lang="en-US" sz="191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458562" y="3424471"/>
            <a:ext cx="4226727" cy="27241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0B429">
                    <a:alpha val="92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She's been teaching the Word your whole life.</a:t>
            </a:r>
            <a:endParaRPr kumimoji="0" lang="en-US" sz="158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507" name="Scripture 7"/>
          <p:cNvSpPr/>
          <p:nvPr/>
        </p:nvSpPr>
        <p:spPr>
          <a:xfrm>
            <a:off x="914400" y="4400000"/>
            <a:ext cx="7315200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i="1">
                <a:solidFill>
                  <a:srgbClr val="C8A96E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She opens her mouth with wisdom, and the teaching of kindness is on her tongue." — Proverbs 31:26</a:t>
            </a:r>
            <a:endParaRPr lang="en-US" sz="2000" b="1" i="1">
              <a:solidFill>
                <a:schemeClr val="bg1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7" name="BG Picture 17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5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437077" y="349002"/>
            <a:ext cx="6269846" cy="533251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800" b="1" i="0" u="none" strike="noStrike" kern="0" cap="none" spc="168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MOTHER'S DAY DECLARATION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86250" y="925413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1040" y="1260554"/>
            <a:ext cx="6961921" cy="400497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"Because I said so"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was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WISDOM.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91040" y="1761361"/>
            <a:ext cx="6961921" cy="40049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"Go sit down"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was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PEACE.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91040" y="2262168"/>
            <a:ext cx="6961921" cy="40049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"I've got eyes"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was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PROTECTION.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91040" y="2762974"/>
            <a:ext cx="6961921" cy="40049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"Fix your face"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was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JOY.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91040" y="3263781"/>
            <a:ext cx="6961921" cy="40049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"I don't care what they're doing"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was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IDENTITY.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91040" y="3807748"/>
            <a:ext cx="6961921" cy="390971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Your teaching is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TORAH.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Your words are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alive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in us.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917606" y="4427319"/>
            <a:ext cx="5308789" cy="4953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600" b="1" i="0" u="none" strike="noStrike" kern="0" cap="none" spc="104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MAMA SAID IT FIRST! AMEN!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028" name="Picture 4" descr="Worship and prayer banner. Christian worship and praise in the evening."/>
          <p:cNvPicPr>
            <a:picLocks noChangeAspect="1" noChangeArrowheads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700"/>
          <a:stretch>
            <a:fillRect/>
          </a:stretch>
        </p:blipFill>
        <p:spPr bwMode="auto">
          <a:xfrm>
            <a:off x="15" y="7"/>
            <a:ext cx="9141698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297430"/>
          </a:xfrm>
        </p:spPr>
        <p:txBody>
          <a:bodyPr>
            <a:normAutofit/>
          </a:bodyPr>
          <a:lstStyle/>
          <a:p>
            <a:r>
              <a:rPr lang="en-US" sz="4950">
                <a:solidFill>
                  <a:schemeClr val="bg1"/>
                </a:solidFill>
              </a:rPr>
              <a:t>Edward Christian Church</a:t>
            </a:r>
            <a:endParaRPr lang="en-US" sz="495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11521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5/10/2026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35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980655" y="3276467"/>
            <a:ext cx="3182692" cy="13716"/>
          </a:xfrm>
          <a:custGeom>
            <a:avLst/>
            <a:gdLst>
              <a:gd name="csX0" fmla="*/ 0 w 3182692"/>
              <a:gd name="csY0" fmla="*/ 0 h 13716"/>
              <a:gd name="csX1" fmla="*/ 636538 w 3182692"/>
              <a:gd name="csY1" fmla="*/ 0 h 13716"/>
              <a:gd name="csX2" fmla="*/ 1273077 w 3182692"/>
              <a:gd name="csY2" fmla="*/ 0 h 13716"/>
              <a:gd name="csX3" fmla="*/ 1909615 w 3182692"/>
              <a:gd name="csY3" fmla="*/ 0 h 13716"/>
              <a:gd name="csX4" fmla="*/ 2482500 w 3182692"/>
              <a:gd name="csY4" fmla="*/ 0 h 13716"/>
              <a:gd name="csX5" fmla="*/ 3182692 w 3182692"/>
              <a:gd name="csY5" fmla="*/ 0 h 13716"/>
              <a:gd name="csX6" fmla="*/ 3182692 w 3182692"/>
              <a:gd name="csY6" fmla="*/ 13716 h 13716"/>
              <a:gd name="csX7" fmla="*/ 2609807 w 3182692"/>
              <a:gd name="csY7" fmla="*/ 13716 h 13716"/>
              <a:gd name="csX8" fmla="*/ 2068750 w 3182692"/>
              <a:gd name="csY8" fmla="*/ 13716 h 13716"/>
              <a:gd name="csX9" fmla="*/ 1432211 w 3182692"/>
              <a:gd name="csY9" fmla="*/ 13716 h 13716"/>
              <a:gd name="csX10" fmla="*/ 859327 w 3182692"/>
              <a:gd name="csY10" fmla="*/ 13716 h 13716"/>
              <a:gd name="csX11" fmla="*/ 0 w 3182692"/>
              <a:gd name="csY11" fmla="*/ 13716 h 13716"/>
              <a:gd name="csX12" fmla="*/ 0 w 3182692"/>
              <a:gd name="csY12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8" name="BG Picture 18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4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0B429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path path="circle">
              <a:fillToRect l="50000" r="50000" b="100000"/>
            </a:path>
          </a:gradFill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56741" y="285750"/>
            <a:ext cx="397478" cy="44961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360" b="0" i="0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🌸</a:t>
            </a:r>
            <a:endParaRPr kumimoji="0" lang="en-US" sz="2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72165" y="429220"/>
            <a:ext cx="397478" cy="44961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360" b="0" i="0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🌸</a:t>
            </a:r>
            <a:endParaRPr kumimoji="0" lang="en-US" sz="2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9098" y="4337149"/>
            <a:ext cx="397478" cy="44961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360" b="0" i="0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🌸</a:t>
            </a:r>
            <a:endParaRPr kumimoji="0" lang="en-US" sz="2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8130034" y="4408140"/>
            <a:ext cx="397478" cy="44961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360" b="0" i="0" u="none" strike="noStrike" kern="1200" cap="none" spc="0" normalizeH="0" baseline="0" noProof="0">
                <a:ln>
                  <a:noFill/>
                </a:ln>
                <a:solidFill>
                  <a:srgbClr val="FFF8F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🌸</a:t>
            </a:r>
            <a:endParaRPr kumimoji="0" lang="en-US" sz="2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2806439" y="1121569"/>
            <a:ext cx="3531123" cy="44961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400" b="1" i="0" u="none" strike="noStrike" kern="0" cap="none" spc="170" normalizeH="0" baseline="0" noProof="0">
                <a:ln>
                  <a:noFill/>
                </a:ln>
                <a:solidFill>
                  <a:srgbClr val="F0B429"/>
                </a:solidFill>
                <a:effectLst>
                  <a:glow rad="1073151">
                    <a:srgbClr val="F0B429">
                      <a:alpha val="75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THANK YOU, MAMA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73151">
                  <a:srgbClr val="F0B429">
                    <a:alpha val="75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4143375" y="1685479"/>
            <a:ext cx="857250" cy="138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05838" y="1823355"/>
            <a:ext cx="6332175" cy="2742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Your words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SAVED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us. Your prayers kept us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alive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. Your love kept us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going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.</a:t>
            </a: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342384" y="2368579"/>
            <a:ext cx="2459084" cy="576009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One day your child will say: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Mama was right the whole time.</a:t>
            </a: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143375" y="3622010"/>
            <a:ext cx="857250" cy="138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138307" y="3739565"/>
            <a:ext cx="2867385" cy="3429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1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Happy Mother's Day 🌸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-457200" y="4800154"/>
            <a:ext cx="10058400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kumimoji="0" lang="en-US" sz="2000" b="0" i="0" u="none" strike="noStrike" kern="0" cap="none" spc="680" normalizeH="0" baseline="0" noProof="0">
                <a:ln>
                  <a:noFill/>
                </a:ln>
                <a:solidFill>
                  <a:srgbClr val="F0B4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🌸 🌸 🌸 🌸 🌸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09" name="Scripture 9"/>
          <p:cNvSpPr/>
          <p:nvPr/>
        </p:nvSpPr>
        <p:spPr>
          <a:xfrm>
            <a:off x="914399" y="4323797"/>
            <a:ext cx="7755243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i="1">
                <a:solidFill>
                  <a:srgbClr val="C8A96E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</a:t>
            </a:r>
            <a:r>
              <a:rPr lang="en-US" sz="2000" b="1" i="1">
                <a:solidFill>
                  <a:srgbClr val="C8A96E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Many women do noble things, but you surpass them all." — Proverbs 31:29</a:t>
            </a:r>
            <a:endParaRPr lang="en-US" sz="2000" b="1" i="1">
              <a:solidFill>
                <a:srgbClr val="C8A96E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1" name="BG Picture 1"/>
          <p:cNvPicPr>
            <a:picLocks noChangeAspect="1"/>
          </p:cNvPicPr>
          <p:nvPr/>
        </p:nvPicPr>
        <p:blipFill>
          <a:blip r:embed="rId1"/>
          <a:srcRect t="4688" b="109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2239566" y="2039094"/>
            <a:ext cx="4897956" cy="57909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l">
              <a:lnSpc>
                <a:spcPts val="4560"/>
              </a:lnSpc>
              <a:buNone/>
            </a:pPr>
            <a:r>
              <a:rPr lang="en-US" sz="3040" b="1" kern="0" spc="340">
                <a:solidFill>
                  <a:srgbClr val="FFF8F0"/>
                </a:solidFill>
                <a:effectLst>
                  <a:glow rad="1073151">
                    <a:srgbClr val="F0B429">
                      <a:alpha val="45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MAMA SAID IT FIRST</a:t>
            </a:r>
            <a:endParaRPr lang="en-US" sz="3040">
              <a:effectLst>
                <a:glow rad="1073151">
                  <a:srgbClr val="F0B429">
                    <a:alpha val="45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2"/>
          <p:cNvSpPr/>
          <p:nvPr/>
        </p:nvSpPr>
        <p:spPr>
          <a:xfrm>
            <a:off x="4286250" y="2775645"/>
            <a:ext cx="571500" cy="13841"/>
          </a:xfrm>
          <a:prstGeom prst="roundRect">
            <a:avLst>
              <a:gd name="adj" fmla="val 55054"/>
            </a:avLst>
          </a:prstGeom>
          <a:solidFill>
            <a:srgbClr val="F0B429">
              <a:alpha val="60000"/>
            </a:srgbClr>
          </a:soli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017593" y="2917627"/>
            <a:ext cx="4352910" cy="25717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l">
              <a:lnSpc>
                <a:spcPts val="2025"/>
              </a:lnSpc>
              <a:spcBef>
                <a:spcPts val="1010"/>
              </a:spcBef>
              <a:buNone/>
            </a:pPr>
            <a:r>
              <a:rPr lang="en-US" sz="2000" i="1" kern="0" spc="30">
                <a:solidFill>
                  <a:srgbClr val="F0B429"/>
                </a:solidFill>
                <a:effectLst>
                  <a:glow rad="177800">
                    <a:srgbClr val="00000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Everything She Told You Was Already in the Bible</a:t>
            </a:r>
            <a:endParaRPr lang="en-US" sz="2000">
              <a:effectLst>
                <a:glow rad="177800">
                  <a:srgbClr val="000000">
                    <a:alpha val="1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4"/>
          <p:cNvSpPr/>
          <p:nvPr/>
        </p:nvSpPr>
        <p:spPr>
          <a:xfrm>
            <a:off x="3175992" y="3460552"/>
            <a:ext cx="3071217" cy="21520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1695"/>
              </a:lnSpc>
              <a:spcBef>
                <a:spcPts val="2250"/>
              </a:spcBef>
              <a:buNone/>
            </a:pPr>
            <a:r>
              <a:rPr lang="en-US" sz="2800" b="1" kern="0" spc="110">
                <a:solidFill>
                  <a:srgbClr val="C49AAE"/>
                </a:solidFill>
                <a:effectLst>
                  <a:glow rad="142875">
                    <a:srgbClr val="00000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Proverbs 1:8   </a:t>
            </a:r>
            <a:endParaRPr lang="en-US" sz="2800" b="1" kern="0" spc="110">
              <a:solidFill>
                <a:srgbClr val="C49AAE"/>
              </a:solidFill>
              <a:effectLst>
                <a:glow rad="142875">
                  <a:srgbClr val="000000">
                    <a:alpha val="1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lnSpc>
                <a:spcPts val="1695"/>
              </a:lnSpc>
              <a:spcBef>
                <a:spcPts val="2250"/>
              </a:spcBef>
              <a:buNone/>
            </a:pPr>
            <a:r>
              <a:rPr lang="en-US" sz="2800" b="1" kern="0" spc="110">
                <a:solidFill>
                  <a:srgbClr val="C49AAE"/>
                </a:solidFill>
                <a:effectLst>
                  <a:glow rad="142875">
                    <a:srgbClr val="00000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Happy Mother's Day</a:t>
            </a:r>
            <a:endParaRPr lang="en-US" sz="2800" b="1">
              <a:effectLst>
                <a:glow rad="142875">
                  <a:srgbClr val="000000">
                    <a:alpha val="1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2" name="BG Picture 2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5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286250" y="918270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100170" y="766381"/>
            <a:ext cx="5232728" cy="832837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90"/>
              </a:lnSpc>
              <a:buNone/>
            </a:pPr>
            <a:r>
              <a:rPr lang="en-US" sz="2000" i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"Forsake not the </a:t>
            </a:r>
            <a:r>
              <a:rPr lang="en-US" sz="2000" b="1" i="1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TORAH</a:t>
            </a:r>
            <a:r>
              <a:rPr lang="en-US" sz="2000" i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 of thy mother."</a:t>
            </a:r>
            <a:br>
              <a: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 — Proverbs 1:8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1451241" y="2011292"/>
            <a:ext cx="2892159" cy="1214234"/>
          </a:xfrm>
          <a:prstGeom prst="roundRect">
            <a:avLst>
              <a:gd name="adj" fmla="val 9413"/>
            </a:avLst>
          </a:prstGeom>
          <a:solidFill>
            <a:srgbClr val="F0B429">
              <a:alpha val="6000"/>
            </a:srgbClr>
          </a:solidFill>
          <a:ln w="9525">
            <a:solidFill>
              <a:srgbClr val="F0B429">
                <a:alpha val="18000"/>
              </a:srgbClr>
            </a:solidFill>
          </a:ln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257810" tIns="200660" rIns="257810" bIns="200660" rtlCol="0" anchor="t"/>
          <a:lstStyle/>
          <a:p>
            <a:pPr marL="0" indent="0" algn="ctr">
              <a:buNone/>
            </a:pPr>
            <a:r>
              <a:rPr lang="en-US" sz="24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Instruction. Law.</a:t>
            </a:r>
            <a:b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Divine direction.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4"/>
          <p:cNvSpPr/>
          <p:nvPr/>
        </p:nvSpPr>
        <p:spPr>
          <a:xfrm>
            <a:off x="4800599" y="2005397"/>
            <a:ext cx="3069139" cy="1214234"/>
          </a:xfrm>
          <a:prstGeom prst="roundRect">
            <a:avLst>
              <a:gd name="adj" fmla="val 9413"/>
            </a:avLst>
          </a:prstGeom>
          <a:solidFill>
            <a:srgbClr val="F0B429">
              <a:alpha val="6000"/>
            </a:srgbClr>
          </a:solidFill>
          <a:ln w="9525">
            <a:solidFill>
              <a:srgbClr val="F0B429">
                <a:alpha val="18000"/>
              </a:srgbClr>
            </a:solidFill>
          </a:ln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257810" tIns="200660" rIns="257810" bIns="200660" rtlCol="0" anchor="t"/>
          <a:lstStyle/>
          <a:p>
            <a:pPr marL="0" indent="0" algn="ctr">
              <a:buNone/>
            </a:pPr>
            <a:r>
              <a:rPr lang="en-US" sz="24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Discipline. Correction.</a:t>
            </a:r>
            <a:b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Curriculum.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5"/>
          <p:cNvSpPr/>
          <p:nvPr/>
        </p:nvSpPr>
        <p:spPr>
          <a:xfrm>
            <a:off x="389467" y="3881120"/>
            <a:ext cx="8305800" cy="832837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Mama was downloading </a:t>
            </a:r>
            <a:r>
              <a:rPr lang="en-US" sz="2800" b="1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DIVINE INSTRUCTION</a:t>
            </a:r>
            <a:endParaRPr lang="en-US" sz="2800" b="1">
              <a:solidFill>
                <a:srgbClr val="F0B4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buNone/>
            </a:pPr>
            <a:r>
              <a:rPr lang="en-US" sz="2800" b="1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and you rolled your eyes!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3" name="BG Picture 3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792164" y="1025872"/>
            <a:ext cx="3808689" cy="38665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l">
              <a:lnSpc>
                <a:spcPts val="3045"/>
              </a:lnSpc>
              <a:spcAft>
                <a:spcPts val="2700"/>
              </a:spcAft>
              <a:buNone/>
            </a:pPr>
            <a:r>
              <a:rPr lang="en-US" sz="2030" b="1" kern="0" spc="11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FIVE THINGS MAMA SAID</a:t>
            </a:r>
            <a:endParaRPr lang="en-US" sz="203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2"/>
          <p:cNvSpPr/>
          <p:nvPr/>
        </p:nvSpPr>
        <p:spPr>
          <a:xfrm>
            <a:off x="4286250" y="1755428"/>
            <a:ext cx="571500" cy="21580"/>
          </a:xfrm>
          <a:prstGeom prst="roundRect">
            <a:avLst>
              <a:gd name="adj" fmla="val 64736"/>
            </a:avLst>
          </a:prstGeom>
          <a:solidFill>
            <a:srgbClr val="F0B429">
              <a:alpha val="70000"/>
            </a:srgbClr>
          </a:soli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454729" y="2220198"/>
            <a:ext cx="2234541" cy="29036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10"/>
              </a:lnSpc>
              <a:buNone/>
            </a:pPr>
            <a:r>
              <a:rPr lang="en-US" sz="20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1</a:t>
            </a:r>
            <a:r>
              <a:rPr lang="en-US" sz="2000" b="1" kern="0" spc="20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.</a:t>
            </a:r>
            <a:r>
              <a:rPr lang="en-US" sz="2000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lang="en-US" sz="2000" i="1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"Because I said so!"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4"/>
          <p:cNvSpPr/>
          <p:nvPr/>
        </p:nvSpPr>
        <p:spPr>
          <a:xfrm>
            <a:off x="3145319" y="2654032"/>
            <a:ext cx="2853212" cy="29036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10"/>
              </a:lnSpc>
              <a:buNone/>
            </a:pPr>
            <a:r>
              <a:rPr lang="en-US" sz="20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2</a:t>
            </a:r>
            <a:r>
              <a:rPr lang="en-US" sz="2000" b="1" kern="0" spc="20">
                <a:solidFill>
                  <a:srgbClr val="F0B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.</a:t>
            </a:r>
            <a:r>
              <a:rPr lang="en-US" sz="2000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lang="en-US" sz="2000" i="1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"Go sit down somewhere!"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5"/>
          <p:cNvSpPr/>
          <p:nvPr/>
        </p:nvSpPr>
        <p:spPr>
          <a:xfrm>
            <a:off x="2567734" y="3087866"/>
            <a:ext cx="4008383" cy="29036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10"/>
              </a:lnSpc>
              <a:buNone/>
            </a:pPr>
            <a:r>
              <a:rPr lang="en-US" sz="20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3.</a:t>
            </a:r>
            <a:r>
              <a:rPr lang="en-US" sz="2000" kern="0" spc="2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lang="en-US" sz="2000" i="1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"I've got eyes in the back of my head!"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6"/>
          <p:cNvSpPr/>
          <p:nvPr/>
        </p:nvSpPr>
        <p:spPr>
          <a:xfrm>
            <a:off x="3692802" y="3521700"/>
            <a:ext cx="1758395" cy="29036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10"/>
              </a:lnSpc>
              <a:buNone/>
            </a:pPr>
            <a:r>
              <a:rPr lang="en-US" sz="20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4.</a:t>
            </a:r>
            <a:r>
              <a:rPr lang="en-US" sz="2000" kern="0" spc="2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lang="en-US" sz="2000" i="1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"Fix your face!"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7"/>
          <p:cNvSpPr/>
          <p:nvPr/>
        </p:nvSpPr>
        <p:spPr>
          <a:xfrm>
            <a:off x="2334433" y="3955534"/>
            <a:ext cx="4475134" cy="290364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10"/>
              </a:lnSpc>
              <a:buNone/>
            </a:pPr>
            <a:r>
              <a:rPr lang="en-US" sz="20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5.</a:t>
            </a:r>
            <a:r>
              <a:rPr lang="en-US" sz="2000" kern="0" spc="2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r>
              <a:rPr lang="en-US" sz="2000" i="1" kern="0" spc="20">
                <a:solidFill>
                  <a:srgbClr val="FFF8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"I don't care what everybody else is doing!"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01" name="Scripture 1"/>
          <p:cNvSpPr/>
          <p:nvPr/>
        </p:nvSpPr>
        <p:spPr>
          <a:xfrm>
            <a:off x="914400" y="4400000"/>
            <a:ext cx="7315200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"Her children arise and call her blessed." — Proverbs 31:28</a:t>
            </a:r>
            <a:endParaRPr lang="en-US" sz="2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5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4" name="BG Picture 4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35000">
                <a:srgbClr val="1A1018">
                  <a:alpha val="0"/>
                </a:srgbClr>
              </a:gs>
              <a:gs pos="70000">
                <a:srgbClr val="1A1018">
                  <a:alpha val="10000"/>
                </a:srgbClr>
              </a:gs>
              <a:gs pos="100000">
                <a:srgbClr val="1A1018">
                  <a:alpha val="15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521435" y="684788"/>
            <a:ext cx="4100981" cy="378172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2590" b="1" kern="0" spc="11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"BECAUSE I SAID SO!"</a:t>
            </a:r>
            <a:endParaRPr lang="en-US" sz="2590"/>
          </a:p>
        </p:txBody>
      </p:sp>
      <p:sp>
        <p:nvSpPr>
          <p:cNvPr id="4" name="Text 2"/>
          <p:cNvSpPr/>
          <p:nvPr/>
        </p:nvSpPr>
        <p:spPr>
          <a:xfrm>
            <a:off x="1126778" y="1656040"/>
            <a:ext cx="6276912" cy="27816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"Forsake not the law of thy mother." </a:t>
            </a:r>
            <a:endParaRPr lang="en-US" sz="2800" i="1">
              <a:solidFill>
                <a:srgbClr val="FFF8F0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34" charset="0"/>
              <a:ea typeface="Georgia" panose="02040502050405020303" pitchFamily="34" charset="-122"/>
              <a:cs typeface="Georgia" panose="02040502050405020303" pitchFamily="34" charset="-120"/>
            </a:endParaRPr>
          </a:p>
          <a:p>
            <a:pPr marL="0" indent="0" algn="ctr">
              <a:buNone/>
            </a:pPr>
            <a:r>
              <a:rPr lang="en-US" sz="2800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— Proverbs 1:8</a:t>
            </a:r>
            <a:endParaRPr lang="en-US" sz="2800"/>
          </a:p>
        </p:txBody>
      </p:sp>
      <p:sp>
        <p:nvSpPr>
          <p:cNvPr id="5" name="Text 3"/>
          <p:cNvSpPr/>
          <p:nvPr/>
        </p:nvSpPr>
        <p:spPr>
          <a:xfrm>
            <a:off x="837710" y="2827020"/>
            <a:ext cx="7899890" cy="85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kern="0" spc="6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MUSAR</a:t>
            </a:r>
            <a:r>
              <a:rPr lang="en-US" sz="240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= Every "no" was a lesson.</a:t>
            </a:r>
            <a:endParaRPr lang="en-US" sz="2400">
              <a:solidFill>
                <a:srgbClr val="F0B429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buNone/>
            </a:pPr>
            <a:r>
              <a:rPr lang="en-US" sz="240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Every "I said what I said" was curriculum.</a:t>
            </a:r>
            <a:endParaRPr lang="en-US" sz="2400">
              <a:solidFill>
                <a:srgbClr val="F0B429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buNone/>
            </a:pPr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837710" y="3777020"/>
            <a:ext cx="7899890" cy="85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400">
                <a:solidFill>
                  <a:srgbClr val="FFF8F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When mama talked, she was downloading </a:t>
            </a:r>
            <a:r>
              <a:rPr lang="en-US" sz="2400" b="1">
                <a:solidFill>
                  <a:srgbClr val="F0B429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DIVINE INSTRUCTION</a:t>
            </a:r>
            <a:r>
              <a:rPr lang="en-US" sz="2400">
                <a:solidFill>
                  <a:srgbClr val="FFF8F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— and you rolled your eyes!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5" name="BG Picture 5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652290" y="1214735"/>
            <a:ext cx="5839416" cy="21580"/>
          </a:xfrm>
          <a:custGeom>
            <a:avLst/>
            <a:gdLst/>
            <a:ahLst/>
            <a:cxnLst/>
            <a:rect l="l" t="t" r="r" b="b"/>
            <a:pathLst>
              <a:path w="5839416" h="21580">
                <a:moveTo>
                  <a:pt x="143510" y="0"/>
                </a:moveTo>
                <a:lnTo>
                  <a:pt x="5695905" y="0"/>
                </a:lnTo>
                <a:lnTo>
                  <a:pt x="5723599" y="2698"/>
                </a:lnTo>
                <a:lnTo>
                  <a:pt x="5734884" y="5395"/>
                </a:lnTo>
                <a:lnTo>
                  <a:pt x="5743416" y="8093"/>
                </a:lnTo>
                <a:lnTo>
                  <a:pt x="5750499" y="10790"/>
                </a:lnTo>
                <a:lnTo>
                  <a:pt x="5756645" y="13488"/>
                </a:lnTo>
                <a:lnTo>
                  <a:pt x="5762113" y="16185"/>
                </a:lnTo>
                <a:lnTo>
                  <a:pt x="5767061" y="18883"/>
                </a:lnTo>
                <a:lnTo>
                  <a:pt x="5771590" y="21580"/>
                </a:lnTo>
                <a:lnTo>
                  <a:pt x="67825" y="21580"/>
                </a:lnTo>
                <a:lnTo>
                  <a:pt x="72355" y="18883"/>
                </a:lnTo>
                <a:lnTo>
                  <a:pt x="77302" y="16185"/>
                </a:lnTo>
                <a:lnTo>
                  <a:pt x="82771" y="13488"/>
                </a:lnTo>
                <a:lnTo>
                  <a:pt x="88916" y="10790"/>
                </a:lnTo>
                <a:lnTo>
                  <a:pt x="96000" y="8093"/>
                </a:lnTo>
                <a:lnTo>
                  <a:pt x="104531" y="5395"/>
                </a:lnTo>
                <a:lnTo>
                  <a:pt x="115816" y="2698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109490" y="2423130"/>
            <a:ext cx="70991" cy="70991"/>
          </a:xfrm>
          <a:prstGeom prst="ellipse">
            <a:avLst/>
          </a:prstGeom>
          <a:solidFill>
            <a:srgbClr val="F0B429"/>
          </a:solidFill>
          <a:effectLst>
            <a:outerShdw blurRad="57150" dist="50800" dir="16200000" algn="bl" rotWithShape="0">
              <a:srgbClr val="F0B429">
                <a:alpha val="40000"/>
              </a:srgbClr>
            </a:outerShdw>
          </a:effectLst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109490" y="2824520"/>
            <a:ext cx="70991" cy="70991"/>
          </a:xfrm>
          <a:prstGeom prst="ellipse">
            <a:avLst/>
          </a:prstGeom>
          <a:solidFill>
            <a:srgbClr val="F0B429"/>
          </a:solidFill>
          <a:effectLst>
            <a:outerShdw blurRad="57150" dist="50800" dir="16200000" algn="bl" rotWithShape="0">
              <a:srgbClr val="F0B429">
                <a:alpha val="40000"/>
              </a:srgbClr>
            </a:outerShdw>
          </a:effectLst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234981" y="1078205"/>
            <a:ext cx="6642673" cy="3036426"/>
          </a:xfrm>
          <a:prstGeom prst="roundRect">
            <a:avLst>
              <a:gd name="adj" fmla="val 5251"/>
            </a:avLst>
          </a:prstGeom>
          <a:gradFill rotWithShape="1">
            <a:gsLst>
              <a:gs pos="0">
                <a:srgbClr val="2A1A24">
                  <a:alpha val="92000"/>
                </a:srgbClr>
              </a:gs>
              <a:gs pos="100000">
                <a:srgbClr val="1A1018">
                  <a:alpha val="96000"/>
                </a:srgbClr>
              </a:gs>
            </a:gsLst>
            <a:lin ang="2700000" scaled="1"/>
          </a:gradFill>
          <a:ln w="9525">
            <a:solidFill>
              <a:srgbClr val="F0B429">
                <a:alpha val="10000"/>
              </a:srgbClr>
            </a:solidFill>
          </a:ln>
          <a:effectLst>
            <a:outerShdw blurRad="571500" dist="1714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937114" y="1400531"/>
            <a:ext cx="5269772" cy="36388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2865"/>
              </a:lnSpc>
              <a:buNone/>
            </a:pPr>
            <a:r>
              <a:rPr lang="en-US" sz="24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The Apology Tour</a:t>
            </a:r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1401067" y="2158963"/>
            <a:ext cx="5196840" cy="243929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l">
              <a:lnSpc>
                <a:spcPts val="1920"/>
              </a:lnSpc>
              <a:buNone/>
            </a:pPr>
            <a:r>
              <a:rPr lang="en-US" sz="2000" b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Call mama and apologize for every time you said "But WHY?"</a:t>
            </a:r>
            <a:endParaRPr lang="en-US" sz="2000" b="1"/>
          </a:p>
        </p:txBody>
      </p:sp>
      <p:sp>
        <p:nvSpPr>
          <p:cNvPr id="9" name="Text 7"/>
          <p:cNvSpPr/>
          <p:nvPr/>
        </p:nvSpPr>
        <p:spPr>
          <a:xfrm>
            <a:off x="1352223" y="2738160"/>
            <a:ext cx="5742503" cy="243929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l">
              <a:lnSpc>
                <a:spcPts val="1920"/>
              </a:lnSpc>
              <a:buNone/>
            </a:pPr>
            <a:r>
              <a:rPr lang="en-US" sz="2000" b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Tell her: "Because I said so" was Proverbs 1:8 the whole time</a:t>
            </a:r>
            <a:r>
              <a:rPr lang="en-US" sz="200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.</a:t>
            </a:r>
            <a:endParaRPr lang="en-US" sz="2000"/>
          </a:p>
        </p:txBody>
      </p:sp>
      <p:sp>
        <p:nvSpPr>
          <p:cNvPr id="10" name="Text 8"/>
          <p:cNvSpPr/>
          <p:nvPr/>
        </p:nvSpPr>
        <p:spPr>
          <a:xfrm>
            <a:off x="2060240" y="3155189"/>
            <a:ext cx="5023521" cy="446336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200660" rIns="0" bIns="0" rtlCol="0" anchor="t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If she's next to you — apologize NOW. </a:t>
            </a:r>
            <a:endParaRPr lang="en-US" sz="2000" b="1">
              <a:solidFill>
                <a:srgbClr val="F0B429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34" charset="0"/>
              <a:ea typeface="Georgia" panose="02040502050405020303" pitchFamily="34" charset="-122"/>
              <a:cs typeface="Georgia" panose="02040502050405020303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We'll wait.</a:t>
            </a:r>
            <a:endParaRPr lang="en-US" sz="2000"/>
          </a:p>
        </p:txBody>
      </p:sp>
      <p:sp>
        <p:nvSpPr>
          <p:cNvPr id="11" name="Text 9"/>
          <p:cNvSpPr/>
          <p:nvPr/>
        </p:nvSpPr>
        <p:spPr>
          <a:xfrm>
            <a:off x="2109490" y="3239859"/>
            <a:ext cx="4925020" cy="9525"/>
          </a:xfrm>
          <a:prstGeom prst="rect">
            <a:avLst/>
          </a:prstGeom>
          <a:solidFill>
            <a:srgbClr val="F0B429">
              <a:alpha val="18000"/>
            </a:srgbClr>
          </a:soli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9502" name="Scripture 2"/>
          <p:cNvSpPr/>
          <p:nvPr/>
        </p:nvSpPr>
        <p:spPr>
          <a:xfrm>
            <a:off x="914400" y="4400000"/>
            <a:ext cx="7315200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i="1">
                <a:solidFill>
                  <a:srgbClr val="C8A96E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Listen to your father... do not despise your mother when she is old." — Proverbs 23:22</a:t>
            </a:r>
            <a:endParaRPr lang="en-US" sz="2000" b="1" i="1">
              <a:solidFill>
                <a:schemeClr val="bg1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9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6" name="BG Picture 6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1018">
                  <a:alpha val="0"/>
                </a:srgbClr>
              </a:gs>
              <a:gs pos="40000">
                <a:srgbClr val="1A1018">
                  <a:alpha val="0"/>
                </a:srgbClr>
              </a:gs>
              <a:gs pos="100000">
                <a:srgbClr val="1A1018">
                  <a:alpha val="10000"/>
                </a:srgbClr>
              </a:gs>
            </a:gsLst>
            <a:lin ang="5400000" scaled="1"/>
          </a:gra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761067" y="1694835"/>
            <a:ext cx="5442668" cy="362099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80" b="1" kern="0" spc="60">
                <a:solidFill>
                  <a:srgbClr val="F0B429"/>
                </a:solidFill>
                <a:effectLst>
                  <a:glow rad="1073151">
                    <a:srgbClr val="F0B429">
                      <a:alpha val="45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"GO SIT DOWN SOMEWHERE!"</a:t>
            </a:r>
            <a:endParaRPr lang="en-US" sz="2480">
              <a:effectLst>
                <a:glow rad="1073151">
                  <a:srgbClr val="F0B429">
                    <a:alpha val="45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2"/>
          <p:cNvSpPr/>
          <p:nvPr/>
        </p:nvSpPr>
        <p:spPr>
          <a:xfrm>
            <a:off x="4286250" y="2214414"/>
            <a:ext cx="571500" cy="138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076573" y="2614295"/>
            <a:ext cx="4700667" cy="29081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2290"/>
              </a:lnSpc>
              <a:buNone/>
            </a:pPr>
            <a:r>
              <a:rPr lang="en-US" sz="2000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"</a:t>
            </a:r>
            <a:r>
              <a:rPr lang="en-US" sz="2000" b="1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Be still, and know that I am God." — Psalm 46:10</a:t>
            </a:r>
            <a:endParaRPr lang="en-US" sz="2000" b="1"/>
          </a:p>
        </p:txBody>
      </p:sp>
      <p:sp>
        <p:nvSpPr>
          <p:cNvPr id="6" name="Text 4"/>
          <p:cNvSpPr/>
          <p:nvPr/>
        </p:nvSpPr>
        <p:spPr>
          <a:xfrm>
            <a:off x="1409947" y="3515317"/>
            <a:ext cx="5905254" cy="540068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kern="0" spc="30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RAPHAH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= Stop. Let go. Cease striving.</a:t>
            </a:r>
            <a:endParaRPr lang="en-US" sz="2000" b="1">
              <a:solidFill>
                <a:schemeClr val="bg1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Mama gave you Psalm 46 in street clothes.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7" name="BG Picture 7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-76203"/>
            <a:ext cx="9144000" cy="5143500"/>
          </a:xfrm>
          <a:prstGeom prst="rect">
            <a:avLst/>
          </a:prstGeom>
          <a:solidFill>
            <a:srgbClr val="1A1018">
              <a:alpha val="15000"/>
            </a:srgbClr>
          </a:solidFill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724660" y="1058436"/>
            <a:ext cx="5694759" cy="13841"/>
          </a:xfrm>
          <a:prstGeom prst="roundRect">
            <a:avLst>
              <a:gd name="adj" fmla="val 100932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F0B429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752600" y="2274451"/>
            <a:ext cx="70991" cy="70991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752600" y="2699802"/>
            <a:ext cx="70991" cy="70991"/>
          </a:xfrm>
          <a:prstGeom prst="ellipse">
            <a:avLst/>
          </a:prstGeom>
          <a:solidFill>
            <a:srgbClr val="F0B429"/>
          </a:soli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285875" y="906372"/>
            <a:ext cx="6572250" cy="3212217"/>
          </a:xfrm>
          <a:prstGeom prst="roundRect">
            <a:avLst>
              <a:gd name="adj" fmla="val 4233"/>
            </a:avLst>
          </a:prstGeom>
          <a:solidFill>
            <a:srgbClr val="2A1A24">
              <a:alpha val="70000"/>
            </a:srgbClr>
          </a:solidFill>
          <a:ln w="9525">
            <a:solidFill>
              <a:srgbClr val="F0B429">
                <a:alpha val="10000"/>
              </a:srgbClr>
            </a:solidFill>
          </a:ln>
          <a:effectLst>
            <a:outerShdw blurRad="342900" dist="86360" dir="5400000" algn="bl" rotWithShape="0">
              <a:srgbClr val="000000">
                <a:alpha val="45000"/>
              </a:srgbClr>
            </a:outerShdw>
          </a:effectLst>
        </p:spPr>
        <p:txBody>
          <a:bodyPr wrap="squar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555242" y="1082512"/>
            <a:ext cx="6033516" cy="363885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0" rIns="0" bIns="0" rtlCol="0" anchor="t"/>
          <a:lstStyle/>
          <a:p>
            <a:pPr marL="0" indent="0" algn="ctr">
              <a:lnSpc>
                <a:spcPts val="2865"/>
              </a:lnSpc>
              <a:buNone/>
            </a:pPr>
            <a:r>
              <a:rPr lang="en-US" sz="2400" b="1" kern="0" spc="20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The Sit Down Challenge</a:t>
            </a:r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1655445" y="1708026"/>
            <a:ext cx="6202680" cy="253901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200660" tIns="0" rIns="0" bIns="0" rtlCol="0" anchor="t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When stressed this week — hear mama: </a:t>
            </a:r>
            <a:endParaRPr lang="en-US" sz="2000" b="1">
              <a:solidFill>
                <a:srgbClr val="FFF8F0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GO SIT DOWN SOMEWHERE.</a:t>
            </a:r>
            <a:endParaRPr lang="en-US" sz="2000"/>
          </a:p>
        </p:txBody>
      </p:sp>
      <p:sp>
        <p:nvSpPr>
          <p:cNvPr id="9" name="Text 7"/>
          <p:cNvSpPr/>
          <p:nvPr/>
        </p:nvSpPr>
        <p:spPr>
          <a:xfrm>
            <a:off x="985191" y="2617923"/>
            <a:ext cx="7326999" cy="533192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20066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Then </a:t>
            </a:r>
            <a:r>
              <a:rPr lang="en-US" sz="20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DO</a:t>
            </a:r>
            <a:r>
              <a:rPr lang="en-US" sz="200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it. 5 minutes. </a:t>
            </a:r>
            <a:endParaRPr lang="en-US" sz="2000">
              <a:solidFill>
                <a:srgbClr val="FFF8F0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en-US" sz="2000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Say: </a:t>
            </a:r>
            <a:r>
              <a:rPr lang="en-US" sz="2000" i="1">
                <a:solidFill>
                  <a:srgbClr val="FFF8F0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"Mama said sit down. God said be still. I'm listening."</a:t>
            </a:r>
            <a:endParaRPr lang="en-US" sz="2000"/>
          </a:p>
        </p:txBody>
      </p:sp>
      <p:sp>
        <p:nvSpPr>
          <p:cNvPr id="10" name="Text 8"/>
          <p:cNvSpPr/>
          <p:nvPr/>
        </p:nvSpPr>
        <p:spPr>
          <a:xfrm>
            <a:off x="1880997" y="3170708"/>
            <a:ext cx="5751576" cy="745481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none" lIns="0" tIns="200660" rIns="0" bIns="0" rtlCol="0" anchor="t"/>
          <a:lstStyle/>
          <a:p>
            <a:pPr marL="0" indent="0" algn="ctr"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Text mama: "I finally sat down." </a:t>
            </a:r>
            <a:endParaRPr lang="en-US" sz="2000" b="1">
              <a:solidFill>
                <a:srgbClr val="F0B429"/>
              </a:solidFill>
              <a:effectLst>
                <a:outerShdw blurRad="38100" dist="19050" dir="5400000" algn="b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34" charset="0"/>
              <a:ea typeface="Georgia" panose="02040502050405020303" pitchFamily="34" charset="-122"/>
              <a:cs typeface="Georgia" panose="02040502050405020303" pitchFamily="34" charset="-120"/>
            </a:endParaRPr>
          </a:p>
          <a:p>
            <a:pPr marL="0" indent="0" algn="ctr">
              <a:buNone/>
            </a:pPr>
            <a:r>
              <a:rPr lang="en-US" sz="2000" b="1">
                <a:solidFill>
                  <a:srgbClr val="F0B429"/>
                </a:solidFill>
                <a:effectLst>
                  <a:outerShdw blurRad="38100" dist="19050" dir="5400000" algn="b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34" charset="0"/>
                <a:ea typeface="Georgia" panose="02040502050405020303" pitchFamily="34" charset="-122"/>
                <a:cs typeface="Georgia" panose="02040502050405020303" pitchFamily="34" charset="-120"/>
              </a:rPr>
              <a:t>She'll probably faint.</a:t>
            </a:r>
            <a:endParaRPr lang="en-US" sz="1290"/>
          </a:p>
        </p:txBody>
      </p:sp>
      <p:sp>
        <p:nvSpPr>
          <p:cNvPr id="11" name="Text 9"/>
          <p:cNvSpPr/>
          <p:nvPr/>
        </p:nvSpPr>
        <p:spPr>
          <a:xfrm>
            <a:off x="1752600" y="3379014"/>
            <a:ext cx="5638800" cy="9525"/>
          </a:xfrm>
          <a:prstGeom prst="rect">
            <a:avLst/>
          </a:prstGeom>
          <a:solidFill>
            <a:srgbClr val="F0B429">
              <a:alpha val="20000"/>
            </a:srgbClr>
          </a:solidFill>
        </p:spPr>
        <p:txBody>
          <a:bodyPr wrap="none" rtlCol="0" anchor="t"/>
          <a:lstStyle/>
          <a:p>
            <a:pPr marL="0" indent="0">
              <a:buNone/>
            </a:pPr>
            <a:endParaRPr lang="en-US"/>
          </a:p>
        </p:txBody>
      </p:sp>
      <p:sp>
        <p:nvSpPr>
          <p:cNvPr id="9503" name="Scripture 3"/>
          <p:cNvSpPr/>
          <p:nvPr/>
        </p:nvSpPr>
        <p:spPr>
          <a:xfrm>
            <a:off x="914400" y="4400000"/>
            <a:ext cx="7315200" cy="400000"/>
          </a:xfrm>
          <a:prstGeom prst="rect">
            <a:avLst/>
          </a:prstGeom>
          <a:noFill/>
          <a:effectLst>
            <a:outerShdw blurRad="200000" dist="25400" dir="5400000" algn="bl" rotWithShape="0">
              <a:srgbClr val="000000">
                <a:alpha val="90000"/>
              </a:srgbClr>
            </a:outerShdw>
          </a:effectLst>
        </p:spPr>
        <p:txBody>
          <a:bodyPr wrap="square" lIns="0" tIns="0" rIns="0" bIns="0" anchor="b"/>
          <a:lstStyle/>
          <a:p>
            <a:pPr algn="ctr"/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"As a mother comforts her child, so will I comfort you." — Isaiah 66:13</a:t>
            </a:r>
            <a:endParaRPr lang="en-US" sz="20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95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4277</Words>
  <Application>WPS Presentation</Application>
  <PresentationFormat>On-screen Show (16:9)</PresentationFormat>
  <Paragraphs>237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SimSun</vt:lpstr>
      <vt:lpstr>Wingdings</vt:lpstr>
      <vt:lpstr>Arial Rounded MT Bold</vt:lpstr>
      <vt:lpstr>Aptos</vt:lpstr>
      <vt:lpstr>Georgia</vt:lpstr>
      <vt:lpstr>Georgia</vt:lpstr>
      <vt:lpstr>Georgia</vt:lpstr>
      <vt:lpstr>Calibri</vt:lpstr>
      <vt:lpstr>Calibri</vt:lpstr>
      <vt:lpstr>Calibri</vt:lpstr>
      <vt:lpstr>Georgia</vt:lpstr>
      <vt:lpstr>Arial Unicode MS</vt:lpstr>
      <vt:lpstr>Aptos Display</vt:lpstr>
      <vt:lpstr>Segoe UI Variable Display</vt:lpstr>
      <vt:lpstr>Segoe UI</vt:lpstr>
      <vt:lpstr>Calibri</vt:lpstr>
      <vt:lpstr>Microsoft YaHei</vt:lpstr>
      <vt:lpstr>Office Theme</vt:lpstr>
      <vt:lpstr>1_Office Theme</vt:lpstr>
      <vt:lpstr>3_Office Theme</vt:lpstr>
      <vt:lpstr>PowerPoint 演示文稿</vt:lpstr>
      <vt:lpstr>Edward Christian Church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docgen</dc:creator>
  <dc:subject>PptxGenJS Presentation</dc:subject>
  <cp:lastModifiedBy>Eddie Edwards</cp:lastModifiedBy>
  <cp:revision>6</cp:revision>
  <dcterms:created xsi:type="dcterms:W3CDTF">2026-05-04T13:40:00Z</dcterms:created>
  <dcterms:modified xsi:type="dcterms:W3CDTF">2026-05-10T19:24:37Z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AA10EAFB52274715A0E82FE8F1B5171D_11</vt:lpwstr>
  </property>
  <property fmtid="{D5CDD505-2E9C-101B-9397-08002B2CF9AE}" pid="3" name="KSOProductBuildVer">
    <vt:lpwstr>2057-12.2.0.23202</vt:lpwstr>
  </property>
</Properties>
</file>