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7"/>
  </p:notesMasterIdLst>
  <p:sldIdLst>
    <p:sldId id="280" r:id="rId6"/>
    <p:sldId id="649" r:id="rId8"/>
    <p:sldId id="650" r:id="rId9"/>
    <p:sldId id="318" r:id="rId10"/>
    <p:sldId id="256" r:id="rId11"/>
    <p:sldId id="269" r:id="rId12"/>
    <p:sldId id="257" r:id="rId13"/>
    <p:sldId id="258" r:id="rId14"/>
    <p:sldId id="259" r:id="rId15"/>
    <p:sldId id="260" r:id="rId16"/>
    <p:sldId id="273" r:id="rId17"/>
    <p:sldId id="261" r:id="rId18"/>
    <p:sldId id="274" r:id="rId19"/>
    <p:sldId id="262" r:id="rId20"/>
    <p:sldId id="276" r:id="rId21"/>
    <p:sldId id="279" r:id="rId22"/>
    <p:sldId id="270" r:id="rId23"/>
    <p:sldId id="277" r:id="rId24"/>
    <p:sldId id="275" r:id="rId25"/>
    <p:sldId id="664" r:id="rId26"/>
    <p:sldId id="265" r:id="rId27"/>
    <p:sldId id="271" r:id="rId28"/>
    <p:sldId id="263" r:id="rId29"/>
    <p:sldId id="264" r:id="rId30"/>
    <p:sldId id="665" r:id="rId31"/>
    <p:sldId id="266" r:id="rId32"/>
    <p:sldId id="267" r:id="rId33"/>
    <p:sldId id="268" r:id="rId34"/>
    <p:sldId id="278" r:id="rId35"/>
    <p:sldId id="27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5" d="100"/>
          <a:sy n="65" d="100"/>
        </p:scale>
        <p:origin x="6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A3A50-36C3-4362-BB47-0AA47E86911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73EBC-10A2-4846-AFBB-715E9F078E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B74714-A51C-49DD-8FDD-2CFF6F7CAA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A7E6-5BB9-45CF-92E0-22BCF86D829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4F5C4-C87E-40C5-B190-1FA8773FCE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A7E6-5BB9-45CF-92E0-22BCF86D829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4F5C4-C87E-40C5-B190-1FA8773FCE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A7E6-5BB9-45CF-92E0-22BCF86D829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4F5C4-C87E-40C5-B190-1FA8773FCE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A7E6-5BB9-45CF-92E0-22BCF86D829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4F5C4-C87E-40C5-B190-1FA8773FCE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A7E6-5BB9-45CF-92E0-22BCF86D829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4F5C4-C87E-40C5-B190-1FA8773FCE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A7E6-5BB9-45CF-92E0-22BCF86D829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4F5C4-C87E-40C5-B190-1FA8773FCE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A7E6-5BB9-45CF-92E0-22BCF86D829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4F5C4-C87E-40C5-B190-1FA8773FCE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A7E6-5BB9-45CF-92E0-22BCF86D829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4F5C4-C87E-40C5-B190-1FA8773FCE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A7E6-5BB9-45CF-92E0-22BCF86D829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4F5C4-C87E-40C5-B190-1FA8773FCE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A7E6-5BB9-45CF-92E0-22BCF86D829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4F5C4-C87E-40C5-B190-1FA8773FCE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A7E6-5BB9-45CF-92E0-22BCF86D829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4F5C4-C87E-40C5-B190-1FA8773FCE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68A7E6-5BB9-45CF-92E0-22BCF86D829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E4F5C4-C87E-40C5-B190-1FA8773FCE3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C8C48F45-37D2-439F-8275-16583559671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FF979C04-F7A0-4251-A149-EDA04C56BB28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hyperlink" Target="https://www.cybersalt.org/index.php?option=com_acym&amp;ctrl=fronturl&amp;task=click&amp;urlid=5259&amp;userid=26497&amp;mailid=2996&amp;userkey=31792c58a5758ddb65427ffdd5ac09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Scrim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00">
              <a:alpha val="372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4857" y="1303283"/>
            <a:ext cx="9448800" cy="527168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Greek: </a:t>
            </a:r>
            <a:r>
              <a:rPr lang="en-US" sz="3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toward Me, into My presence.</a:t>
            </a:r>
            <a:endParaRPr 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does not say:</a:t>
            </a:r>
            <a:endParaRPr 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lnSpc>
                <a:spcPct val="100000"/>
              </a:lnSpc>
              <a:spcAft>
                <a:spcPts val="600"/>
              </a:spcAft>
            </a:pP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to religion</a:t>
            </a:r>
            <a:endParaRPr 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lnSpc>
                <a:spcPct val="100000"/>
              </a:lnSpc>
              <a:spcAft>
                <a:spcPts val="600"/>
              </a:spcAft>
            </a:pP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to rules</a:t>
            </a:r>
            <a:endParaRPr 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lnSpc>
                <a:spcPct val="100000"/>
              </a:lnSpc>
              <a:spcAft>
                <a:spcPts val="600"/>
              </a:spcAft>
            </a:pP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to rituals</a:t>
            </a:r>
            <a:endParaRPr 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lnSpc>
                <a:spcPct val="100000"/>
              </a:lnSpc>
              <a:spcAft>
                <a:spcPts val="600"/>
              </a:spcAft>
            </a:pP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to perfection</a:t>
            </a:r>
            <a:endParaRPr 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says: “Come to Me”</a:t>
            </a: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372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175" y="669073"/>
            <a:ext cx="11586117" cy="550789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Insight: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His presence is a place where burdens break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b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Challenge: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have you been coming to instead of Jesus?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b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Hope: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 don’t have to come perfect — just come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/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Scrim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160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8145" y="141514"/>
            <a:ext cx="10505511" cy="64334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“ALL WHO LABOR AND ARE HEAVY LADEN”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3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Greek- 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Labor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— exhausted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3"/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Heavy Laden 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— overloaded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Jesus calls the: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00000"/>
              </a:lnSpc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overworked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00000"/>
              </a:lnSpc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overwhelmed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00000"/>
              </a:lnSpc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overburdened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00000"/>
              </a:lnSpc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overlooked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00000"/>
              </a:lnSpc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overthinking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00000"/>
              </a:lnSpc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over‑responsible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Scrim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372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1229" y="315686"/>
            <a:ext cx="10722428" cy="62592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Insight: </a:t>
            </a:r>
            <a:endParaRPr 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Jesus calls the struggling, not the strong</a:t>
            </a:r>
            <a:endParaRPr 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b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Challenge: </a:t>
            </a:r>
            <a:endParaRPr 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weight are you carrying that He never assigned?</a:t>
            </a:r>
            <a:endParaRPr 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b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Hope: </a:t>
            </a:r>
            <a:endParaRPr 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Jesus sees the weight you hide.</a:t>
            </a:r>
            <a:endParaRPr 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Scrim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372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315686"/>
            <a:ext cx="11571514" cy="6259285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“I WILL GIVE YOU REST”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Greek: </a:t>
            </a:r>
            <a:r>
              <a:rPr lang="en-US" sz="36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revive, refresh, restore.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This is 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soul rest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not sleep.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Jesus does 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not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say:</a:t>
            </a:r>
            <a:b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“I will help you rest.”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b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says: </a:t>
            </a: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“I will GIVE you rest.”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endParaRPr lang="en-US"/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Scrim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372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513" y="315686"/>
            <a:ext cx="11321143" cy="6259285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Insight: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Rest is the presence of Jesus in the storm.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Challenge: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Are you trying to earn what He wants to give?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Hope: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Rest is a gift!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Scrim"/>
          <p:cNvSpPr/>
          <p:nvPr/>
        </p:nvSpPr>
        <p:spPr>
          <a:xfrm>
            <a:off x="0" y="0"/>
            <a:ext cx="12191999" cy="6690731"/>
          </a:xfrm>
          <a:prstGeom prst="roundRect">
            <a:avLst>
              <a:gd name="adj" fmla="val 5000"/>
            </a:avLst>
          </a:prstGeom>
          <a:solidFill>
            <a:srgbClr val="000000">
              <a:alpha val="37200"/>
            </a:srgb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2" y="263134"/>
            <a:ext cx="7508488" cy="508663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R.E.S.T. in Jesus: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50000"/>
              </a:lnSpc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Release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— your burdens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50000"/>
              </a:lnSpc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Embrace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— His peace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50000"/>
              </a:lnSpc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Surrender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— to Christ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50000"/>
              </a:lnSpc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Trust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— His promise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crim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372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574971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ALTAR DECLARATION</a:t>
            </a:r>
            <a:endParaRPr lang="en-US" sz="4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Lord Jesus, I come to You just as I am.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 lay down my anxiety, my burdens, my silent battles.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 stop striving to earn what You freely give.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Today I receive Your rest — soul-deep Spirit-breathed.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 am weary no longer, for I have come to You.</a:t>
            </a:r>
            <a:endParaRPr lang="en-US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 Jesus’ name, Amen.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crim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372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574971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PRAYER OF RECEIVING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Father, I open my hands to receive all You offer.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 receive Your peace where worry once ruled.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 receive Your grace in place of my striving.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 receive Your strength for every weary place.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You give, I welcome; what I carry, I release.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 Jesus’ name, Amen.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8197" y="1625221"/>
            <a:ext cx="5091835" cy="533400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Spiritual Warfare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10% Satan’s Tactics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90% How We Respond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Remember…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With God We Are Not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Helpless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Hopeless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Are Powerful!!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315686"/>
            <a:ext cx="11571514" cy="6259285"/>
          </a:xfrm>
        </p:spPr>
        <p:txBody>
          <a:bodyPr/>
          <a:lstStyle/>
          <a:p>
            <a:r>
              <a:rPr lang="en-US" b="1"/>
              <a:t>“I AM GENTLE AND LOWLY IN HEART”</a:t>
            </a:r>
            <a:endParaRPr lang="en-US"/>
          </a:p>
          <a:p>
            <a:r>
              <a:rPr lang="en-US"/>
              <a:t>Greek:</a:t>
            </a:r>
            <a:endParaRPr lang="en-US"/>
          </a:p>
          <a:p>
            <a:pPr lvl="0"/>
            <a:r>
              <a:rPr lang="en-US" b="1"/>
              <a:t>praus</a:t>
            </a:r>
            <a:r>
              <a:rPr lang="en-US"/>
              <a:t> — strength under control</a:t>
            </a:r>
            <a:endParaRPr lang="en-US"/>
          </a:p>
          <a:p>
            <a:pPr lvl="0"/>
            <a:r>
              <a:rPr lang="en-US" b="1" err="1"/>
              <a:t>tapeinos</a:t>
            </a:r>
            <a:r>
              <a:rPr lang="en-US"/>
              <a:t> — humble, approachable</a:t>
            </a:r>
            <a:endParaRPr lang="en-US"/>
          </a:p>
          <a:p>
            <a:r>
              <a:rPr lang="en-US"/>
              <a:t>This is Jesus’ only self‑description.</a:t>
            </a:r>
            <a:endParaRPr lang="en-US"/>
          </a:p>
          <a:p>
            <a:r>
              <a:rPr lang="en-US" b="1"/>
              <a:t>Pentecostal Insight:</a:t>
            </a:r>
            <a:r>
              <a:rPr lang="en-US"/>
              <a:t> His heart is healing, not harsh.</a:t>
            </a:r>
            <a:br>
              <a:rPr lang="en-US"/>
            </a:br>
            <a:r>
              <a:rPr lang="en-US" b="1"/>
              <a:t>Challenge:</a:t>
            </a:r>
            <a:r>
              <a:rPr lang="en-US"/>
              <a:t> Do you believe He is gentle with you?</a:t>
            </a:r>
            <a:br>
              <a:rPr lang="en-US"/>
            </a:br>
            <a:r>
              <a:rPr lang="en-US" b="1"/>
              <a:t>Hope:</a:t>
            </a:r>
            <a:r>
              <a:rPr lang="en-US"/>
              <a:t> You are safe with Him.</a:t>
            </a:r>
            <a:endParaRPr lang="en-US"/>
          </a:p>
          <a:p>
            <a:endParaRPr lang="en-US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crim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372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315686"/>
            <a:ext cx="11571514" cy="6259285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PART TWO</a:t>
            </a:r>
            <a:endParaRPr lang="en-US" sz="4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TAKE &amp; LEARN — Walk in His Freedom</a:t>
            </a:r>
            <a:endParaRPr 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endParaRPr lang="en-US"/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Matthew 11:29—30</a:t>
            </a:r>
            <a:endParaRPr lang="en-US" sz="2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0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“Take My yoke upon you and learn from Me — and you will find rest for your souls.”</a:t>
            </a:r>
            <a:endParaRPr lang="en-US" sz="20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endParaRPr lang="en-US" sz="20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endParaRPr lang="en-US" sz="20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0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5</a:t>
            </a:r>
            <a:endParaRPr lang="en-US" sz="20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315686"/>
            <a:ext cx="11571514" cy="6259285"/>
          </a:xfrm>
        </p:spPr>
        <p:txBody>
          <a:bodyPr/>
          <a:lstStyle/>
          <a:p>
            <a:r>
              <a:rPr lang="en-US" b="1"/>
              <a:t>“TAKE MY YOKE UPON YOU”</a:t>
            </a:r>
            <a:endParaRPr lang="en-US"/>
          </a:p>
          <a:p>
            <a:r>
              <a:rPr lang="en-US"/>
              <a:t>Greek: </a:t>
            </a:r>
            <a:r>
              <a:rPr lang="en-US" b="1" err="1"/>
              <a:t>airō</a:t>
            </a:r>
            <a:r>
              <a:rPr lang="en-US"/>
              <a:t> — </a:t>
            </a:r>
            <a:r>
              <a:rPr lang="en-US" i="1"/>
              <a:t>lift, embrace willingly.</a:t>
            </a:r>
            <a:endParaRPr lang="en-US"/>
          </a:p>
          <a:p>
            <a:r>
              <a:rPr lang="en-US"/>
              <a:t>A yoke = alignment, not punishment.</a:t>
            </a:r>
            <a:endParaRPr lang="en-US"/>
          </a:p>
          <a:p>
            <a:r>
              <a:rPr lang="en-US"/>
              <a:t>Jesus says:</a:t>
            </a:r>
            <a:br>
              <a:rPr lang="en-US"/>
            </a:br>
            <a:r>
              <a:rPr lang="en-US"/>
              <a:t>“Stop pulling life alone.</a:t>
            </a:r>
            <a:br>
              <a:rPr lang="en-US"/>
            </a:br>
            <a:r>
              <a:rPr lang="en-US"/>
              <a:t>Get in the yoke with Me.”</a:t>
            </a:r>
            <a:endParaRPr lang="en-US"/>
          </a:p>
          <a:p>
            <a:r>
              <a:rPr lang="en-US" b="1"/>
              <a:t>Pentecostal Insight:</a:t>
            </a:r>
            <a:r>
              <a:rPr lang="en-US"/>
              <a:t> His strength becomes your strength.</a:t>
            </a:r>
            <a:br>
              <a:rPr lang="en-US"/>
            </a:br>
            <a:r>
              <a:rPr lang="en-US" b="1"/>
              <a:t>Challenge:</a:t>
            </a:r>
            <a:r>
              <a:rPr lang="en-US"/>
              <a:t> Whose yoke are you wearing?</a:t>
            </a:r>
            <a:br>
              <a:rPr lang="en-US"/>
            </a:br>
            <a:r>
              <a:rPr lang="en-US" b="1"/>
              <a:t>Hope:</a:t>
            </a:r>
            <a:r>
              <a:rPr lang="en-US"/>
              <a:t> Jesus breaks the yoke that was breaking you</a:t>
            </a:r>
            <a:endParaRPr lang="en-US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315686"/>
            <a:ext cx="11571514" cy="6259285"/>
          </a:xfrm>
        </p:spPr>
        <p:txBody>
          <a:bodyPr/>
          <a:lstStyle/>
          <a:p>
            <a:r>
              <a:rPr lang="en-US" b="1"/>
              <a:t>“LEARN FROM ME”</a:t>
            </a:r>
            <a:endParaRPr lang="en-US"/>
          </a:p>
          <a:p>
            <a:r>
              <a:rPr lang="en-US"/>
              <a:t>Greek: </a:t>
            </a:r>
            <a:r>
              <a:rPr lang="en-US" b="1" err="1"/>
              <a:t>manthanō</a:t>
            </a:r>
            <a:r>
              <a:rPr lang="en-US"/>
              <a:t> — </a:t>
            </a:r>
            <a:r>
              <a:rPr lang="en-US" i="1"/>
              <a:t>learn by staying close.</a:t>
            </a:r>
            <a:endParaRPr lang="en-US"/>
          </a:p>
          <a:p>
            <a:r>
              <a:rPr lang="en-US"/>
              <a:t>Jesus offers </a:t>
            </a:r>
            <a:r>
              <a:rPr lang="en-US" b="1"/>
              <a:t>relationship</a:t>
            </a:r>
            <a:r>
              <a:rPr lang="en-US"/>
              <a:t>, not a lecture.</a:t>
            </a:r>
            <a:endParaRPr lang="en-US"/>
          </a:p>
          <a:p>
            <a:r>
              <a:rPr lang="en-US" b="1"/>
              <a:t>Pentecostal Insight:</a:t>
            </a:r>
            <a:r>
              <a:rPr lang="en-US"/>
              <a:t> You learn Jesus by walking with Him.</a:t>
            </a:r>
            <a:br>
              <a:rPr lang="en-US"/>
            </a:br>
            <a:r>
              <a:rPr lang="en-US" b="1"/>
              <a:t>Challenge:</a:t>
            </a:r>
            <a:r>
              <a:rPr lang="en-US"/>
              <a:t> Are you learning Jesus or just learning about Him?</a:t>
            </a:r>
            <a:br>
              <a:rPr lang="en-US"/>
            </a:br>
            <a:r>
              <a:rPr lang="en-US" b="1"/>
              <a:t>Hope:</a:t>
            </a:r>
            <a:r>
              <a:rPr lang="en-US"/>
              <a:t> Jesus is patient with your process.</a:t>
            </a:r>
            <a:endParaRPr lang="en-US"/>
          </a:p>
          <a:p>
            <a:endParaRPr lang="en-US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55" y="240145"/>
            <a:ext cx="11776363" cy="6446982"/>
          </a:xfrm>
        </p:spPr>
        <p:txBody>
          <a:bodyPr/>
          <a:lstStyle/>
          <a:p>
            <a:pPr marL="0" fontAlgn="t">
              <a:spcAft>
                <a:spcPts val="750"/>
              </a:spcAft>
              <a:buNone/>
            </a:pPr>
            <a:r>
              <a:rPr lang="en-US" sz="2250" spc="-24" dirty="0">
                <a:solidFill>
                  <a:srgbClr val="1C2096"/>
                </a:solidFill>
                <a:latin typeface="Helvetica" panose="020B0604020202020204" pitchFamily="34" charset="0"/>
              </a:rPr>
              <a:t>Who's Your Daddy?</a:t>
            </a:r>
            <a:endParaRPr lang="en-US" sz="2250" spc="-24" dirty="0">
              <a:solidFill>
                <a:srgbClr val="1C2096"/>
              </a:solidFill>
              <a:latin typeface="Helvetica" panose="020B0604020202020204" pitchFamily="34" charset="0"/>
              <a:hlinkClick r:id="rId1"/>
            </a:endParaRPr>
          </a:p>
          <a:p>
            <a:pPr marL="0" fontAlgn="t">
              <a:spcAft>
                <a:spcPts val="750"/>
              </a:spcAft>
              <a:buNone/>
            </a:pPr>
            <a:r>
              <a:rPr lang="en-US" sz="3200" spc="-24" dirty="0">
                <a:solidFill>
                  <a:srgbClr val="0A0A0A"/>
                </a:solidFill>
                <a:latin typeface="Helvetica" panose="020B0604020202020204" pitchFamily="34" charset="0"/>
              </a:rPr>
              <a:t>While the family was sitting around the dinner table, Jennifer, 5, turned to her brother Andy, 3, </a:t>
            </a:r>
            <a:r>
              <a:rPr lang="en-US" sz="3200" spc="-24">
                <a:solidFill>
                  <a:srgbClr val="0A0A0A"/>
                </a:solidFill>
                <a:latin typeface="Helvetica" panose="020B0604020202020204" pitchFamily="34" charset="0"/>
              </a:rPr>
              <a:t>and pointed </a:t>
            </a:r>
            <a:r>
              <a:rPr lang="en-US" sz="3200" spc="-24" dirty="0">
                <a:solidFill>
                  <a:srgbClr val="0A0A0A"/>
                </a:solidFill>
                <a:latin typeface="Helvetica" panose="020B0604020202020204" pitchFamily="34" charset="0"/>
              </a:rPr>
              <a:t>to her dad.</a:t>
            </a:r>
            <a:endParaRPr lang="en-US" sz="3200" spc="-24" dirty="0">
              <a:solidFill>
                <a:srgbClr val="0A0A0A"/>
              </a:solidFill>
              <a:latin typeface="Helvetica" panose="020B0604020202020204" pitchFamily="34" charset="0"/>
            </a:endParaRPr>
          </a:p>
          <a:p>
            <a:pPr marL="0" fontAlgn="t">
              <a:spcAft>
                <a:spcPts val="750"/>
              </a:spcAft>
              <a:buNone/>
            </a:pPr>
            <a:r>
              <a:rPr lang="en-US" sz="3200" spc="-24" dirty="0">
                <a:solidFill>
                  <a:srgbClr val="0A0A0A"/>
                </a:solidFill>
                <a:latin typeface="Helvetica" panose="020B0604020202020204" pitchFamily="34" charset="0"/>
              </a:rPr>
              <a:t>"That's not your real father," she said, startling the whole family.</a:t>
            </a:r>
            <a:endParaRPr lang="en-US" sz="3200" spc="-24" dirty="0">
              <a:solidFill>
                <a:srgbClr val="0A0A0A"/>
              </a:solidFill>
              <a:latin typeface="Helvetica" panose="020B0604020202020204" pitchFamily="34" charset="0"/>
            </a:endParaRPr>
          </a:p>
          <a:p>
            <a:pPr marL="0" fontAlgn="t">
              <a:spcAft>
                <a:spcPts val="750"/>
              </a:spcAft>
              <a:buNone/>
            </a:pPr>
            <a:r>
              <a:rPr lang="en-US" sz="3200" spc="-24" dirty="0">
                <a:solidFill>
                  <a:srgbClr val="0A0A0A"/>
                </a:solidFill>
                <a:latin typeface="Helvetica" panose="020B0604020202020204" pitchFamily="34" charset="0"/>
              </a:rPr>
              <a:t>"Yes, he is!" Andy replied.</a:t>
            </a:r>
            <a:endParaRPr lang="en-US" sz="3200" spc="-24" dirty="0">
              <a:solidFill>
                <a:srgbClr val="0A0A0A"/>
              </a:solidFill>
              <a:latin typeface="Helvetica" panose="020B0604020202020204" pitchFamily="34" charset="0"/>
            </a:endParaRPr>
          </a:p>
          <a:p>
            <a:pPr marL="0" fontAlgn="t">
              <a:spcAft>
                <a:spcPts val="750"/>
              </a:spcAft>
              <a:buNone/>
            </a:pPr>
            <a:r>
              <a:rPr lang="en-US" sz="3200" spc="-24" dirty="0">
                <a:solidFill>
                  <a:srgbClr val="0A0A0A"/>
                </a:solidFill>
                <a:latin typeface="Helvetica" panose="020B0604020202020204" pitchFamily="34" charset="0"/>
              </a:rPr>
              <a:t>"No, he's not," Jennifer insisted. "God is your heavenly father."</a:t>
            </a:r>
            <a:endParaRPr lang="en-US" sz="3200" spc="-24" dirty="0">
              <a:solidFill>
                <a:srgbClr val="0A0A0A"/>
              </a:solidFill>
              <a:latin typeface="Helvetica" panose="020B0604020202020204" pitchFamily="34" charset="0"/>
            </a:endParaRPr>
          </a:p>
          <a:p>
            <a:pPr marL="0" fontAlgn="t">
              <a:spcAft>
                <a:spcPts val="750"/>
              </a:spcAft>
              <a:buNone/>
            </a:pPr>
            <a:r>
              <a:rPr lang="en-US" sz="3200" spc="-24" dirty="0">
                <a:solidFill>
                  <a:srgbClr val="0A0A0A"/>
                </a:solidFill>
                <a:latin typeface="Helvetica" panose="020B0604020202020204" pitchFamily="34" charset="0"/>
              </a:rPr>
              <a:t>Then pointing at her dad, she said, "That's your homely father!"</a:t>
            </a:r>
            <a:endParaRPr lang="en-US" sz="3200" spc="-24" dirty="0">
              <a:solidFill>
                <a:srgbClr val="0A0A0A"/>
              </a:solidFill>
              <a:latin typeface="Helvetica" panose="020B060402020202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315686"/>
            <a:ext cx="11571514" cy="6259285"/>
          </a:xfrm>
        </p:spPr>
        <p:txBody>
          <a:bodyPr/>
          <a:lstStyle/>
          <a:p>
            <a:r>
              <a:rPr lang="en-US" b="1"/>
              <a:t>“YOU WILL FIND REST FOR YOUR SOULS”</a:t>
            </a:r>
            <a:endParaRPr lang="en-US"/>
          </a:p>
          <a:p>
            <a:r>
              <a:rPr lang="en-US"/>
              <a:t>Greek: </a:t>
            </a:r>
            <a:r>
              <a:rPr lang="en-US" b="1" err="1"/>
              <a:t>heurēsete</a:t>
            </a:r>
            <a:r>
              <a:rPr lang="en-US"/>
              <a:t> — </a:t>
            </a:r>
            <a:r>
              <a:rPr lang="en-US" i="1"/>
              <a:t>discover, encounter, experience.</a:t>
            </a:r>
            <a:endParaRPr lang="en-US"/>
          </a:p>
          <a:p>
            <a:r>
              <a:rPr lang="en-US"/>
              <a:t>This is </a:t>
            </a:r>
            <a:r>
              <a:rPr lang="en-US" b="1"/>
              <a:t>felt rest</a:t>
            </a:r>
            <a:r>
              <a:rPr lang="en-US"/>
              <a:t>, not theory.</a:t>
            </a:r>
            <a:endParaRPr lang="en-US"/>
          </a:p>
          <a:p>
            <a:r>
              <a:rPr lang="en-US" b="1"/>
              <a:t>Pentecostal Insight:</a:t>
            </a:r>
            <a:r>
              <a:rPr lang="en-US"/>
              <a:t> The Spirit manifests peace.</a:t>
            </a:r>
            <a:br>
              <a:rPr lang="en-US"/>
            </a:br>
            <a:r>
              <a:rPr lang="en-US" b="1"/>
              <a:t>Challenge:</a:t>
            </a:r>
            <a:r>
              <a:rPr lang="en-US"/>
              <a:t> Are you surviving instead of resting?</a:t>
            </a:r>
            <a:br>
              <a:rPr lang="en-US"/>
            </a:br>
            <a:r>
              <a:rPr lang="en-US" b="1"/>
              <a:t>Hope:</a:t>
            </a:r>
            <a:r>
              <a:rPr lang="en-US"/>
              <a:t> Your soul can breathe again.</a:t>
            </a:r>
            <a:endParaRPr lang="en-US"/>
          </a:p>
          <a:p>
            <a:endParaRPr lang="en-US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315686"/>
            <a:ext cx="11571514" cy="6259285"/>
          </a:xfrm>
        </p:spPr>
        <p:txBody>
          <a:bodyPr/>
          <a:lstStyle/>
          <a:p>
            <a:r>
              <a:rPr lang="en-US" b="1"/>
              <a:t>“MY YOKE IS EASY, MY BURDEN IS LIGHT”</a:t>
            </a:r>
            <a:endParaRPr lang="en-US"/>
          </a:p>
          <a:p>
            <a:r>
              <a:rPr lang="en-US"/>
              <a:t>Greek:</a:t>
            </a:r>
            <a:endParaRPr lang="en-US"/>
          </a:p>
          <a:p>
            <a:pPr lvl="0"/>
            <a:r>
              <a:rPr lang="en-US" b="1" err="1"/>
              <a:t>chrestos</a:t>
            </a:r>
            <a:r>
              <a:rPr lang="en-US"/>
              <a:t> — kind, well‑fitting</a:t>
            </a:r>
            <a:endParaRPr lang="en-US"/>
          </a:p>
          <a:p>
            <a:pPr lvl="0"/>
            <a:r>
              <a:rPr lang="en-US" b="1" err="1"/>
              <a:t>elaphros</a:t>
            </a:r>
            <a:r>
              <a:rPr lang="en-US"/>
              <a:t> — light, lifted</a:t>
            </a:r>
            <a:endParaRPr lang="en-US"/>
          </a:p>
          <a:p>
            <a:r>
              <a:rPr lang="en-US"/>
              <a:t>Jesus says:</a:t>
            </a:r>
            <a:br>
              <a:rPr lang="en-US"/>
            </a:br>
            <a:r>
              <a:rPr lang="en-US"/>
              <a:t>“My yoke fits you.</a:t>
            </a:r>
            <a:br>
              <a:rPr lang="en-US"/>
            </a:br>
            <a:r>
              <a:rPr lang="en-US"/>
              <a:t>My burden lifts you.</a:t>
            </a:r>
            <a:br>
              <a:rPr lang="en-US"/>
            </a:br>
            <a:r>
              <a:rPr lang="en-US"/>
              <a:t>My way frees you.”</a:t>
            </a:r>
            <a:endParaRPr lang="en-US"/>
          </a:p>
          <a:p>
            <a:r>
              <a:rPr lang="en-US" b="1"/>
              <a:t>Pentecostal Insight:</a:t>
            </a:r>
            <a:r>
              <a:rPr lang="en-US"/>
              <a:t> The Spirit lifts, not weighs down.</a:t>
            </a:r>
            <a:br>
              <a:rPr lang="en-US"/>
            </a:br>
            <a:r>
              <a:rPr lang="en-US" b="1"/>
              <a:t>Challenge:</a:t>
            </a:r>
            <a:r>
              <a:rPr lang="en-US"/>
              <a:t> Are you carrying a burden He didn’t design?</a:t>
            </a:r>
            <a:br>
              <a:rPr lang="en-US"/>
            </a:br>
            <a:r>
              <a:rPr lang="en-US" b="1"/>
              <a:t>Hope:</a:t>
            </a:r>
            <a:r>
              <a:rPr lang="en-US"/>
              <a:t> Jesus removes weight — He doesn’t add it.</a:t>
            </a:r>
            <a:endParaRPr lang="en-US"/>
          </a:p>
          <a:p>
            <a:endParaRPr lang="en-US"/>
          </a:p>
        </p:txBody>
      </p:sp>
    </p:spTree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315686"/>
            <a:ext cx="11571514" cy="6259285"/>
          </a:xfrm>
        </p:spPr>
        <p:txBody>
          <a:bodyPr/>
          <a:lstStyle/>
          <a:p>
            <a:r>
              <a:rPr lang="en-US" b="1"/>
              <a:t>THE THREE‑STEP RESCUE PLAN</a:t>
            </a:r>
            <a:endParaRPr lang="en-US"/>
          </a:p>
          <a:p>
            <a:pPr lvl="0"/>
            <a:r>
              <a:rPr lang="en-US" b="1"/>
              <a:t>COME</a:t>
            </a:r>
            <a:r>
              <a:rPr lang="en-US"/>
              <a:t> — Bring your burden</a:t>
            </a:r>
            <a:endParaRPr lang="en-US"/>
          </a:p>
          <a:p>
            <a:pPr lvl="0"/>
            <a:r>
              <a:rPr lang="en-US" b="1"/>
              <a:t>TAKE</a:t>
            </a:r>
            <a:r>
              <a:rPr lang="en-US"/>
              <a:t> — Align with Jesus</a:t>
            </a:r>
            <a:endParaRPr lang="en-US"/>
          </a:p>
          <a:p>
            <a:pPr lvl="0"/>
            <a:r>
              <a:rPr lang="en-US" b="1"/>
              <a:t>LEARN</a:t>
            </a:r>
            <a:r>
              <a:rPr lang="en-US"/>
              <a:t> — Walk with Him</a:t>
            </a:r>
            <a:endParaRPr lang="en-US"/>
          </a:p>
          <a:p>
            <a:r>
              <a:rPr lang="en-US" b="1"/>
              <a:t>Result:</a:t>
            </a:r>
            <a:r>
              <a:rPr lang="en-US"/>
              <a:t> </a:t>
            </a:r>
            <a:br>
              <a:rPr lang="en-US"/>
            </a:br>
            <a:r>
              <a:rPr lang="en-US" b="1"/>
              <a:t>REST</a:t>
            </a:r>
            <a:r>
              <a:rPr lang="en-US"/>
              <a:t> — Soul‑deep, Spirit‑breathed, Jesus‑given rest</a:t>
            </a:r>
            <a:endParaRPr lang="en-US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Scrim"/>
          <p:cNvSpPr/>
          <p:nvPr/>
        </p:nvSpPr>
        <p:spPr>
          <a:xfrm>
            <a:off x="0" y="0"/>
            <a:ext cx="12191999" cy="6690731"/>
          </a:xfrm>
          <a:prstGeom prst="roundRect">
            <a:avLst>
              <a:gd name="adj" fmla="val 5000"/>
            </a:avLst>
          </a:prstGeom>
          <a:solidFill>
            <a:srgbClr val="000000">
              <a:alpha val="372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2" y="263134"/>
            <a:ext cx="7508488" cy="508663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R.E.S.T. in Jesus:</a:t>
            </a:r>
            <a:endParaRPr lang="en-US" sz="40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50000"/>
              </a:lnSpc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Release — your burdens</a:t>
            </a:r>
            <a:endParaRPr lang="en-US" sz="36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50000"/>
              </a:lnSpc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Embrace — His peace</a:t>
            </a:r>
            <a:endParaRPr lang="en-US" sz="36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50000"/>
              </a:lnSpc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Surrender — to Christ</a:t>
            </a:r>
            <a:endParaRPr lang="en-US" sz="36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50000"/>
              </a:lnSpc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Trust — His promise</a:t>
            </a:r>
            <a:endParaRPr lang="en-US" sz="36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514601" y="457201"/>
            <a:ext cx="8212540" cy="526121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crim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372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315686"/>
            <a:ext cx="11571514" cy="6259285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ALTAR DECLARATION</a:t>
            </a:r>
            <a:endParaRPr 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200"/>
              </a:spcBef>
              <a:buNone/>
            </a:pPr>
            <a:r>
              <a:rPr lang="en-US"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Part Two — Take &amp; Learn</a:t>
            </a:r>
            <a:endParaRPr lang="en-US" sz="2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endParaRPr lang="en-US"/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 Jesus, I take Your yoke upon me.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no longer pull life alone.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choose to walk close and learn Your gentle and lowly heart.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yoke is easy and Your burden is light.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am yoked to You, and my soul has found its rest.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Jesus’ name, Amen.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746352" y="462887"/>
            <a:ext cx="6413899" cy="52578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Scrim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372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" name="Sun Glow"/>
          <p:cNvSpPr/>
          <p:nvPr/>
        </p:nvSpPr>
        <p:spPr>
          <a:xfrm>
            <a:off x="2596000" y="3900000"/>
            <a:ext cx="7000000" cy="2900000"/>
          </a:xfrm>
          <a:prstGeom prst="ellipse">
            <a:avLst/>
          </a:prstGeom>
          <a:gradFill>
            <a:gsLst>
              <a:gs pos="0">
                <a:srgbClr val="FFF6DC">
                  <a:alpha val="92000"/>
                </a:srgbClr>
              </a:gs>
              <a:gs pos="45000">
                <a:srgbClr val="FBDFA0">
                  <a:alpha val="40000"/>
                </a:srgbClr>
              </a:gs>
              <a:gs pos="100000">
                <a:srgbClr val="F6E6C6">
                  <a:alpha val="0"/>
                </a:srgbClr>
              </a:gs>
            </a:gsLst>
            <a:path path="circle">
              <a:fillToRect l="50000" t="55000" r="50000" b="25000"/>
            </a:path>
          </a:gradFill>
          <a:ln>
            <a:noFill/>
          </a:ln>
        </p:spPr>
        <p:txBody>
          <a:bodyPr/>
          <a:lstStyle/>
          <a:p/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3502" y="4432181"/>
            <a:ext cx="9144000" cy="1835637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COME, TAKE, LEARN: </a:t>
            </a:r>
            <a:b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GOD WHO GIVES REST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crim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372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315686"/>
            <a:ext cx="11571514" cy="6259285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PART ONE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COME — Receive His Rest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endParaRPr lang="en-US" dirty="0"/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Matthew 11:28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“Come to Me, all who labor and are heavy laden, and I will give you rest.”</a:t>
            </a:r>
            <a:endParaRPr lang="en-U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Scrim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372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9655" y="-7"/>
            <a:ext cx="7114002" cy="665117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WEARY GENERATION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People Today Are Tired: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 Their …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  <a:spcAft>
                <a:spcPts val="1200"/>
              </a:spcAft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bones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  <a:spcAft>
                <a:spcPts val="1200"/>
              </a:spcAft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minds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  <a:spcAft>
                <a:spcPts val="1200"/>
              </a:spcAft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emotions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  <a:spcAft>
                <a:spcPts val="1200"/>
              </a:spcAft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spirits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t="-10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Scrim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372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066" y="0"/>
            <a:ext cx="7473981" cy="657497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From Carrying: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Anxiety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Burdens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Expectations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Wounds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Silent battles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Jesus whispers: “Come to Me.”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Scrim"/>
          <p:cNvSpPr/>
          <p:nvPr/>
        </p:nvSpPr>
        <p:spPr>
          <a:xfrm>
            <a:off x="0" y="0"/>
            <a:ext cx="12191999" cy="6690731"/>
          </a:xfrm>
          <a:prstGeom prst="roundRect">
            <a:avLst>
              <a:gd name="adj" fmla="val 5000"/>
            </a:avLst>
          </a:prstGeom>
          <a:solidFill>
            <a:srgbClr val="000000">
              <a:alpha val="3720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512" y="263134"/>
            <a:ext cx="7508488" cy="508663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Matthew 11:28–30 reveals:</a:t>
            </a:r>
            <a:endParaRPr lang="en-US" sz="40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50000"/>
              </a:lnSpc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Come — Invitation</a:t>
            </a:r>
            <a:endParaRPr lang="en-US" sz="36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50000"/>
              </a:lnSpc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Take — Surrender</a:t>
            </a:r>
            <a:endParaRPr lang="en-US" sz="36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50000"/>
              </a:lnSpc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Learn — Transformation</a:t>
            </a:r>
            <a:endParaRPr lang="en-US" sz="36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1">
              <a:lnSpc>
                <a:spcPct val="150000"/>
              </a:lnSpc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Rest — Promise</a:t>
            </a:r>
            <a:endParaRPr lang="en-US" sz="36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/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vert="horz" lIns="91440" tIns="45720" rIns="91440" bIns="45720" rtlCol="0">
        <a:normAutofit/>
      </a:bodyPr>
      <a:lstStyle>
        <a:defPPr marL="0" indent="0" algn="ctr">
          <a:lnSpc>
            <a:spcPct val="100000"/>
          </a:lnSpc>
          <a:buNone/>
          <a:defRPr b="1" dirty="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4903</Words>
  <Application>WPS Presentation</Application>
  <PresentationFormat>Widescreen</PresentationFormat>
  <Paragraphs>212</Paragraphs>
  <Slides>30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30</vt:i4>
      </vt:variant>
    </vt:vector>
  </HeadingPairs>
  <TitlesOfParts>
    <vt:vector size="48" baseType="lpstr">
      <vt:lpstr>Arial</vt:lpstr>
      <vt:lpstr>SimSun</vt:lpstr>
      <vt:lpstr>Wingdings</vt:lpstr>
      <vt:lpstr>Aptos</vt:lpstr>
      <vt:lpstr>Arial Rounded MT Bold</vt:lpstr>
      <vt:lpstr>Microsoft YaHei</vt:lpstr>
      <vt:lpstr>Arial Unicode MS</vt:lpstr>
      <vt:lpstr>Aptos Display</vt:lpstr>
      <vt:lpstr>Segoe UI Variable Display</vt:lpstr>
      <vt:lpstr>Segoe UI</vt:lpstr>
      <vt:lpstr>Helvetica</vt:lpstr>
      <vt:lpstr>ADLaM Display</vt:lpstr>
      <vt:lpstr>Verdana</vt:lpstr>
      <vt:lpstr>Aptos</vt:lpstr>
      <vt:lpstr>Office Theme</vt:lpstr>
      <vt:lpstr>1_Office Theme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COME, TAKE, LEARN:  THE GOD WHO GIVES REST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Linton</dc:creator>
  <cp:lastModifiedBy>Eddie Edwards</cp:lastModifiedBy>
  <cp:revision>3</cp:revision>
  <dcterms:created xsi:type="dcterms:W3CDTF">2026-06-23T01:32:00Z</dcterms:created>
  <dcterms:modified xsi:type="dcterms:W3CDTF">2026-06-28T20:25:49Z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97E042AD8EDE49088F239BECAA35F63A_13</vt:lpwstr>
  </property>
  <property fmtid="{D5CDD505-2E9C-101B-9397-08002B2CF9AE}" pid="3" name="KSOProductBuildVer">
    <vt:lpwstr>2057-12.2.0.23203</vt:lpwstr>
  </property>
</Properties>
</file>