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0" r:id="rId3"/>
    <p:sldMasterId id="2147483662" r:id="rId4"/>
  </p:sldMasterIdLst>
  <p:notesMasterIdLst>
    <p:notesMasterId r:id="rId11"/>
  </p:notesMasterIdLst>
  <p:sldIdLst>
    <p:sldId id="323" r:id="rId5"/>
    <p:sldId id="649" r:id="rId6"/>
    <p:sldId id="650" r:id="rId7"/>
    <p:sldId id="318" r:id="rId8"/>
    <p:sldId id="308" r:id="rId9"/>
    <p:sldId id="256" r:id="rId10"/>
    <p:sldId id="273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300" r:id="rId21"/>
    <p:sldId id="265" r:id="rId22"/>
    <p:sldId id="266" r:id="rId23"/>
    <p:sldId id="267" r:id="rId24"/>
    <p:sldId id="301" r:id="rId25"/>
    <p:sldId id="268" r:id="rId26"/>
    <p:sldId id="269" r:id="rId27"/>
    <p:sldId id="270" r:id="rId28"/>
    <p:sldId id="271" r:id="rId29"/>
    <p:sldId id="272" r:id="rId30"/>
    <p:sldId id="311" r:id="rId31"/>
    <p:sldId id="274" r:id="rId32"/>
    <p:sldId id="275" r:id="rId33"/>
    <p:sldId id="302" r:id="rId34"/>
    <p:sldId id="314" r:id="rId35"/>
    <p:sldId id="319" r:id="rId36"/>
    <p:sldId id="309" r:id="rId37"/>
    <p:sldId id="322" r:id="rId38"/>
    <p:sldId id="316" r:id="rId3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rt One - Something Is Missing" id="{08B368AE-6AA7-4D94-9F4A-BEB4951449EE}">
          <p14:sldIdLst>
            <p14:sldId id="323"/>
            <p14:sldId id="649"/>
            <p14:sldId id="650"/>
            <p14:sldId id="318"/>
            <p14:sldId id="308"/>
            <p14:sldId id="256"/>
            <p14:sldId id="273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300"/>
            <p14:sldId id="265"/>
            <p14:sldId id="266"/>
            <p14:sldId id="267"/>
            <p14:sldId id="301"/>
            <p14:sldId id="268"/>
            <p14:sldId id="269"/>
            <p14:sldId id="270"/>
            <p14:sldId id="271"/>
            <p14:sldId id="272"/>
            <p14:sldId id="311"/>
            <p14:sldId id="274"/>
            <p14:sldId id="275"/>
            <p14:sldId id="302"/>
            <p14:sldId id="314"/>
            <p14:sldId id="319"/>
            <p14:sldId id="309"/>
            <p14:sldId id="322"/>
          </p14:sldIdLst>
        </p14:section>
        <p14:section name="Part Two - Set Your House In Order" id="{3F504ECE-5878-493F-94F5-D47A024131EA}">
          <p14:sldIdLst>
            <p14:sldId id="31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3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E2BF-C78C-43E9-8F56-4EF893DCCAC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EE626-BC22-4311-ACAD-96445DEEFA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E2BF-C78C-43E9-8F56-4EF893DCCAC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EE626-BC22-4311-ACAD-96445DEEFA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E2BF-C78C-43E9-8F56-4EF893DCCAC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EE626-BC22-4311-ACAD-96445DEEFA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E2BF-C78C-43E9-8F56-4EF893DCCAC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EE626-BC22-4311-ACAD-96445DEEFA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5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E2BF-C78C-43E9-8F56-4EF893DCCAC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EE626-BC22-4311-ACAD-96445DEEFA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E2BF-C78C-43E9-8F56-4EF893DCCAC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EE626-BC22-4311-ACAD-96445DEEFA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E2BF-C78C-43E9-8F56-4EF893DCCAC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EE626-BC22-4311-ACAD-96445DEEFA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E2BF-C78C-43E9-8F56-4EF893DCCAC8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EE626-BC22-4311-ACAD-96445DEEFA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E2BF-C78C-43E9-8F56-4EF893DCCAC8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EE626-BC22-4311-ACAD-96445DEEFA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E2BF-C78C-43E9-8F56-4EF893DCCAC8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EE626-BC22-4311-ACAD-96445DEEFA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2E2BF-C78C-43E9-8F56-4EF893DCCAC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EE626-BC22-4311-ACAD-96445DEEFAF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slideLayout" Target="../slideLayouts/slideLayout9.xml"/><Relationship Id="rId7" Type="http://schemas.openxmlformats.org/officeDocument/2006/relationships/slideLayout" Target="../slideLayouts/slideLayout8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E2E2BF-C78C-43E9-8F56-4EF893DCCAC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7EE626-BC22-4311-ACAD-96445DEEFAF0}" type="slidenum">
              <a:rPr lang="en-US" smtClean="0"/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EDF861-6890-40AA-80DA-AFB509C3B33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E56941-E499-4E8F-9EA0-1BE6D628626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29" y="0"/>
            <a:ext cx="9139142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kern="0" spc="2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DEFINITION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500"/>
              </a:spcBef>
              <a:spcAft>
                <a:spcPts val="340"/>
              </a:spcAft>
              <a:buNone/>
            </a:pPr>
            <a:r>
              <a:rPr lang="en-US" sz="48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FIRST</a:t>
            </a:r>
            <a:r>
              <a:rPr lang="en-US" sz="4800" kern="0" dirty="0">
                <a:solidFill>
                  <a:srgbClr val="9C8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= </a:t>
            </a:r>
            <a:r>
              <a:rPr lang="en-US" sz="48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PROTOS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60"/>
              </a:spcBef>
              <a:spcAft>
                <a:spcPts val="120"/>
              </a:spcAft>
              <a:buNone/>
            </a:pP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chief thing. </a:t>
            </a:r>
            <a:endParaRPr lang="en-US" sz="36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260"/>
              </a:spcBef>
              <a:spcAft>
                <a:spcPts val="120"/>
              </a:spcAft>
              <a:buNone/>
            </a:pP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governing thing.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"/>
              </a:spcBef>
              <a:spcAft>
                <a:spcPts val="200"/>
              </a:spcAft>
              <a:buNone/>
            </a:pP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thing that orders everything else.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kern="0" spc="2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GREEK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500"/>
              </a:spcBef>
              <a:spcAft>
                <a:spcPts val="340"/>
              </a:spcAft>
              <a:buNone/>
            </a:pPr>
            <a:r>
              <a:rPr lang="en-US" sz="4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WORD IS: </a:t>
            </a:r>
            <a:r>
              <a:rPr lang="en-US" sz="4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FIRST</a:t>
            </a:r>
            <a:r>
              <a:rPr lang="en-US" sz="4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— </a:t>
            </a:r>
            <a:r>
              <a:rPr lang="en-US" sz="4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PROTOS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60"/>
              </a:spcBef>
              <a:spcAft>
                <a:spcPts val="12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eventual. </a:t>
            </a:r>
            <a:endParaRPr lang="en-US" sz="34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260"/>
              </a:spcBef>
              <a:spcAft>
                <a:spcPts val="12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convenient.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"/>
              </a:spcBef>
              <a:spcAft>
                <a:spcPts val="20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when life slows down.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i="1" kern="0" spc="2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PROTOS MEANS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200"/>
              </a:spcBef>
              <a:spcAft>
                <a:spcPts val="180"/>
              </a:spcAft>
              <a:buNone/>
            </a:pPr>
            <a:r>
              <a:rPr lang="en-US" sz="38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CHIEF THING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80"/>
              </a:spcBef>
              <a:spcAft>
                <a:spcPts val="180"/>
              </a:spcAft>
              <a:buNone/>
            </a:pPr>
            <a:r>
              <a:rPr lang="en-US" sz="38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GOVERNING THING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80"/>
              </a:spcBef>
              <a:buNone/>
            </a:pPr>
            <a:r>
              <a:rPr lang="en-US" sz="38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ORDERING THING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200"/>
              </a:spcAft>
              <a:buNone/>
            </a:pP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Whatever is </a:t>
            </a:r>
            <a:r>
              <a:rPr lang="en-US" sz="36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FIRST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sets the direction for </a:t>
            </a:r>
            <a:r>
              <a:rPr lang="en-US" sz="36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EVERYTHING ELSE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420"/>
              </a:spcBef>
              <a:spcAft>
                <a:spcPts val="420"/>
              </a:spcAft>
              <a:buNone/>
            </a:pPr>
            <a:r>
              <a:rPr lang="en-US" sz="2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140"/>
              </a:spcAft>
              <a:buNone/>
            </a:pPr>
            <a:r>
              <a:rPr lang="en-US" sz="3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 doesn’t bless </a:t>
            </a:r>
            <a:r>
              <a:rPr lang="en-US" sz="3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DISORDER</a:t>
            </a:r>
            <a:endParaRPr lang="en-US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0"/>
              </a:spcBef>
              <a:buNone/>
            </a:pPr>
            <a:r>
              <a:rPr lang="en-US" sz="3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 blesses </a:t>
            </a:r>
            <a:r>
              <a:rPr lang="en-US" sz="3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DIVINE</a:t>
            </a:r>
            <a:r>
              <a:rPr lang="en-US" sz="38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</a:t>
            </a:r>
            <a:r>
              <a:rPr lang="en-US" sz="3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ORDER</a:t>
            </a:r>
            <a:endParaRPr lang="en-US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500"/>
              </a:spcBef>
              <a:spcAft>
                <a:spcPts val="300"/>
              </a:spcAft>
              <a:buNone/>
            </a:pPr>
            <a:r>
              <a:rPr lang="en-US" sz="46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CRY OF THE HEART</a:t>
            </a:r>
            <a:endParaRPr lang="en-US" sz="4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60"/>
              </a:spcBef>
              <a:spcAft>
                <a:spcPts val="200"/>
              </a:spcAft>
              <a:buNone/>
            </a:pPr>
            <a:r>
              <a:rPr lang="en-US" sz="34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“Something Is </a:t>
            </a:r>
            <a:r>
              <a:rPr lang="en-US" sz="3400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Missing</a:t>
            </a:r>
            <a:r>
              <a:rPr lang="en-US" sz="34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.”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People aren’t wicked — they are 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weary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"/>
              </a:spcBef>
              <a:spcAft>
                <a:spcPts val="60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They aren’t faithless — they are 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fragmented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"/>
              </a:spcBef>
              <a:spcAft>
                <a:spcPts val="12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They aren’t broken beyond repair — </a:t>
            </a:r>
            <a:endParaRPr lang="en-US" sz="34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20"/>
              </a:spcBef>
              <a:spcAft>
                <a:spcPts val="12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they are 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buried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420"/>
              </a:spcBef>
              <a:spcAft>
                <a:spcPts val="420"/>
              </a:spcAft>
              <a:buNone/>
            </a:pPr>
            <a:r>
              <a:rPr lang="en-US" sz="2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Spirit of God is calling His people back to </a:t>
            </a:r>
            <a:r>
              <a:rPr lang="en-US" sz="34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Divine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</a:t>
            </a:r>
            <a:r>
              <a:rPr lang="en-US" sz="34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Alignment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600" b="1" i="1" kern="0" spc="2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PAUSE &amp; REFLECT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00"/>
              </a:spcBef>
              <a:buNone/>
            </a:pPr>
            <a:r>
              <a:rPr lang="en-US" sz="38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If everything in your life is running — but your soul still feels empty — </a:t>
            </a:r>
            <a:endParaRPr lang="en-US" sz="3800" i="1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34" charset="0"/>
              <a:ea typeface="Constantia" panose="02030602050306030303" pitchFamily="34" charset="-122"/>
              <a:cs typeface="Constantia" panose="02030602050306030303" pitchFamily="34" charset="-120"/>
            </a:endParaRPr>
          </a:p>
          <a:p>
            <a:pPr marL="0" indent="0" algn="ctr">
              <a:spcBef>
                <a:spcPts val="200"/>
              </a:spcBef>
              <a:buNone/>
            </a:pPr>
            <a:r>
              <a:rPr lang="en-US" sz="38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what have you actually been seeking </a:t>
            </a:r>
            <a:r>
              <a:rPr lang="en-US" sz="3800" b="1" i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first?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500"/>
              </a:spcBef>
              <a:spcAft>
                <a:spcPts val="200"/>
              </a:spcAft>
              <a:buNone/>
            </a:pPr>
            <a:r>
              <a:rPr lang="en-US" sz="40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 DON’T NEED A NEW LIFE</a:t>
            </a:r>
            <a:endParaRPr lang="en-US" sz="4000" b="1" kern="0" dirty="0">
              <a:solidFill>
                <a:srgbClr val="C992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500"/>
              </a:spcBef>
              <a:spcAft>
                <a:spcPts val="200"/>
              </a:spcAft>
              <a:buNone/>
            </a:pP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00"/>
              </a:spcBef>
              <a:spcAft>
                <a:spcPts val="400"/>
              </a:spcAft>
              <a:buNone/>
            </a:pPr>
            <a:r>
              <a:rPr lang="en-US" sz="4000" b="1" kern="0" dirty="0">
                <a:solidFill>
                  <a:srgbClr val="E8A8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YOU NEED A NEW ORDER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lnSpc>
                <a:spcPct val="150000"/>
              </a:lnSpc>
              <a:spcAft>
                <a:spcPts val="14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a new spouse — 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 New </a:t>
            </a:r>
            <a:r>
              <a:rPr lang="en-US" sz="34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PRIORITY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a new church — 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 New </a:t>
            </a:r>
            <a:r>
              <a:rPr lang="en-US" sz="34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ALIGNMENT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40"/>
              </a:spcBef>
              <a:spcAft>
                <a:spcPts val="14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a new life — 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 </a:t>
            </a:r>
            <a:r>
              <a:rPr lang="en-US" sz="34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NEW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</a:t>
            </a:r>
            <a:r>
              <a:rPr lang="en-US" sz="34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ORDER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40"/>
              </a:spcBef>
              <a:spcAft>
                <a:spcPts val="20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a new God — 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put </a:t>
            </a:r>
            <a:r>
              <a:rPr lang="en-US" sz="34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HIM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</a:t>
            </a:r>
            <a:r>
              <a:rPr lang="en-US" sz="34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BACK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</a:t>
            </a:r>
            <a:r>
              <a:rPr lang="en-US" sz="34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FIRST</a:t>
            </a:r>
            <a:endParaRPr lang="en-US" sz="3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500"/>
              </a:spcBef>
              <a:spcAft>
                <a:spcPts val="400"/>
              </a:spcAft>
              <a:buNone/>
            </a:pPr>
            <a:r>
              <a:rPr lang="en-US" sz="40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Put Him back where He belongs —</a:t>
            </a:r>
            <a:endParaRPr lang="en-US" sz="40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500"/>
              </a:spcBef>
              <a:spcAft>
                <a:spcPts val="400"/>
              </a:spcAft>
              <a:buNone/>
            </a:pPr>
            <a:r>
              <a:rPr lang="en-US" sz="40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</a:t>
            </a:r>
            <a:r>
              <a:rPr lang="en-US" sz="40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FIRST.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648" y="1218916"/>
            <a:ext cx="3818876" cy="40005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Spiritual Warfare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10% Satan’s Tactics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90% How We Respond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Remember… 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With God We Are Not 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Helpless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Hopeless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lnSpc>
                <a:spcPct val="110000"/>
              </a:lnSpc>
              <a:buNone/>
              <a:defRPr/>
            </a:pP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We Are Powerful!!</a:t>
            </a:r>
            <a:endParaRPr lang="en-US" sz="27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i="1" kern="0" spc="2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SEARCH YOUR HEART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00"/>
              </a:spcBef>
              <a:buNone/>
            </a:pPr>
            <a:r>
              <a:rPr lang="en-US" sz="38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Be honest: if your calendar and your bank statement could preach, what would they say you truly </a:t>
            </a:r>
            <a:r>
              <a:rPr lang="en-US" sz="3800" b="1" i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worship?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500"/>
              </a:spcBef>
              <a:spcAft>
                <a:spcPts val="160"/>
              </a:spcAft>
              <a:buNone/>
            </a:pPr>
            <a:r>
              <a:rPr lang="en-US" sz="42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WHEN GOD IS FIRST —</a:t>
            </a:r>
            <a:endParaRPr lang="en-US" sz="4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60"/>
              </a:spcBef>
              <a:spcAft>
                <a:spcPts val="400"/>
              </a:spcAft>
              <a:buNone/>
            </a:pPr>
            <a:r>
              <a:rPr lang="en-US" sz="42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EVERYTHING ELSE FLOWS</a:t>
            </a:r>
            <a:endParaRPr lang="en-US" sz="4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100"/>
              </a:spcAft>
              <a:buNone/>
            </a:pPr>
            <a:r>
              <a:rPr lang="en-US" sz="36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Peace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flows.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36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Wisdom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rises.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36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Joy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awakens.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36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Clarity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comes.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00"/>
              </a:spcBef>
              <a:spcAft>
                <a:spcPts val="100"/>
              </a:spcAft>
              <a:buNone/>
            </a:pPr>
            <a:r>
              <a:rPr lang="en-US" sz="36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fire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falls again.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00"/>
              </a:spcBef>
              <a:spcAft>
                <a:spcPts val="200"/>
              </a:spcAft>
              <a:buNone/>
            </a:pPr>
            <a:r>
              <a:rPr lang="en-US" sz="36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Strength</a:t>
            </a: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is renewed.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500"/>
              </a:spcBef>
              <a:spcAft>
                <a:spcPts val="240"/>
              </a:spcAft>
              <a:buNone/>
            </a:pPr>
            <a:r>
              <a:rPr lang="en-US" sz="38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But if God is fourth…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60"/>
              </a:spcBef>
              <a:spcAft>
                <a:spcPts val="16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squeezed in… optional…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then Everything Becomes </a:t>
            </a:r>
            <a:r>
              <a:rPr lang="en-US" sz="3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Unstable.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500"/>
              </a:spcBef>
              <a:spcAft>
                <a:spcPts val="400"/>
              </a:spcAft>
              <a:buNone/>
            </a:pPr>
            <a:r>
              <a:rPr lang="en-US" sz="4000" i="1" kern="0" dirty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</a:t>
            </a:r>
            <a:r>
              <a:rPr lang="en-US" sz="40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Life doesn’t ask permission to rearrange your heart.”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14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Work expands. </a:t>
            </a:r>
            <a:endParaRPr lang="en-US" sz="34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14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Stress increases. </a:t>
            </a:r>
            <a:endParaRPr lang="en-US" sz="34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14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Marriage gets routine.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40"/>
              </a:spcBef>
              <a:spcAft>
                <a:spcPts val="14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Kids get busy. </a:t>
            </a:r>
            <a:endParaRPr lang="en-US" sz="34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40"/>
              </a:spcBef>
              <a:spcAft>
                <a:spcPts val="14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Church becomes optional. </a:t>
            </a:r>
            <a:endParaRPr lang="en-US" sz="34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40"/>
              </a:spcBef>
              <a:spcAft>
                <a:spcPts val="140"/>
              </a:spcAft>
              <a:buNone/>
            </a:pPr>
            <a:r>
              <a:rPr lang="en-US" sz="34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 becomes “later.”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420"/>
              </a:spcBef>
              <a:spcAft>
                <a:spcPts val="420"/>
              </a:spcAft>
              <a:buNone/>
            </a:pPr>
            <a:r>
              <a:rPr lang="en-US" sz="2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because God left — </a:t>
            </a:r>
            <a:endParaRPr lang="en-US" sz="3600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6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because </a:t>
            </a:r>
            <a:r>
              <a:rPr lang="en-US" sz="36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He got moved.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600" b="1" i="1" kern="0" spc="26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GOD’S ORDER #1</a:t>
            </a:r>
            <a:endParaRPr lang="en-US" sz="3600" b="1"/>
          </a:p>
          <a:p>
            <a:pPr marL="0" indent="0" algn="ctr">
              <a:spcBef>
                <a:spcPts val="500"/>
              </a:spcBef>
              <a:spcAft>
                <a:spcPts val="280"/>
              </a:spcAft>
              <a:buNone/>
            </a:pPr>
            <a:r>
              <a:rPr lang="en-US" sz="5000" b="1" kern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GOD FIRST</a:t>
            </a:r>
            <a:r>
              <a:rPr lang="en-US" sz="5000" b="1" kern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 #1</a:t>
            </a:r>
            <a:endParaRPr lang="en-US" sz="5000"/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i="1" kern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Matthew 22:37 — “Love the Lord your God with ALL your heart…”</a:t>
            </a:r>
            <a:endParaRPr lang="en-US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120"/>
              </a:spcAft>
              <a:buNone/>
            </a:pPr>
            <a:r>
              <a:rPr lang="en-US" sz="36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A</a:t>
            </a:r>
            <a:r>
              <a:rPr lang="en-US" sz="3600" b="1" kern="0" dirty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 ACCESSORY</a:t>
            </a:r>
            <a:endParaRPr lang="en-US" sz="3600" dirty="0"/>
          </a:p>
          <a:p>
            <a:pPr marL="0" indent="0" algn="ctr">
              <a:spcAft>
                <a:spcPts val="260"/>
              </a:spcAft>
              <a:buNone/>
            </a:pPr>
            <a:r>
              <a:rPr lang="en-US" sz="3200" kern="0" dirty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He is the axis of all life — the center around which everything else must orbit.</a:t>
            </a:r>
            <a:endParaRPr lang="en-US" sz="3200" dirty="0"/>
          </a:p>
          <a:p>
            <a:pPr marL="0" indent="0" algn="ctr">
              <a:spcBef>
                <a:spcPts val="200"/>
              </a:spcBef>
              <a:spcAft>
                <a:spcPts val="120"/>
              </a:spcAft>
              <a:buNone/>
            </a:pPr>
            <a:r>
              <a:rPr lang="en-US" sz="3600" b="1" kern="0" dirty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PART OF LIFE</a:t>
            </a:r>
            <a:endParaRPr lang="en-US" sz="3600" dirty="0"/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kern="0" dirty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He is the POINT of life — not a chapter in your story, but the Author of it.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120"/>
              </a:spcAft>
              <a:buNone/>
            </a:pPr>
            <a:r>
              <a:rPr lang="en-US" sz="36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OPTIONAL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He is the ordering force of everything — remove Him and all things come undone.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420"/>
              </a:spcBef>
              <a:spcAft>
                <a:spcPts val="420"/>
              </a:spcAft>
              <a:buNone/>
            </a:pPr>
            <a:r>
              <a:rPr lang="en-US" sz="2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400" i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“When God is first, everything else finds its rightful place.”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i="1" kern="0" spc="2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 DEEP CHALLENGE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00"/>
              </a:spcBef>
              <a:buNone/>
            </a:pPr>
            <a:r>
              <a:rPr lang="en-US" sz="36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Is God the </a:t>
            </a:r>
            <a:r>
              <a:rPr lang="en-US" sz="3600" b="1" i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axis</a:t>
            </a:r>
            <a:r>
              <a:rPr lang="en-US" sz="36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 your whole life turns on</a:t>
            </a:r>
            <a:endParaRPr lang="en-US" sz="3600" i="1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34" charset="0"/>
              <a:ea typeface="Constantia" panose="02030602050306030303" pitchFamily="34" charset="-122"/>
              <a:cs typeface="Constantia" panose="02030602050306030303" pitchFamily="34" charset="-12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36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 or an </a:t>
            </a:r>
            <a:r>
              <a:rPr lang="en-US" sz="3600" b="1" i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accessory</a:t>
            </a:r>
            <a:r>
              <a:rPr lang="en-US" sz="36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 you reach for only when the crisis comes?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1885951" y="342901"/>
            <a:ext cx="6159405" cy="3945909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Repeat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These are the 2 Most Important Hours of My Week – Help Me to Cherish Them </a:t>
            </a:r>
            <a:endParaRPr lang="en-US" alt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endParaRPr lang="en-US" alt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45"/>
              </a:spcBef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 Am Here Today to Worship</a:t>
            </a:r>
            <a:endParaRPr lang="en-US" alt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45"/>
              </a:spcBef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Not to Be Entertained</a:t>
            </a:r>
            <a:endParaRPr lang="en-US" alt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45"/>
              </a:spcBef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 Am Singing to An Audience of One</a:t>
            </a:r>
            <a:endParaRPr lang="en-US" altLang="en-US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45"/>
              </a:spcBef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Accept My Worship Oh Lord!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eaLnBrk="1">
              <a:defRPr/>
            </a:pP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600" b="1" i="1" kern="0" spc="260" dirty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END OF PART ONE</a:t>
            </a:r>
            <a:endParaRPr lang="en-US" sz="3600" b="1" dirty="0"/>
          </a:p>
          <a:p>
            <a:pPr marL="0" indent="0" algn="ctr">
              <a:spcBef>
                <a:spcPts val="500"/>
              </a:spcBef>
              <a:spcAft>
                <a:spcPts val="280"/>
              </a:spcAft>
              <a:buNone/>
            </a:pPr>
            <a:r>
              <a:rPr lang="en-US" sz="5000" b="1" kern="0" dirty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HE IS FIRST — OR </a:t>
            </a:r>
            <a:endParaRPr lang="en-US" sz="5000" b="1" kern="0" dirty="0">
              <a:solidFill>
                <a:srgbClr val="F5EAD8"/>
              </a:solidFill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500"/>
              </a:spcBef>
              <a:spcAft>
                <a:spcPts val="280"/>
              </a:spcAft>
              <a:buNone/>
            </a:pPr>
            <a:r>
              <a:rPr lang="en-US" sz="5000" b="1" kern="0" dirty="0">
                <a:solidFill>
                  <a:srgbClr val="F5EAD8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…HE IS NOT LORD</a:t>
            </a:r>
            <a:endParaRPr lang="en-US" sz="5000" dirty="0"/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i="1" kern="0" dirty="0">
                <a:solidFill>
                  <a:srgbClr val="C9923A"/>
                </a:solidFill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Don’t leave this hour neutral: name the one thing sitting on His throne — and dethrone it today.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i="1" kern="0" spc="26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INVITATION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00"/>
              </a:spcBef>
              <a:buNone/>
            </a:pPr>
            <a:r>
              <a:rPr lang="en-US" sz="36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If God has been moved out of first place, </a:t>
            </a:r>
            <a:r>
              <a:rPr lang="en-US" sz="3600" b="1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come</a:t>
            </a:r>
            <a:r>
              <a:rPr lang="en-US" sz="36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. Don’t wait for a better week — </a:t>
            </a:r>
            <a:r>
              <a:rPr lang="en-US" sz="3600" b="1" i="1" kern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stand up</a:t>
            </a:r>
            <a:r>
              <a:rPr lang="en-US" sz="3600" i="1" kern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 and settle it at this altar.</a:t>
            </a:r>
            <a:endParaRPr lang="en-US" sz="3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200"/>
              </a:spcAft>
              <a:buNone/>
            </a:pPr>
            <a:r>
              <a:rPr lang="en-US" sz="34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The Altar Declaration — Part One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00"/>
              </a:spcBef>
              <a:spcAft>
                <a:spcPts val="300"/>
              </a:spcAft>
              <a:buNone/>
            </a:pPr>
            <a:r>
              <a:rPr lang="en-US" sz="20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50"/>
              </a:spcBef>
              <a:spcAft>
                <a:spcPts val="150"/>
              </a:spcAft>
              <a:buNone/>
            </a:pP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Today I come off the fence.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None/>
            </a:pP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 dethrone every </a:t>
            </a:r>
            <a:r>
              <a:rPr lang="en-US" sz="28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idol</a:t>
            </a: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that replaced God.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None/>
            </a:pP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What I put first, I put </a:t>
            </a:r>
            <a:r>
              <a:rPr lang="en-US" sz="28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under His feet</a:t>
            </a: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None/>
            </a:pP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My hunger returns — my fire is </a:t>
            </a:r>
            <a:r>
              <a:rPr lang="en-US" sz="28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relit</a:t>
            </a: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None/>
            </a:pP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He is not later. He is </a:t>
            </a:r>
            <a:r>
              <a:rPr lang="en-US" sz="28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FIRST</a:t>
            </a:r>
            <a:r>
              <a:rPr lang="en-US" sz="2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50000"/>
              </a:lnSpc>
              <a:spcBef>
                <a:spcPts val="300"/>
              </a:spcBef>
              <a:spcAft>
                <a:spcPts val="150"/>
              </a:spcAft>
              <a:buNone/>
            </a:pPr>
            <a:r>
              <a:rPr lang="en-US" sz="28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Here I stand, </a:t>
            </a:r>
            <a:r>
              <a:rPr lang="en-US" sz="2800" b="1" i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realigned</a:t>
            </a:r>
            <a:r>
              <a:rPr lang="en-US" sz="2800" i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ontent"/>
          <p:cNvSpPr/>
          <p:nvPr/>
        </p:nvSpPr>
        <p:spPr>
          <a:xfrm>
            <a:off x="156117" y="228600"/>
            <a:ext cx="8898673" cy="49149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Who Is On First?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30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my work. Not my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name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Not my comfort. Not my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calendar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 answer with my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life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, not my words.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Jesus Christ is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on first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He holds the throne — all else follows.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This is my order. I will not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move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it.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Amen.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ontent Placeholder 2"/>
          <p:cNvSpPr>
            <a:spLocks noGrp="1" noChangeArrowheads="1"/>
          </p:cNvSpPr>
          <p:nvPr>
            <p:ph idx="1"/>
          </p:nvPr>
        </p:nvSpPr>
        <p:spPr>
          <a:xfrm>
            <a:off x="559765" y="347165"/>
            <a:ext cx="4810424" cy="394335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Repeat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 Lift My Offering to You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Let It Please You Oh Lord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This is My Seed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Although It Leaves My Hand 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It will Never Leave My Life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You Will Multiply It!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95"/>
              </a:spcBef>
              <a:buNone/>
              <a:defRPr/>
            </a:pP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marL="0" indent="0" algn="ctr">
              <a:spcBef>
                <a:spcPts val="195"/>
              </a:spcBef>
              <a:buNone/>
              <a:defRPr/>
            </a:pPr>
            <a:r>
              <a:rPr lang="en-US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Accept My Seed Oh Lord!</a:t>
            </a:r>
            <a:endParaRPr lang="en-US" alt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eaLnBrk="1">
              <a:defRPr/>
            </a:pP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7759" y="624840"/>
            <a:ext cx="6907287" cy="3318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Are You Here To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Go Through The Service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Or Let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The Service Go Through You 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i="1" kern="0" spc="2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A MESSAGE ON KINGDOM ALIGNMENT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500"/>
              </a:spcBef>
              <a:spcAft>
                <a:spcPts val="320"/>
              </a:spcAft>
              <a:buNone/>
            </a:pPr>
            <a:r>
              <a:rPr lang="en-US" sz="54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WHEN PRIORITIES GET SHUFFLED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260"/>
              </a:spcBef>
              <a:spcAft>
                <a:spcPts val="200"/>
              </a:spcAft>
              <a:buNone/>
            </a:pPr>
            <a:r>
              <a:rPr lang="en-US" sz="3400" i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And Soul Starts Saying </a:t>
            </a:r>
            <a:endParaRPr lang="en-US" sz="3400" i="1" kern="0" dirty="0">
              <a:solidFill>
                <a:srgbClr val="C992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260"/>
              </a:spcBef>
              <a:spcAft>
                <a:spcPts val="200"/>
              </a:spcAft>
              <a:buNone/>
            </a:pPr>
            <a:r>
              <a:rPr lang="en-US" sz="3400" i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Something Is Missing</a:t>
            </a:r>
            <a:endParaRPr lang="en-US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420"/>
              </a:spcBef>
              <a:spcAft>
                <a:spcPts val="420"/>
              </a:spcAft>
              <a:buNone/>
            </a:pPr>
            <a:r>
              <a:rPr lang="en-US" sz="24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— ◆ —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"/>
              </a:spcBef>
              <a:buNone/>
            </a:pPr>
            <a:r>
              <a:rPr lang="en-US" sz="3200" kern="0" spc="200" dirty="0">
                <a:solidFill>
                  <a:srgbClr val="9C8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MATTHEW 6:33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600" b="1" kern="0" spc="2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PART ONE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500"/>
              </a:spcBef>
              <a:spcAft>
                <a:spcPts val="280"/>
              </a:spcAft>
              <a:buNone/>
            </a:pPr>
            <a:r>
              <a:rPr lang="en-US" sz="50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SOMETHING IS MISSING</a:t>
            </a:r>
            <a:endParaRPr lang="en-US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200"/>
              </a:spcAft>
              <a:buNone/>
            </a:pPr>
            <a:r>
              <a:rPr lang="en-US" sz="3200" i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“But seek ye FIRST the kingdom of God…”</a:t>
            </a:r>
            <a:endParaRPr lang="en-US" sz="3200" i="1" kern="0" dirty="0">
              <a:solidFill>
                <a:srgbClr val="C992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algn="ctr">
              <a:spcAft>
                <a:spcPts val="200"/>
              </a:spcAft>
            </a:pPr>
            <a:r>
              <a:rPr lang="en-US" sz="3200" b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Matthew 6:33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Bef>
                <a:spcPts val="1800"/>
              </a:spcBef>
              <a:spcAft>
                <a:spcPts val="360"/>
              </a:spcAft>
              <a:buNone/>
            </a:pPr>
            <a:endParaRPr lang="en-US" sz="4800" b="1" kern="0" dirty="0">
              <a:solidFill>
                <a:srgbClr val="F5EAD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34" charset="0"/>
              <a:ea typeface="Constantia" panose="02030602050306030303" pitchFamily="34" charset="-122"/>
              <a:cs typeface="Constantia" panose="02030602050306030303" pitchFamily="34" charset="-120"/>
            </a:endParaRPr>
          </a:p>
          <a:p>
            <a:pPr marL="0" indent="0" algn="ctr">
              <a:spcAft>
                <a:spcPts val="360"/>
              </a:spcAft>
              <a:buNone/>
            </a:pPr>
            <a:r>
              <a:rPr lang="en-US" sz="4800" b="1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34" charset="0"/>
                <a:ea typeface="Constantia" panose="02030602050306030303" pitchFamily="34" charset="-122"/>
                <a:cs typeface="Constantia" panose="02030602050306030303" pitchFamily="34" charset="-120"/>
              </a:rPr>
              <a:t>SOMETHING IS MISSING.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60"/>
              </a:spcBef>
              <a:spcAft>
                <a:spcPts val="120"/>
              </a:spcAft>
              <a:buNone/>
            </a:pPr>
            <a:r>
              <a:rPr lang="en-US" sz="36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…In my marriage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"/>
              </a:spcBef>
              <a:spcAft>
                <a:spcPts val="120"/>
              </a:spcAft>
              <a:buNone/>
            </a:pPr>
            <a:r>
              <a:rPr lang="en-US" sz="36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…In my kids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"/>
              </a:spcBef>
              <a:spcAft>
                <a:spcPts val="120"/>
              </a:spcAft>
              <a:buNone/>
            </a:pPr>
            <a:r>
              <a:rPr lang="en-US" sz="36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…In my walk with God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200"/>
              </a:spcBef>
              <a:spcAft>
                <a:spcPts val="260"/>
              </a:spcAft>
              <a:buNone/>
            </a:pPr>
            <a:r>
              <a:rPr lang="en-US" sz="36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In my joy… </a:t>
            </a:r>
            <a:endParaRPr lang="en-US" sz="3600" kern="0" dirty="0">
              <a:solidFill>
                <a:srgbClr val="C992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20"/>
              </a:spcBef>
              <a:spcAft>
                <a:spcPts val="260"/>
              </a:spcAft>
              <a:buNone/>
            </a:pPr>
            <a:r>
              <a:rPr lang="en-US" sz="36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                …My peace… </a:t>
            </a:r>
            <a:endParaRPr lang="en-US" sz="3600" kern="0" dirty="0">
              <a:solidFill>
                <a:srgbClr val="C9923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34" charset="0"/>
              <a:ea typeface="Cambria" panose="02040503050406030204" pitchFamily="34" charset="-122"/>
              <a:cs typeface="Cambria" panose="02040503050406030204" pitchFamily="34" charset="-120"/>
            </a:endParaRPr>
          </a:p>
          <a:p>
            <a:pPr marL="0" indent="0" algn="ctr">
              <a:spcBef>
                <a:spcPts val="120"/>
              </a:spcBef>
              <a:spcAft>
                <a:spcPts val="260"/>
              </a:spcAft>
              <a:buNone/>
            </a:pPr>
            <a:r>
              <a:rPr lang="en-US" sz="3600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                              …My purpose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140"/>
              </a:spcBef>
              <a:buNone/>
            </a:pP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2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Bracket 90"/>
          <p:cNvSpPr/>
          <p:nvPr/>
        </p:nvSpPr>
        <p:spPr>
          <a:xfrm>
            <a:off x="2286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1" name="Bracket 91"/>
          <p:cNvSpPr/>
          <p:nvPr/>
        </p:nvSpPr>
        <p:spPr>
          <a:xfrm>
            <a:off x="2286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2" name="Bracket 92"/>
          <p:cNvSpPr/>
          <p:nvPr/>
        </p:nvSpPr>
        <p:spPr>
          <a:xfrm>
            <a:off x="8555400" y="2286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3" name="Bracket 93"/>
          <p:cNvSpPr/>
          <p:nvPr/>
        </p:nvSpPr>
        <p:spPr>
          <a:xfrm>
            <a:off x="8901400" y="2286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4" name="Bracket 94"/>
          <p:cNvSpPr/>
          <p:nvPr/>
        </p:nvSpPr>
        <p:spPr>
          <a:xfrm>
            <a:off x="2286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5" name="Bracket 95"/>
          <p:cNvSpPr/>
          <p:nvPr/>
        </p:nvSpPr>
        <p:spPr>
          <a:xfrm>
            <a:off x="2286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6" name="Bracket 96"/>
          <p:cNvSpPr/>
          <p:nvPr/>
        </p:nvSpPr>
        <p:spPr>
          <a:xfrm>
            <a:off x="8555400" y="4900900"/>
            <a:ext cx="360000" cy="14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97" name="Bracket 97"/>
          <p:cNvSpPr/>
          <p:nvPr/>
        </p:nvSpPr>
        <p:spPr>
          <a:xfrm>
            <a:off x="8901400" y="4554900"/>
            <a:ext cx="14000" cy="360000"/>
          </a:xfrm>
          <a:prstGeom prst="rect">
            <a:avLst/>
          </a:prstGeom>
          <a:solidFill>
            <a:srgbClr val="C9923A">
              <a:alpha val="45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Content"/>
          <p:cNvSpPr/>
          <p:nvPr/>
        </p:nvSpPr>
        <p:spPr>
          <a:xfrm>
            <a:off x="381000" y="300000"/>
            <a:ext cx="8382000" cy="45435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marL="0" indent="0" algn="ctr">
              <a:spcAft>
                <a:spcPts val="900"/>
              </a:spcAft>
              <a:buNone/>
            </a:pPr>
            <a:r>
              <a:rPr lang="en-US" sz="3200" b="1" kern="0" spc="26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MATTHEW 6:33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Bef>
                <a:spcPts val="500"/>
              </a:spcBef>
              <a:spcAft>
                <a:spcPts val="300"/>
              </a:spcAft>
              <a:buNone/>
            </a:pPr>
            <a:r>
              <a:rPr lang="en-US" sz="3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“But seek ye </a:t>
            </a:r>
            <a:r>
              <a:rPr lang="en-US" sz="3800" i="1" kern="0" dirty="0">
                <a:solidFill>
                  <a:srgbClr val="C9923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FIRST</a:t>
            </a:r>
            <a:r>
              <a:rPr lang="en-US" sz="3800" kern="0" dirty="0">
                <a:solidFill>
                  <a:srgbClr val="F5EA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34" charset="0"/>
                <a:ea typeface="Cambria" panose="02040503050406030204" pitchFamily="34" charset="-122"/>
                <a:cs typeface="Cambria" panose="02040503050406030204" pitchFamily="34" charset="-120"/>
              </a:rPr>
              <a:t> the kingdom of God, and His righteousness; and all these things shall be added unto you.”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</a:spPr>
      <a:bodyPr vert="horz" lIns="91440" tIns="45720" rIns="91440" bIns="45720" rtlCol="0">
        <a:normAutofit/>
      </a:bodyPr>
      <a:lstStyle>
        <a:defPPr marL="0" indent="0" algn="ctr">
          <a:lnSpc>
            <a:spcPct val="100000"/>
          </a:lnSpc>
          <a:buNone/>
          <a:defRPr b="1" dirty="0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3781</Words>
  <Application>WPS Presentation</Application>
  <PresentationFormat>On-screen Show (16:9)</PresentationFormat>
  <Paragraphs>181</Paragraphs>
  <Slides>34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34</vt:i4>
      </vt:variant>
    </vt:vector>
  </HeadingPairs>
  <TitlesOfParts>
    <vt:vector size="56" baseType="lpstr">
      <vt:lpstr>Arial</vt:lpstr>
      <vt:lpstr>SimSun</vt:lpstr>
      <vt:lpstr>Wingdings</vt:lpstr>
      <vt:lpstr>Arial Rounded MT Bold</vt:lpstr>
      <vt:lpstr>Aptos Display</vt:lpstr>
      <vt:lpstr>Segoe UI Variable Display</vt:lpstr>
      <vt:lpstr>Aptos</vt:lpstr>
      <vt:lpstr>Segoe UI</vt:lpstr>
      <vt:lpstr>Arial Unicode MS</vt:lpstr>
      <vt:lpstr>ADLaM Display</vt:lpstr>
      <vt:lpstr>Verdana</vt:lpstr>
      <vt:lpstr>Cambria</vt:lpstr>
      <vt:lpstr>Cambria</vt:lpstr>
      <vt:lpstr>Cambria</vt:lpstr>
      <vt:lpstr>Constantia</vt:lpstr>
      <vt:lpstr>Constantia</vt:lpstr>
      <vt:lpstr>Constantia</vt:lpstr>
      <vt:lpstr>Calibri</vt:lpstr>
      <vt:lpstr>Microsoft YaHei</vt:lpstr>
      <vt:lpstr>Office Theme</vt:lpstr>
      <vt:lpstr>1_Office Theme</vt:lpstr>
      <vt:lpstr>2_Office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docgen</dc:creator>
  <dc:subject>PptxGenJS Presentation</dc:subject>
  <cp:lastModifiedBy>Eddie Edwards</cp:lastModifiedBy>
  <cp:revision>5</cp:revision>
  <dcterms:created xsi:type="dcterms:W3CDTF">2026-07-28T17:53:00Z</dcterms:created>
  <dcterms:modified xsi:type="dcterms:W3CDTF">2026-08-09T18:42:37Z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BF5205F864AF4F13A826E0EE71B5EDBD_13</vt:lpwstr>
  </property>
  <property fmtid="{D5CDD505-2E9C-101B-9397-08002B2CF9AE}" pid="3" name="KSOProductBuildVer">
    <vt:lpwstr>1033-12.1.0.28032</vt:lpwstr>
  </property>
</Properties>
</file>